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14"/>
  </p:notesMasterIdLst>
  <p:sldIdLst>
    <p:sldId id="884" r:id="rId3"/>
    <p:sldId id="1058" r:id="rId4"/>
    <p:sldId id="1065" r:id="rId5"/>
    <p:sldId id="1079" r:id="rId6"/>
    <p:sldId id="1078" r:id="rId7"/>
    <p:sldId id="1067" r:id="rId8"/>
    <p:sldId id="1056" r:id="rId9"/>
    <p:sldId id="1069" r:id="rId10"/>
    <p:sldId id="1063" r:id="rId11"/>
    <p:sldId id="1070" r:id="rId12"/>
    <p:sldId id="1064" r:id="rId13"/>
  </p:sldIdLst>
  <p:sldSz cx="9144000" cy="6858000" type="screen4x3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xime Habran" initials="MH" lastIdx="2" clrIdx="0"/>
  <p:cmAuthor id="1" name="Quentin Michel" initials="" lastIdx="3" clrIdx="1"/>
  <p:cmAuthor id="2" name="k.s.meiram@gmail.com" initials="k" lastIdx="1" clrIdx="2">
    <p:extLst>
      <p:ext uri="{19B8F6BF-5375-455C-9EA6-DF929625EA0E}">
        <p15:presenceInfo xmlns:p15="http://schemas.microsoft.com/office/powerpoint/2012/main" userId="4b525f1bb977df6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0"/>
    <p:restoredTop sz="91232" autoAdjust="0"/>
  </p:normalViewPr>
  <p:slideViewPr>
    <p:cSldViewPr>
      <p:cViewPr varScale="1">
        <p:scale>
          <a:sx n="111" d="100"/>
          <a:sy n="111" d="100"/>
        </p:scale>
        <p:origin x="224" y="12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2A00A-454A-4291-965F-ACDDBBC640D2}" type="datetimeFigureOut">
              <a:rPr lang="fr-FR" smtClean="0"/>
              <a:pPr/>
              <a:t>31/10/2018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34A53-D4B4-4C5D-A461-C09E8DE9A72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040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indaphd.com/search/phd.aspx?TID=1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findaphd.com/search/phd.aspx?TID=2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What is a PhD?</a:t>
            </a:r>
          </a:p>
          <a:p>
            <a:r>
              <a:rPr lang="en-GB" dirty="0"/>
              <a:t>A PhD is a postgraduate doctoral degree, awarded to students who complete an original thesis offering a significant new contribution to knowledge in their subject. PhD qualifications are available in all subjects and are normally the highest level of academic degree a person can achieve.</a:t>
            </a:r>
          </a:p>
          <a:p>
            <a:r>
              <a:rPr lang="en-GB" dirty="0"/>
              <a:t>This page explains what a PhD is, what it involves and what you need to know if you’re considering applying for a </a:t>
            </a:r>
            <a:r>
              <a:rPr lang="en-GB" dirty="0">
                <a:hlinkClick r:id="rId3" tooltip="View current PhD projects"/>
              </a:rPr>
              <a:t>PhD research project</a:t>
            </a:r>
            <a:r>
              <a:rPr lang="en-GB" dirty="0"/>
              <a:t>, or enrolling on a </a:t>
            </a:r>
            <a:r>
              <a:rPr lang="en-GB" dirty="0">
                <a:hlinkClick r:id="rId4" tooltip="View PhD opportunities within university doctoral programmes"/>
              </a:rPr>
              <a:t>doctoral programme</a:t>
            </a:r>
            <a:r>
              <a:rPr lang="en-GB" dirty="0"/>
              <a:t>.</a:t>
            </a:r>
          </a:p>
          <a:p>
            <a:r>
              <a:rPr lang="en-GB" dirty="0"/>
              <a:t>https://www.findaphd.com/advice/finding/what-is-a-phd.aspx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34A53-D4B4-4C5D-A461-C09E8DE9A72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5277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b="1" dirty="0"/>
              <a:t>Analysis &amp; Problem-Solving</a:t>
            </a:r>
            <a:endParaRPr lang="en-GB" dirty="0"/>
          </a:p>
          <a:p>
            <a:r>
              <a:rPr lang="en-GB" dirty="0"/>
              <a:t>Define a problem and identify possible causes</a:t>
            </a:r>
          </a:p>
          <a:p>
            <a:r>
              <a:rPr lang="en-GB" dirty="0"/>
              <a:t>Comprehend large amounts of information</a:t>
            </a:r>
          </a:p>
          <a:p>
            <a:r>
              <a:rPr lang="en-GB" dirty="0"/>
              <a:t>Form and defend independent conclusions</a:t>
            </a:r>
          </a:p>
          <a:p>
            <a:r>
              <a:rPr lang="en-GB" dirty="0"/>
              <a:t>Design an experiment, plan, or model that defines a problem, tests potential resolutions and implements a solution</a:t>
            </a:r>
          </a:p>
          <a:p>
            <a:r>
              <a:rPr lang="en-GB" b="1" dirty="0"/>
              <a:t>Interpersonal &amp; Leadership Skills</a:t>
            </a:r>
            <a:endParaRPr lang="en-GB" dirty="0"/>
          </a:p>
          <a:p>
            <a:r>
              <a:rPr lang="en-GB" dirty="0"/>
              <a:t>Facilitate group discussions or conduct meetings</a:t>
            </a:r>
          </a:p>
          <a:p>
            <a:r>
              <a:rPr lang="en-GB" dirty="0"/>
              <a:t>Motivate others to complete projects (group or individual)</a:t>
            </a:r>
          </a:p>
          <a:p>
            <a:r>
              <a:rPr lang="en-GB" dirty="0"/>
              <a:t>Respond appropriately to positive or negative feedback</a:t>
            </a:r>
          </a:p>
          <a:p>
            <a:r>
              <a:rPr lang="en-GB" dirty="0"/>
              <a:t>Effectively mentor subordinates and/or peers</a:t>
            </a:r>
          </a:p>
          <a:p>
            <a:r>
              <a:rPr lang="en-GB" dirty="0"/>
              <a:t>Collaborate on projects</a:t>
            </a:r>
          </a:p>
          <a:p>
            <a:r>
              <a:rPr lang="en-GB" dirty="0"/>
              <a:t>Teach skills or concepts to others</a:t>
            </a:r>
          </a:p>
          <a:p>
            <a:r>
              <a:rPr lang="en-GB" dirty="0"/>
              <a:t>Navigate complex bureaucratic environments</a:t>
            </a:r>
          </a:p>
          <a:p>
            <a:r>
              <a:rPr lang="en-GB" b="1" dirty="0"/>
              <a:t>Project Management &amp; Organization</a:t>
            </a:r>
            <a:endParaRPr lang="en-GB" dirty="0"/>
          </a:p>
          <a:p>
            <a:r>
              <a:rPr lang="en-GB" dirty="0"/>
              <a:t>Manage a project or projects from beginning to end</a:t>
            </a:r>
          </a:p>
          <a:p>
            <a:r>
              <a:rPr lang="en-GB" dirty="0"/>
              <a:t>Identify goals and/or tasks to be accomplished and a realistic timeline for completion</a:t>
            </a:r>
          </a:p>
          <a:p>
            <a:r>
              <a:rPr lang="en-GB" dirty="0"/>
              <a:t>Prioritize tasks while anticipating potential problems</a:t>
            </a:r>
          </a:p>
          <a:p>
            <a:r>
              <a:rPr lang="en-GB" dirty="0"/>
              <a:t>Maintain flexibility in the face of changing circumstances</a:t>
            </a:r>
          </a:p>
          <a:p>
            <a:r>
              <a:rPr lang="en-GB" b="1" dirty="0"/>
              <a:t>Research &amp; Information Management</a:t>
            </a:r>
            <a:endParaRPr lang="en-GB" dirty="0"/>
          </a:p>
          <a:p>
            <a:r>
              <a:rPr lang="en-GB" dirty="0"/>
              <a:t>Identify sources of information applicable to a given problem</a:t>
            </a:r>
          </a:p>
          <a:p>
            <a:r>
              <a:rPr lang="en-GB" dirty="0"/>
              <a:t>Understand and synthesize large quantities of data</a:t>
            </a:r>
          </a:p>
          <a:p>
            <a:r>
              <a:rPr lang="en-GB" dirty="0"/>
              <a:t>Design and </a:t>
            </a:r>
            <a:r>
              <a:rPr lang="en-GB" dirty="0" err="1"/>
              <a:t>analyze</a:t>
            </a:r>
            <a:r>
              <a:rPr lang="en-GB" dirty="0"/>
              <a:t> surveys</a:t>
            </a:r>
          </a:p>
          <a:p>
            <a:r>
              <a:rPr lang="en-GB" dirty="0"/>
              <a:t>Develop organizing principles to effectively sort and evaluate data </a:t>
            </a:r>
          </a:p>
          <a:p>
            <a:r>
              <a:rPr lang="en-GB" b="1" dirty="0"/>
              <a:t>Self-Management &amp; Work Habits</a:t>
            </a:r>
            <a:endParaRPr lang="en-GB" dirty="0"/>
          </a:p>
          <a:p>
            <a:r>
              <a:rPr lang="en-GB" dirty="0"/>
              <a:t>Work effectively under pressure and to meet deadlines</a:t>
            </a:r>
          </a:p>
          <a:p>
            <a:r>
              <a:rPr lang="en-GB" dirty="0"/>
              <a:t>Comprehend new material and subject matter quickly</a:t>
            </a:r>
          </a:p>
          <a:p>
            <a:r>
              <a:rPr lang="en-GB" dirty="0"/>
              <a:t>Work effectively with limited supervision</a:t>
            </a:r>
          </a:p>
          <a:p>
            <a:r>
              <a:rPr lang="en-GB" b="1" dirty="0"/>
              <a:t>Written &amp; Oral Communication</a:t>
            </a:r>
            <a:endParaRPr lang="en-GB" dirty="0"/>
          </a:p>
          <a:p>
            <a:r>
              <a:rPr lang="en-GB" dirty="0"/>
              <a:t>Prepare concise and logically-written materials</a:t>
            </a:r>
          </a:p>
          <a:p>
            <a:r>
              <a:rPr lang="en-GB" dirty="0"/>
              <a:t>Organize and communicate ideas effectively in oral presentations to small and large groups</a:t>
            </a:r>
          </a:p>
          <a:p>
            <a:r>
              <a:rPr lang="en-GB" dirty="0"/>
              <a:t>Write at all levels — brief abstract to book-length manuscript</a:t>
            </a:r>
          </a:p>
          <a:p>
            <a:r>
              <a:rPr lang="en-GB" dirty="0"/>
              <a:t>Debate issues in a collegial manner and participate in group discussions</a:t>
            </a:r>
          </a:p>
          <a:p>
            <a:r>
              <a:rPr lang="en-GB" dirty="0"/>
              <a:t>Use logical argument to persuade others</a:t>
            </a:r>
          </a:p>
          <a:p>
            <a:r>
              <a:rPr lang="en-GB" dirty="0"/>
              <a:t>Explain complex or difficult concepts in basic terms and language</a:t>
            </a:r>
          </a:p>
          <a:p>
            <a:r>
              <a:rPr lang="en-GB" dirty="0"/>
              <a:t>Write effective grant proposals</a:t>
            </a:r>
          </a:p>
          <a:p>
            <a:r>
              <a:rPr lang="en-GB" b="1" dirty="0">
                <a:solidFill>
                  <a:srgbClr val="FFFF00"/>
                </a:solidFill>
                <a:highlight>
                  <a:srgbClr val="FFFF00"/>
                </a:highlight>
              </a:rPr>
              <a:t>https://careercenter.umich.edu/article/phd-transferable-skills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34A53-D4B4-4C5D-A461-C09E8DE9A72A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936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20000" indent="-360000">
              <a:lnSpc>
                <a:spcPct val="90000"/>
              </a:lnSpc>
              <a:buFontTx/>
              <a:buChar char="-"/>
              <a:defRPr/>
            </a:pPr>
            <a:r>
              <a:rPr lang="en-GB" sz="1200" dirty="0">
                <a:latin typeface="+mn-lt"/>
              </a:rPr>
              <a:t>creation of the Low Enriched Uranium Bank in Kazakhstan by IAEA;</a:t>
            </a:r>
          </a:p>
          <a:p>
            <a:pPr marL="720000" indent="-360000">
              <a:lnSpc>
                <a:spcPct val="90000"/>
              </a:lnSpc>
              <a:buFontTx/>
              <a:buChar char="-"/>
              <a:defRPr/>
            </a:pPr>
            <a:r>
              <a:rPr lang="en-GB" sz="1200" dirty="0">
                <a:latin typeface="+mn-lt"/>
              </a:rPr>
              <a:t>commercial “dual-use”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goods and non-compliance;</a:t>
            </a:r>
          </a:p>
          <a:p>
            <a:pPr marL="720000" indent="-360000">
              <a:lnSpc>
                <a:spcPct val="90000"/>
              </a:lnSpc>
              <a:buFontTx/>
              <a:buChar char="-"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trade regulation rules in EAEU: non-compliance and lack of harmonization (e.g., Russian sanctions; events on the Kazakh-Kyrgyz border (October 2017);</a:t>
            </a:r>
          </a:p>
          <a:p>
            <a:pPr marL="720000" indent="-360000">
              <a:lnSpc>
                <a:spcPct val="90000"/>
              </a:lnSpc>
              <a:buFontTx/>
              <a:buChar char="-"/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importance of gas issues in international Economic </a:t>
            </a:r>
          </a:p>
          <a:p>
            <a:pPr marL="360000" indent="0">
              <a:lnSpc>
                <a:spcPct val="90000"/>
              </a:lnSpc>
              <a:defRPr/>
            </a:pP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and political relationship;</a:t>
            </a:r>
            <a:br>
              <a:rPr lang="en-US" sz="1200">
                <a:solidFill>
                  <a:srgbClr val="006666"/>
                </a:solidFill>
                <a:latin typeface="+mn-lt"/>
                <a:cs typeface="Times New Roman" charset="0"/>
              </a:rPr>
            </a:br>
            <a:endParaRPr lang="LID4096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34A53-D4B4-4C5D-A461-C09E8DE9A72A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164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+mn-lt"/>
              </a:rPr>
              <a:t>fixed-effects (FE) time-series regression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34A53-D4B4-4C5D-A461-C09E8DE9A72A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648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9592" y="1628800"/>
            <a:ext cx="5577408" cy="44973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66752F1-200F-D249-A18C-6D090606CA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5" y="6019364"/>
            <a:ext cx="1733797" cy="84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5378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698992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3" y="4406900"/>
            <a:ext cx="730708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3" y="2906713"/>
            <a:ext cx="730708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41694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27584" y="1772816"/>
            <a:ext cx="3668216" cy="43533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77840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71600" y="1535113"/>
            <a:ext cx="3525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71600" y="2174875"/>
            <a:ext cx="35257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22612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652120" y="6093296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>
              <a:solidFill>
                <a:srgbClr val="205867"/>
              </a:solidFill>
              <a:latin typeface="Century Gothic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19689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979712" y="1052736"/>
            <a:ext cx="2133600" cy="365125"/>
          </a:xfrm>
          <a:prstGeom prst="rect">
            <a:avLst/>
          </a:prstGeom>
        </p:spPr>
        <p:txBody>
          <a:bodyPr/>
          <a:lstStyle/>
          <a:p>
            <a:fld id="{82B7DF8A-DAB4-421E-8B7E-972737ECECDC}" type="datetimeFigureOut">
              <a:rPr lang="fr-FR" smtClean="0">
                <a:solidFill>
                  <a:srgbClr val="205867"/>
                </a:solidFill>
                <a:latin typeface="Century Gothic"/>
              </a:rPr>
              <a:pPr/>
              <a:t>31/10/2018</a:t>
            </a:fld>
            <a:endParaRPr lang="fr-FR">
              <a:solidFill>
                <a:srgbClr val="205867"/>
              </a:solidFill>
              <a:latin typeface="Century Gothic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254335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9592" y="1618878"/>
            <a:ext cx="257626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99592" y="2780928"/>
            <a:ext cx="2565921" cy="33452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9757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1720" y="5166518"/>
            <a:ext cx="5256584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51720" y="1042392"/>
            <a:ext cx="522696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81336" y="5733256"/>
            <a:ext cx="522696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71528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8311047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9592" y="1628800"/>
            <a:ext cx="5577408" cy="44973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CBC157-73BB-4FEB-8FF8-0C7F433B6F72}" type="slidenum">
              <a:rPr lang="fr-FR" smtClean="0">
                <a:solidFill>
                  <a:srgbClr val="FFFFFF"/>
                </a:solidFill>
                <a:latin typeface="Century Gothic"/>
              </a:rPr>
              <a:pPr/>
              <a:t>‹N°›</a:t>
            </a:fld>
            <a:endParaRPr lang="fr-FR">
              <a:solidFill>
                <a:srgbClr val="FFFFFF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821943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3568" y="1600200"/>
            <a:ext cx="381223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3568" y="1535113"/>
            <a:ext cx="38138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3568" y="2174875"/>
            <a:ext cx="38138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652120" y="616530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1979712" y="1052736"/>
            <a:ext cx="2133600" cy="365125"/>
          </a:xfrm>
          <a:prstGeom prst="rect">
            <a:avLst/>
          </a:prstGeom>
        </p:spPr>
        <p:txBody>
          <a:bodyPr/>
          <a:lstStyle/>
          <a:p>
            <a:fld id="{B51D7768-702B-4604-9399-C6EFA1C5F813}" type="datetimeFigureOut">
              <a:rPr lang="fr-FR" smtClean="0"/>
              <a:pPr/>
              <a:t>31/10/2018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1628800"/>
            <a:ext cx="272028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55576" y="2996952"/>
            <a:ext cx="2709937" cy="31292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7928" y="5166518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37928" y="104239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37928" y="5733256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A3B-7A7E-4740-B849-D139F80B855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51720" y="980728"/>
            <a:ext cx="663508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9592" y="1600200"/>
            <a:ext cx="778720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04448" y="3068960"/>
            <a:ext cx="539552" cy="648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fr-FR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18FE65F-ADC1-D645-919D-60A3D9082B21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203" y="6016902"/>
            <a:ext cx="1733797" cy="84109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94215634-7AF4-504C-8633-03EED98EE5F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623" y="5991860"/>
            <a:ext cx="2207260" cy="8661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19672" y="2204864"/>
            <a:ext cx="6563072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19672" y="3212976"/>
            <a:ext cx="6552728" cy="2913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76456" y="3068960"/>
            <a:ext cx="683568" cy="57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2"/>
                </a:solidFill>
              </a:defRPr>
            </a:lvl1pPr>
          </a:lstStyle>
          <a:p>
            <a:r>
              <a:rPr lang="fr-FR" dirty="0">
                <a:solidFill>
                  <a:srgbClr val="FFFFFF"/>
                </a:solidFill>
                <a:latin typeface="Century Gothic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9717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80528" y="1916832"/>
            <a:ext cx="9324528" cy="1874639"/>
          </a:xfrm>
        </p:spPr>
        <p:txBody>
          <a:bodyPr>
            <a:noAutofit/>
          </a:bodyPr>
          <a:lstStyle/>
          <a:p>
            <a:r>
              <a:rPr lang="en-US" sz="3400" dirty="0"/>
              <a:t>Politico-Economic Aspects of Trade Regulation in the </a:t>
            </a:r>
            <a:r>
              <a:rPr lang="en-AU" sz="3400" dirty="0"/>
              <a:t>EAEU</a:t>
            </a:r>
            <a:r>
              <a:rPr lang="en-US" sz="3400" dirty="0"/>
              <a:t>: The Case Studies </a:t>
            </a:r>
            <a:br>
              <a:rPr lang="en-US" sz="3400" dirty="0"/>
            </a:br>
            <a:r>
              <a:rPr lang="en-US" sz="3400" dirty="0"/>
              <a:t>of Central Asian Countries     </a:t>
            </a:r>
            <a:endParaRPr lang="fr-FR" sz="3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76140" y="5227148"/>
            <a:ext cx="6067860" cy="1630852"/>
          </a:xfrm>
        </p:spPr>
        <p:txBody>
          <a:bodyPr>
            <a:normAutofit fontScale="47500" lnSpcReduction="20000"/>
          </a:bodyPr>
          <a:lstStyle/>
          <a:p>
            <a:endParaRPr lang="en-GB" dirty="0">
              <a:latin typeface="+mj-lt"/>
            </a:endParaRPr>
          </a:p>
          <a:p>
            <a:pPr algn="r"/>
            <a:r>
              <a:rPr lang="en-US" sz="5400" dirty="0"/>
              <a:t>3nd Seminar Targeted Initiative</a:t>
            </a:r>
            <a:endParaRPr lang="fr-BE" sz="5400" dirty="0"/>
          </a:p>
          <a:p>
            <a:pPr algn="r"/>
            <a:r>
              <a:rPr lang="en-US" sz="5400" dirty="0"/>
              <a:t>5-7, November 2018</a:t>
            </a:r>
            <a:endParaRPr lang="fr-BE" sz="5400" dirty="0"/>
          </a:p>
          <a:p>
            <a:pPr algn="r"/>
            <a:r>
              <a:rPr lang="en-US" sz="5400" dirty="0"/>
              <a:t>Yerevan, Armenia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413851" y="6513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205867"/>
              </a:solidFill>
              <a:latin typeface="Century Gothic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339ABEE-3535-EE44-A7D4-637564988CEC}"/>
              </a:ext>
            </a:extLst>
          </p:cNvPr>
          <p:cNvSpPr txBox="1"/>
          <p:nvPr/>
        </p:nvSpPr>
        <p:spPr>
          <a:xfrm>
            <a:off x="1547664" y="4005064"/>
            <a:ext cx="58564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>
                <a:ea typeface="ＭＳ Ｐゴシック" charset="0"/>
                <a:cs typeface="ＭＳ Ｐゴシック" charset="0"/>
              </a:rPr>
              <a:t>Kamshat</a:t>
            </a:r>
            <a:r>
              <a:rPr lang="en-GB" sz="3200" dirty="0">
                <a:ea typeface="ＭＳ Ｐゴシック" charset="0"/>
                <a:cs typeface="ＭＳ Ｐゴシック" charset="0"/>
              </a:rPr>
              <a:t> </a:t>
            </a:r>
            <a:r>
              <a:rPr lang="en-GB" sz="3200" dirty="0" err="1">
                <a:ea typeface="ＭＳ Ｐゴシック" charset="0"/>
                <a:cs typeface="ＭＳ Ｐゴシック" charset="0"/>
              </a:rPr>
              <a:t>Saginbekova</a:t>
            </a:r>
            <a:endParaRPr lang="en-GB" sz="3200" dirty="0">
              <a:ea typeface="ＭＳ Ｐゴシック" charset="0"/>
              <a:cs typeface="ＭＳ Ｐゴシック" charset="0"/>
            </a:endParaRPr>
          </a:p>
          <a:p>
            <a:pPr algn="ctr"/>
            <a:r>
              <a:rPr lang="en-GB" sz="3200" dirty="0">
                <a:ea typeface="ＭＳ Ｐゴシック" charset="0"/>
                <a:cs typeface="ＭＳ Ｐゴシック" charset="0"/>
              </a:rPr>
              <a:t>PhD candidate</a:t>
            </a:r>
          </a:p>
          <a:p>
            <a:pPr algn="ctr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57894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86687" y="3262314"/>
            <a:ext cx="214313" cy="27384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3207142-FA76-2A48-8376-CBD42ECE904F}" type="slidenum">
              <a:rPr lang="fr-FR" sz="1050">
                <a:solidFill>
                  <a:srgbClr val="FFFFFF"/>
                </a:solidFill>
                <a:latin typeface="Century Gothic" charset="0"/>
              </a:rPr>
              <a:pPr/>
              <a:t>10</a:t>
            </a:fld>
            <a:endParaRPr lang="fr-FR" sz="105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135172" name="Rectangle 1"/>
          <p:cNvSpPr>
            <a:spLocks noChangeArrowheads="1"/>
          </p:cNvSpPr>
          <p:nvPr/>
        </p:nvSpPr>
        <p:spPr bwMode="auto">
          <a:xfrm>
            <a:off x="2786050" y="476672"/>
            <a:ext cx="58183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en-GB" sz="4000" b="1" dirty="0">
                <a:solidFill>
                  <a:srgbClr val="205867"/>
                </a:solidFill>
              </a:rPr>
              <a:t> </a:t>
            </a:r>
            <a:r>
              <a:rPr lang="en-US" sz="3600" b="1" dirty="0">
                <a:solidFill>
                  <a:srgbClr val="205867"/>
                </a:solidFill>
                <a:latin typeface="+mj-lt"/>
              </a:rPr>
              <a:t>Notes</a:t>
            </a:r>
            <a:endParaRPr lang="en-GB" sz="3600" b="1" dirty="0">
              <a:solidFill>
                <a:srgbClr val="DBEEF3"/>
              </a:solidFill>
              <a:latin typeface="+mj-lt"/>
            </a:endParaRPr>
          </a:p>
        </p:txBody>
      </p:sp>
      <p:sp>
        <p:nvSpPr>
          <p:cNvPr id="22" name="Espace réservé du numéro de diapositive 1">
            <a:extLst>
              <a:ext uri="{FF2B5EF4-FFF2-40B4-BE49-F238E27FC236}">
                <a16:creationId xmlns:a16="http://schemas.microsoft.com/office/drawing/2014/main" id="{1414945B-42EF-4916-9C04-85B3EAA2C3E6}"/>
              </a:ext>
            </a:extLst>
          </p:cNvPr>
          <p:cNvSpPr txBox="1">
            <a:spLocks/>
          </p:cNvSpPr>
          <p:nvPr/>
        </p:nvSpPr>
        <p:spPr bwMode="auto">
          <a:xfrm>
            <a:off x="8752181" y="3253615"/>
            <a:ext cx="391819" cy="209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2400" b="1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00B4B7D3-5544-F24E-844F-92E5E7F57520}" type="slidenum">
              <a:rPr lang="fr-FR" sz="1400" smtClean="0">
                <a:solidFill>
                  <a:srgbClr val="FFFFFF"/>
                </a:solidFill>
                <a:latin typeface="Century Gothic" charset="0"/>
              </a:rPr>
              <a:pPr/>
              <a:t>10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FF61EC-FE7D-4448-A672-BE2FA05A9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23" y="1628800"/>
            <a:ext cx="4977712" cy="4655877"/>
          </a:xfrm>
          <a:prstGeom prst="rect">
            <a:avLst/>
          </a:prstGeom>
        </p:spPr>
      </p:pic>
      <p:sp>
        <p:nvSpPr>
          <p:cNvPr id="4" name="Callout: Line 3">
            <a:extLst>
              <a:ext uri="{FF2B5EF4-FFF2-40B4-BE49-F238E27FC236}">
                <a16:creationId xmlns:a16="http://schemas.microsoft.com/office/drawing/2014/main" id="{C2EE69AC-C8EB-40BF-A19D-F0EE5098DF46}"/>
              </a:ext>
            </a:extLst>
          </p:cNvPr>
          <p:cNvSpPr/>
          <p:nvPr/>
        </p:nvSpPr>
        <p:spPr>
          <a:xfrm>
            <a:off x="5472608" y="1370272"/>
            <a:ext cx="3131840" cy="2304256"/>
          </a:xfrm>
          <a:prstGeom prst="borderCallout1">
            <a:avLst>
              <a:gd name="adj1" fmla="val 49174"/>
              <a:gd name="adj2" fmla="val 750"/>
              <a:gd name="adj3" fmla="val 144591"/>
              <a:gd name="adj4" fmla="val -11434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r>
              <a:rPr lang="LID4096" sz="3400" dirty="0"/>
              <a:t>research methodology can be changed</a:t>
            </a:r>
          </a:p>
          <a:p>
            <a:pPr algn="ctr"/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88D20B-A5DC-4EF6-92CF-F9696C188E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66" y="2839545"/>
            <a:ext cx="2443384" cy="1246578"/>
          </a:xfrm>
          <a:prstGeom prst="rect">
            <a:avLst/>
          </a:prstGeom>
        </p:spPr>
      </p:pic>
      <p:pic>
        <p:nvPicPr>
          <p:cNvPr id="12" name="Graphic 11" descr="Magnifying glass">
            <a:extLst>
              <a:ext uri="{FF2B5EF4-FFF2-40B4-BE49-F238E27FC236}">
                <a16:creationId xmlns:a16="http://schemas.microsoft.com/office/drawing/2014/main" id="{200C7A68-176F-42FA-AE2D-5E9F276224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5958" y="3212976"/>
            <a:ext cx="896892" cy="98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332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86687" y="3262314"/>
            <a:ext cx="214313" cy="27384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3207142-FA76-2A48-8376-CBD42ECE904F}" type="slidenum">
              <a:rPr lang="fr-FR" sz="1050">
                <a:solidFill>
                  <a:srgbClr val="FFFFFF"/>
                </a:solidFill>
                <a:latin typeface="Century Gothic" charset="0"/>
              </a:rPr>
              <a:pPr/>
              <a:t>11</a:t>
            </a:fld>
            <a:endParaRPr lang="fr-FR" sz="105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135171" name="ZoneTexte 3"/>
          <p:cNvSpPr txBox="1">
            <a:spLocks noChangeArrowheads="1"/>
          </p:cNvSpPr>
          <p:nvPr/>
        </p:nvSpPr>
        <p:spPr bwMode="auto">
          <a:xfrm>
            <a:off x="683568" y="1916832"/>
            <a:ext cx="7920880" cy="479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/>
            <a:r>
              <a:rPr lang="en-US" sz="3600" dirty="0">
                <a:latin typeface="+mn-lt"/>
              </a:rPr>
              <a:t> If you have any comments, suggestions and/or questions do not hesitate contacting me:</a:t>
            </a:r>
          </a:p>
          <a:p>
            <a:pPr algn="ctr"/>
            <a:br>
              <a:rPr lang="en-US" sz="3600" dirty="0">
                <a:solidFill>
                  <a:srgbClr val="FFC000"/>
                </a:solidFill>
                <a:latin typeface="+mn-lt"/>
              </a:rPr>
            </a:br>
            <a:r>
              <a:rPr lang="en-US" sz="3600" dirty="0">
                <a:solidFill>
                  <a:srgbClr val="FFC000"/>
                </a:solidFill>
                <a:latin typeface="+mn-lt"/>
              </a:rPr>
              <a:t>K.Saginbekova@student.uliege.be</a:t>
            </a:r>
            <a:br>
              <a:rPr lang="en-US" sz="3600" dirty="0">
                <a:solidFill>
                  <a:srgbClr val="FFC000"/>
                </a:solidFill>
                <a:latin typeface="+mn-lt"/>
              </a:rPr>
            </a:br>
            <a:r>
              <a:rPr lang="en-US" sz="3600" dirty="0">
                <a:solidFill>
                  <a:srgbClr val="FFC000"/>
                </a:solidFill>
                <a:latin typeface="+mn-lt"/>
              </a:rPr>
              <a:t>k.s.meiram@gmail.com</a:t>
            </a:r>
            <a:br>
              <a:rPr lang="en-US" sz="3600" dirty="0">
                <a:solidFill>
                  <a:srgbClr val="C00000"/>
                </a:solidFill>
                <a:latin typeface="+mn-lt"/>
              </a:rPr>
            </a:br>
            <a:br>
              <a:rPr lang="en-US" sz="3200" dirty="0"/>
            </a:br>
            <a:endParaRPr lang="fr-FR" sz="3200" dirty="0">
              <a:solidFill>
                <a:srgbClr val="31859B"/>
              </a:solidFill>
              <a:latin typeface="Century Gothic"/>
            </a:endParaRPr>
          </a:p>
          <a:p>
            <a:pPr>
              <a:lnSpc>
                <a:spcPct val="80000"/>
              </a:lnSpc>
              <a:defRPr/>
            </a:pPr>
            <a:endParaRPr lang="en-GB" sz="3200" dirty="0">
              <a:solidFill>
                <a:srgbClr val="205867"/>
              </a:solidFill>
              <a:latin typeface="Century Gothic"/>
            </a:endParaRPr>
          </a:p>
        </p:txBody>
      </p:sp>
      <p:sp>
        <p:nvSpPr>
          <p:cNvPr id="135172" name="Rectangle 1"/>
          <p:cNvSpPr>
            <a:spLocks noChangeArrowheads="1"/>
          </p:cNvSpPr>
          <p:nvPr/>
        </p:nvSpPr>
        <p:spPr bwMode="auto">
          <a:xfrm>
            <a:off x="2786050" y="476672"/>
            <a:ext cx="581839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en-GB" sz="4000" b="1" dirty="0">
                <a:solidFill>
                  <a:srgbClr val="205867"/>
                </a:solidFill>
                <a:latin typeface="+mj-lt"/>
              </a:rPr>
              <a:t> </a:t>
            </a:r>
            <a:r>
              <a:rPr lang="en-US" sz="4000" b="1" dirty="0">
                <a:solidFill>
                  <a:srgbClr val="205867"/>
                </a:solidFill>
                <a:latin typeface="+mj-lt"/>
              </a:rPr>
              <a:t>Contacts</a:t>
            </a:r>
            <a:endParaRPr lang="en-GB" sz="4000" b="1" dirty="0">
              <a:solidFill>
                <a:srgbClr val="DBEEF3"/>
              </a:solidFill>
              <a:latin typeface="+mj-lt"/>
            </a:endParaRPr>
          </a:p>
        </p:txBody>
      </p:sp>
      <p:sp>
        <p:nvSpPr>
          <p:cNvPr id="5" name="Espace réservé du numéro de diapositive 1">
            <a:extLst>
              <a:ext uri="{FF2B5EF4-FFF2-40B4-BE49-F238E27FC236}">
                <a16:creationId xmlns:a16="http://schemas.microsoft.com/office/drawing/2014/main" id="{5DDB9052-C251-46A9-BB2B-A08CC70046AE}"/>
              </a:ext>
            </a:extLst>
          </p:cNvPr>
          <p:cNvSpPr txBox="1">
            <a:spLocks/>
          </p:cNvSpPr>
          <p:nvPr/>
        </p:nvSpPr>
        <p:spPr bwMode="auto">
          <a:xfrm>
            <a:off x="8748464" y="3206750"/>
            <a:ext cx="395536" cy="32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2400" b="1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00B4B7D3-5544-F24E-844F-92E5E7F57520}" type="slidenum">
              <a:rPr lang="fr-FR" sz="1400" smtClean="0">
                <a:solidFill>
                  <a:srgbClr val="FFFFFF"/>
                </a:solidFill>
                <a:latin typeface="Century Gothic" charset="0"/>
              </a:rPr>
              <a:pPr/>
              <a:t>11</a:t>
            </a:fld>
            <a:endParaRPr lang="fr-FR" sz="1400" dirty="0">
              <a:solidFill>
                <a:srgbClr val="FFFFFF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0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ce réservé du numéro de diapositiv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0B4B7D3-5544-F24E-844F-92E5E7F57520}" type="slidenum">
              <a:rPr lang="fr-FR" sz="1400">
                <a:solidFill>
                  <a:srgbClr val="FFFFFF"/>
                </a:solidFill>
                <a:latin typeface="Century Gothic" charset="0"/>
              </a:rPr>
              <a:pPr/>
              <a:t>2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4994" name="ZoneTexte 2"/>
          <p:cNvSpPr txBox="1">
            <a:spLocks noChangeArrowheads="1"/>
          </p:cNvSpPr>
          <p:nvPr/>
        </p:nvSpPr>
        <p:spPr bwMode="auto">
          <a:xfrm>
            <a:off x="1887279" y="339640"/>
            <a:ext cx="710567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Content</a:t>
            </a:r>
            <a:endParaRPr lang="en-US" sz="3600" b="1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  <p:sp>
        <p:nvSpPr>
          <p:cNvPr id="100356" name="ZoneTexte 3"/>
          <p:cNvSpPr txBox="1">
            <a:spLocks noChangeArrowheads="1"/>
          </p:cNvSpPr>
          <p:nvPr/>
        </p:nvSpPr>
        <p:spPr bwMode="auto">
          <a:xfrm>
            <a:off x="621754" y="1196752"/>
            <a:ext cx="8354219" cy="4821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638" indent="-2746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endParaRPr lang="en-US" sz="4400" dirty="0">
              <a:solidFill>
                <a:srgbClr val="006666"/>
              </a:solidFill>
              <a:latin typeface="+mj-lt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ts val="1600"/>
              </a:spcBef>
              <a:buFont typeface="Wingdings" pitchFamily="2" charset="2"/>
              <a:buChar char="Ø"/>
            </a:pPr>
            <a:r>
              <a:rPr lang="en-US" sz="3400" dirty="0">
                <a:latin typeface="+mj-lt"/>
              </a:rPr>
              <a:t>Getting a PhD</a:t>
            </a:r>
          </a:p>
          <a:p>
            <a:pPr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3400" dirty="0">
                <a:latin typeface="+mj-lt"/>
              </a:rPr>
              <a:t>Motivation of the research</a:t>
            </a:r>
          </a:p>
          <a:p>
            <a:pPr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3400" dirty="0">
                <a:solidFill>
                  <a:srgbClr val="205867"/>
                </a:solidFill>
                <a:latin typeface="+mj-lt"/>
                <a:cs typeface="Times New Roman" charset="0"/>
              </a:rPr>
              <a:t>Research questions</a:t>
            </a:r>
            <a:r>
              <a:rPr lang="fr-BE" sz="3400" dirty="0">
                <a:solidFill>
                  <a:srgbClr val="205867"/>
                </a:solidFill>
                <a:latin typeface="+mj-lt"/>
                <a:cs typeface="Times New Roman" charset="0"/>
              </a:rPr>
              <a:t>§ </a:t>
            </a:r>
            <a:r>
              <a:rPr lang="en-US" sz="3400" dirty="0">
                <a:solidFill>
                  <a:srgbClr val="205867"/>
                </a:solidFill>
                <a:latin typeface="+mj-lt"/>
                <a:cs typeface="Times New Roman" charset="0"/>
              </a:rPr>
              <a:t>            </a:t>
            </a:r>
          </a:p>
          <a:p>
            <a:pPr marL="0" indent="360000">
              <a:lnSpc>
                <a:spcPct val="90000"/>
              </a:lnSpc>
            </a:pPr>
            <a:r>
              <a:rPr lang="en-US" sz="3400" dirty="0">
                <a:solidFill>
                  <a:srgbClr val="205867"/>
                </a:solidFill>
                <a:latin typeface="+mj-lt"/>
                <a:cs typeface="Times New Roman" charset="0"/>
              </a:rPr>
              <a:t>Expected findings</a:t>
            </a:r>
          </a:p>
          <a:p>
            <a:pPr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en-GB" sz="3400" dirty="0">
                <a:latin typeface="+mj-lt"/>
              </a:rPr>
              <a:t>Objectives &amp; Methodology</a:t>
            </a:r>
            <a:endParaRPr lang="en-US" sz="3400" dirty="0">
              <a:solidFill>
                <a:srgbClr val="205867"/>
              </a:solidFill>
              <a:latin typeface="+mj-lt"/>
              <a:cs typeface="Times New Roman" charset="0"/>
            </a:endParaRPr>
          </a:p>
          <a:p>
            <a:pPr>
              <a:lnSpc>
                <a:spcPct val="9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en-US" sz="3400" dirty="0">
                <a:solidFill>
                  <a:srgbClr val="205867"/>
                </a:solidFill>
                <a:latin typeface="+mj-lt"/>
              </a:rPr>
              <a:t>C</a:t>
            </a:r>
            <a:r>
              <a:rPr lang="en-US" sz="3400" dirty="0">
                <a:latin typeface="+mj-lt"/>
              </a:rPr>
              <a:t>ontribution to the literature</a:t>
            </a:r>
            <a:endParaRPr lang="en-US" sz="3400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34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ce réservé du numéro de diapositiv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0B4B7D3-5544-F24E-844F-92E5E7F57520}" type="slidenum">
              <a:rPr lang="fr-FR" sz="1400">
                <a:solidFill>
                  <a:srgbClr val="FFFFFF"/>
                </a:solidFill>
                <a:latin typeface="Century Gothic" charset="0"/>
              </a:rPr>
              <a:pPr/>
              <a:t>3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4994" name="ZoneTexte 2"/>
          <p:cNvSpPr txBox="1">
            <a:spLocks noChangeArrowheads="1"/>
          </p:cNvSpPr>
          <p:nvPr/>
        </p:nvSpPr>
        <p:spPr bwMode="auto">
          <a:xfrm>
            <a:off x="1714480" y="333375"/>
            <a:ext cx="710567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Getting a PhD</a:t>
            </a:r>
            <a:endParaRPr lang="en-US" sz="3600" b="1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  <p:sp>
        <p:nvSpPr>
          <p:cNvPr id="100356" name="ZoneTexte 3"/>
          <p:cNvSpPr txBox="1">
            <a:spLocks noChangeArrowheads="1"/>
          </p:cNvSpPr>
          <p:nvPr/>
        </p:nvSpPr>
        <p:spPr bwMode="auto">
          <a:xfrm>
            <a:off x="539552" y="1940162"/>
            <a:ext cx="8856984" cy="470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638" indent="-2746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72000" indent="-360000">
              <a:lnSpc>
                <a:spcPct val="90000"/>
              </a:lnSpc>
              <a:buFontTx/>
              <a:buChar char="-"/>
              <a:defRPr/>
            </a:pPr>
            <a:r>
              <a:rPr lang="en-GB" sz="3400" dirty="0">
                <a:latin typeface="+mn-lt"/>
                <a:cs typeface="Times" panose="02020603050405020304" pitchFamily="18" charset="0"/>
              </a:rPr>
              <a:t>What is a PhD?</a:t>
            </a:r>
          </a:p>
          <a:p>
            <a:pPr marL="72000" indent="-360000">
              <a:lnSpc>
                <a:spcPct val="90000"/>
              </a:lnSpc>
              <a:spcBef>
                <a:spcPts val="2400"/>
              </a:spcBef>
              <a:buFontTx/>
              <a:buChar char="-"/>
              <a:defRPr/>
            </a:pPr>
            <a:r>
              <a:rPr lang="en-GB" sz="3400" dirty="0">
                <a:latin typeface="+mn-lt"/>
              </a:rPr>
              <a:t>Stages of the doctoral program                      (4 years):</a:t>
            </a:r>
          </a:p>
          <a:p>
            <a:pPr marL="0" indent="0">
              <a:lnSpc>
                <a:spcPct val="90000"/>
              </a:lnSpc>
              <a:spcBef>
                <a:spcPts val="2400"/>
              </a:spcBef>
              <a:defRPr/>
            </a:pPr>
            <a:r>
              <a:rPr lang="en-GB" sz="3000" b="1" dirty="0">
                <a:latin typeface="+mn-lt"/>
              </a:rPr>
              <a:t>1</a:t>
            </a:r>
            <a:r>
              <a:rPr lang="en-GB" sz="3000" b="1" baseline="30000" dirty="0">
                <a:latin typeface="+mn-lt"/>
              </a:rPr>
              <a:t>st</a:t>
            </a:r>
            <a:r>
              <a:rPr lang="en-GB" sz="3000" b="1" dirty="0">
                <a:latin typeface="+mn-lt"/>
              </a:rPr>
              <a:t>- 2</a:t>
            </a:r>
            <a:r>
              <a:rPr lang="en-GB" sz="3000" b="1" baseline="30000" dirty="0">
                <a:latin typeface="+mn-lt"/>
              </a:rPr>
              <a:t>nd</a:t>
            </a:r>
            <a:r>
              <a:rPr lang="en-GB" sz="3000" b="1" dirty="0">
                <a:latin typeface="+mn-lt"/>
              </a:rPr>
              <a:t> years: </a:t>
            </a:r>
            <a:r>
              <a:rPr lang="en-GB" sz="3000" dirty="0">
                <a:latin typeface="+mn-lt"/>
              </a:rPr>
              <a:t>Research and Course Intensive;</a:t>
            </a:r>
          </a:p>
          <a:p>
            <a:pPr marL="0" indent="0">
              <a:lnSpc>
                <a:spcPct val="90000"/>
              </a:lnSpc>
              <a:spcBef>
                <a:spcPts val="2400"/>
              </a:spcBef>
              <a:defRPr/>
            </a:pPr>
            <a:r>
              <a:rPr lang="en-GB" sz="3000" b="1" dirty="0">
                <a:latin typeface="+mn-lt"/>
              </a:rPr>
              <a:t>3</a:t>
            </a:r>
            <a:r>
              <a:rPr lang="en-GB" sz="3000" b="1" baseline="30000" dirty="0">
                <a:latin typeface="+mn-lt"/>
              </a:rPr>
              <a:t>rd</a:t>
            </a:r>
            <a:r>
              <a:rPr lang="en-GB" sz="3000" b="1" dirty="0">
                <a:latin typeface="+mn-lt"/>
              </a:rPr>
              <a:t> year: </a:t>
            </a:r>
            <a:r>
              <a:rPr lang="en-GB" sz="3000" dirty="0">
                <a:latin typeface="+mn-lt"/>
              </a:rPr>
              <a:t>Research Intensive;</a:t>
            </a:r>
          </a:p>
          <a:p>
            <a:pPr marL="0" indent="0">
              <a:lnSpc>
                <a:spcPct val="90000"/>
              </a:lnSpc>
              <a:spcBef>
                <a:spcPts val="2400"/>
              </a:spcBef>
              <a:defRPr/>
            </a:pPr>
            <a:r>
              <a:rPr lang="en-GB" sz="3000" b="1" dirty="0">
                <a:latin typeface="+mn-lt"/>
              </a:rPr>
              <a:t>4</a:t>
            </a:r>
            <a:r>
              <a:rPr lang="en-GB" sz="3000" b="1" baseline="30000" dirty="0">
                <a:latin typeface="+mn-lt"/>
              </a:rPr>
              <a:t>th</a:t>
            </a:r>
            <a:r>
              <a:rPr lang="en-GB" sz="3000" b="1" dirty="0">
                <a:latin typeface="+mn-lt"/>
              </a:rPr>
              <a:t> year: </a:t>
            </a:r>
            <a:r>
              <a:rPr lang="en-GB" sz="3000" dirty="0">
                <a:latin typeface="+mn-lt"/>
              </a:rPr>
              <a:t>Research and Dissertation Intensive;</a:t>
            </a:r>
          </a:p>
          <a:p>
            <a:pPr marL="72000" indent="-360000">
              <a:lnSpc>
                <a:spcPct val="90000"/>
              </a:lnSpc>
              <a:buFontTx/>
              <a:buChar char="-"/>
              <a:defRPr/>
            </a:pPr>
            <a:endParaRPr lang="en-GB" sz="3200" dirty="0">
              <a:latin typeface="+mj-lt"/>
              <a:cs typeface="Times" panose="02020603050405020304" pitchFamily="18" charset="0"/>
            </a:endParaRPr>
          </a:p>
          <a:p>
            <a:pPr marL="72000" indent="-360000">
              <a:lnSpc>
                <a:spcPct val="90000"/>
              </a:lnSpc>
              <a:buFontTx/>
              <a:buChar char="-"/>
              <a:defRPr/>
            </a:pPr>
            <a:endParaRPr lang="en-GB" sz="2000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0B7F7A-EF97-4B3B-997B-219552F2B26B}"/>
              </a:ext>
            </a:extLst>
          </p:cNvPr>
          <p:cNvSpPr/>
          <p:nvPr/>
        </p:nvSpPr>
        <p:spPr>
          <a:xfrm>
            <a:off x="4968044" y="6309320"/>
            <a:ext cx="2592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Aijaz A. Shaikh (2015)</a:t>
            </a:r>
          </a:p>
        </p:txBody>
      </p:sp>
    </p:spTree>
    <p:extLst>
      <p:ext uri="{BB962C8B-B14F-4D97-AF65-F5344CB8AC3E}">
        <p14:creationId xmlns:p14="http://schemas.microsoft.com/office/powerpoint/2010/main" val="172007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ce réservé du numéro de diapositiv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0B4B7D3-5544-F24E-844F-92E5E7F57520}" type="slidenum">
              <a:rPr lang="fr-FR" sz="1400">
                <a:solidFill>
                  <a:srgbClr val="FFFFFF"/>
                </a:solidFill>
                <a:latin typeface="Century Gothic" charset="0"/>
              </a:rPr>
              <a:pPr/>
              <a:t>4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4994" name="ZoneTexte 2"/>
          <p:cNvSpPr txBox="1">
            <a:spLocks noChangeArrowheads="1"/>
          </p:cNvSpPr>
          <p:nvPr/>
        </p:nvSpPr>
        <p:spPr bwMode="auto">
          <a:xfrm>
            <a:off x="1756340" y="260648"/>
            <a:ext cx="710567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Getting a PhD</a:t>
            </a:r>
            <a:endParaRPr lang="en-US" sz="3600" b="1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  <p:sp>
        <p:nvSpPr>
          <p:cNvPr id="100356" name="ZoneTexte 3"/>
          <p:cNvSpPr txBox="1">
            <a:spLocks noChangeArrowheads="1"/>
          </p:cNvSpPr>
          <p:nvPr/>
        </p:nvSpPr>
        <p:spPr bwMode="auto">
          <a:xfrm>
            <a:off x="539552" y="1196752"/>
            <a:ext cx="9145016" cy="616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638" indent="-2746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endParaRPr lang="en-US" sz="4400" dirty="0">
              <a:solidFill>
                <a:srgbClr val="006666"/>
              </a:solidFill>
              <a:latin typeface="+mj-lt"/>
              <a:cs typeface="Times New Roman" charset="0"/>
            </a:endParaRPr>
          </a:p>
          <a:p>
            <a:pPr marL="0" indent="0">
              <a:lnSpc>
                <a:spcPct val="90000"/>
              </a:lnSpc>
              <a:spcBef>
                <a:spcPts val="600"/>
              </a:spcBef>
              <a:defRPr/>
            </a:pPr>
            <a:r>
              <a:rPr lang="en-GB" sz="3000" dirty="0">
                <a:latin typeface="+mn-lt"/>
              </a:rPr>
              <a:t>Intensive research on trade regulation and 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n-GB" sz="3000" dirty="0">
                <a:latin typeface="+mn-lt"/>
              </a:rPr>
              <a:t>STC topics;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Interdisciplinary approach;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Sound knowledge in the research field;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PhD skills;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Contribution to knowledge and literature;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Building networks and collaborations;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defRPr/>
            </a:pPr>
            <a:r>
              <a:rPr lang="en-GB" sz="3000" dirty="0">
                <a:latin typeface="+mn-lt"/>
              </a:rPr>
              <a:t>Career prosperities in academia </a:t>
            </a:r>
          </a:p>
          <a:p>
            <a:pPr marL="0" indent="0">
              <a:lnSpc>
                <a:spcPct val="90000"/>
              </a:lnSpc>
              <a:defRPr/>
            </a:pPr>
            <a:r>
              <a:rPr lang="en-GB" sz="3000" dirty="0">
                <a:latin typeface="+mn-lt"/>
              </a:rPr>
              <a:t>and industry.</a:t>
            </a:r>
          </a:p>
          <a:p>
            <a:pPr marL="360000" indent="-360000">
              <a:lnSpc>
                <a:spcPct val="90000"/>
              </a:lnSpc>
              <a:buFontTx/>
              <a:buChar char="-"/>
              <a:defRPr/>
            </a:pPr>
            <a:endParaRPr lang="en-GB" sz="3200" dirty="0">
              <a:latin typeface="+mj-lt"/>
              <a:cs typeface="Times" panose="02020603050405020304" pitchFamily="18" charset="0"/>
            </a:endParaRPr>
          </a:p>
          <a:p>
            <a:pPr marL="360000" indent="-360000">
              <a:lnSpc>
                <a:spcPct val="90000"/>
              </a:lnSpc>
              <a:buFontTx/>
              <a:buChar char="-"/>
              <a:defRPr/>
            </a:pPr>
            <a:endParaRPr lang="en-GB" sz="2000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17578" y="1052736"/>
            <a:ext cx="5399235" cy="5632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3400" b="1" dirty="0">
                <a:latin typeface="+mj-lt"/>
              </a:rPr>
              <a:t>Benefits of getting a PhD</a:t>
            </a:r>
            <a:r>
              <a:rPr lang="en-GB" sz="3400" b="1" dirty="0">
                <a:latin typeface="+mj-lt"/>
                <a:cs typeface="Times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66230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ce réservé du numéro de diapositiv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0B4B7D3-5544-F24E-844F-92E5E7F57520}" type="slidenum">
              <a:rPr lang="fr-FR" sz="1400">
                <a:solidFill>
                  <a:srgbClr val="FFFFFF"/>
                </a:solidFill>
                <a:latin typeface="Century Gothic" charset="0"/>
              </a:rPr>
              <a:pPr/>
              <a:t>5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4994" name="ZoneTexte 2"/>
          <p:cNvSpPr txBox="1">
            <a:spLocks noChangeArrowheads="1"/>
          </p:cNvSpPr>
          <p:nvPr/>
        </p:nvSpPr>
        <p:spPr bwMode="auto">
          <a:xfrm>
            <a:off x="1714480" y="333375"/>
            <a:ext cx="710567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Motivations </a:t>
            </a:r>
          </a:p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of the research</a:t>
            </a:r>
            <a:endParaRPr lang="en-US" sz="3600" b="1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  <p:sp>
        <p:nvSpPr>
          <p:cNvPr id="100356" name="ZoneTexte 3"/>
          <p:cNvSpPr txBox="1">
            <a:spLocks noChangeArrowheads="1"/>
          </p:cNvSpPr>
          <p:nvPr/>
        </p:nvSpPr>
        <p:spPr bwMode="auto">
          <a:xfrm>
            <a:off x="582876" y="1196752"/>
            <a:ext cx="8388449" cy="516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638" indent="-2746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endParaRPr lang="en-US" sz="4400" dirty="0">
              <a:solidFill>
                <a:srgbClr val="006666"/>
              </a:solidFill>
              <a:latin typeface="+mj-lt"/>
              <a:cs typeface="Times New Roman" charset="0"/>
            </a:endParaRPr>
          </a:p>
          <a:p>
            <a:pPr marL="360000" indent="-3600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GB" sz="3400" dirty="0">
                <a:latin typeface="+mn-lt"/>
              </a:rPr>
              <a:t>Cases of real-life;</a:t>
            </a:r>
            <a:endParaRPr lang="en-GB" sz="3400" dirty="0">
              <a:latin typeface="+mn-lt"/>
              <a:cs typeface="Times" panose="02020603050405020304" pitchFamily="18" charset="0"/>
            </a:endParaRPr>
          </a:p>
          <a:p>
            <a:pPr marL="360000" indent="-3600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US" sz="3400" dirty="0">
                <a:latin typeface="+mn-lt"/>
                <a:cs typeface="Times" panose="02020603050405020304" pitchFamily="18" charset="0"/>
              </a:rPr>
              <a:t>Different political and economic </a:t>
            </a:r>
            <a:r>
              <a:rPr lang="en-GB" sz="3400" dirty="0">
                <a:latin typeface="+mn-lt"/>
                <a:cs typeface="Times" panose="02020603050405020304" pitchFamily="18" charset="0"/>
              </a:rPr>
              <a:t>effects;</a:t>
            </a:r>
          </a:p>
          <a:p>
            <a:pPr marL="360000" indent="-3600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GB" sz="3400" dirty="0">
                <a:latin typeface="+mn-lt"/>
              </a:rPr>
              <a:t>Little documented information about the economic effects of trade regulation and STC in Central Asian countries and member states of EAEU;</a:t>
            </a:r>
            <a:endParaRPr lang="en-US" sz="3400" dirty="0">
              <a:latin typeface="+mn-lt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588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ce réservé du numéro de diapositive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0B4B7D3-5544-F24E-844F-92E5E7F57520}" type="slidenum">
              <a:rPr lang="fr-FR" sz="1400">
                <a:solidFill>
                  <a:srgbClr val="FFFFFF"/>
                </a:solidFill>
                <a:latin typeface="Century Gothic" charset="0"/>
              </a:rPr>
              <a:pPr/>
              <a:t>6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84994" name="ZoneTexte 2"/>
          <p:cNvSpPr txBox="1">
            <a:spLocks noChangeArrowheads="1"/>
          </p:cNvSpPr>
          <p:nvPr/>
        </p:nvSpPr>
        <p:spPr bwMode="auto">
          <a:xfrm>
            <a:off x="1714480" y="333375"/>
            <a:ext cx="710567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Motivations </a:t>
            </a:r>
          </a:p>
          <a:p>
            <a:pPr algn="r">
              <a:lnSpc>
                <a:spcPct val="90000"/>
              </a:lnSpc>
            </a:pPr>
            <a:r>
              <a:rPr lang="en-US" sz="3600" b="1" dirty="0">
                <a:latin typeface="+mj-lt"/>
              </a:rPr>
              <a:t>of the research</a:t>
            </a:r>
            <a:endParaRPr lang="en-US" sz="3600" b="1" dirty="0">
              <a:solidFill>
                <a:srgbClr val="205867"/>
              </a:solidFill>
              <a:latin typeface="+mj-lt"/>
              <a:cs typeface="Times New Roman" charset="0"/>
            </a:endParaRPr>
          </a:p>
        </p:txBody>
      </p:sp>
      <p:sp>
        <p:nvSpPr>
          <p:cNvPr id="100356" name="ZoneTexte 3"/>
          <p:cNvSpPr txBox="1">
            <a:spLocks noChangeArrowheads="1"/>
          </p:cNvSpPr>
          <p:nvPr/>
        </p:nvSpPr>
        <p:spPr bwMode="auto">
          <a:xfrm>
            <a:off x="478505" y="848055"/>
            <a:ext cx="8639970" cy="276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74638" indent="-274638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defRPr/>
            </a:pPr>
            <a:endParaRPr lang="en-US" sz="4400" dirty="0">
              <a:solidFill>
                <a:srgbClr val="006666"/>
              </a:solidFill>
              <a:latin typeface="+mj-lt"/>
              <a:cs typeface="Times New Roman" charset="0"/>
            </a:endParaRPr>
          </a:p>
          <a:p>
            <a:pPr marL="360000" indent="-360000">
              <a:lnSpc>
                <a:spcPct val="90000"/>
              </a:lnSpc>
              <a:spcBef>
                <a:spcPts val="1800"/>
              </a:spcBef>
              <a:buFontTx/>
              <a:buChar char="-"/>
              <a:defRPr/>
            </a:pPr>
            <a:r>
              <a:rPr lang="en-US" sz="3400" dirty="0">
                <a:latin typeface="+mn-lt"/>
                <a:cs typeface="Times" panose="02020603050405020304" pitchFamily="18" charset="0"/>
              </a:rPr>
              <a:t>Personal strong interest in the research project </a:t>
            </a:r>
            <a:r>
              <a:rPr lang="en-US" sz="3400" dirty="0">
                <a:latin typeface="+mn-lt"/>
              </a:rPr>
              <a:t>in spite of newness.</a:t>
            </a:r>
            <a:endParaRPr lang="en-GB" sz="3400" dirty="0">
              <a:latin typeface="+mn-lt"/>
              <a:cs typeface="Times" panose="02020603050405020304" pitchFamily="18" charset="0"/>
            </a:endParaRPr>
          </a:p>
          <a:p>
            <a:pPr marL="720000" indent="-360000">
              <a:lnSpc>
                <a:spcPct val="90000"/>
              </a:lnSpc>
              <a:buFontTx/>
              <a:buChar char="-"/>
              <a:defRPr/>
            </a:pPr>
            <a:endParaRPr lang="en-GB" sz="6000" dirty="0">
              <a:solidFill>
                <a:srgbClr val="D8D8D8"/>
              </a:solidFill>
              <a:latin typeface="+mj-lt"/>
              <a:cs typeface="Times" panose="02020603050405020304" pitchFamily="18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1A36DB4-F85C-45DC-9D07-3DA91F6B4B4D}"/>
              </a:ext>
            </a:extLst>
          </p:cNvPr>
          <p:cNvSpPr/>
          <p:nvPr/>
        </p:nvSpPr>
        <p:spPr>
          <a:xfrm>
            <a:off x="719532" y="3579845"/>
            <a:ext cx="2310641" cy="1384266"/>
          </a:xfrm>
          <a:prstGeom prst="ellipse">
            <a:avLst/>
          </a:prstGeom>
          <a:noFill/>
          <a:ln cap="flat">
            <a:solidFill>
              <a:schemeClr val="accent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63B5F1-99F8-44D5-8F89-060641953513}"/>
              </a:ext>
            </a:extLst>
          </p:cNvPr>
          <p:cNvSpPr/>
          <p:nvPr/>
        </p:nvSpPr>
        <p:spPr>
          <a:xfrm>
            <a:off x="799166" y="3817674"/>
            <a:ext cx="2125790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3400" dirty="0">
                <a:solidFill>
                  <a:srgbClr val="FFC000"/>
                </a:solidFill>
                <a:latin typeface="+mj-lt"/>
                <a:cs typeface="Times" panose="02020603050405020304" pitchFamily="18" charset="0"/>
              </a:rPr>
              <a:t>Comfort zone</a:t>
            </a:r>
            <a:endParaRPr lang="LID4096" sz="3400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E6DDB9-B713-4980-A305-887DEACE58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2153">
            <a:off x="3498323" y="4112070"/>
            <a:ext cx="776094" cy="7760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B1E4DF-E316-46C3-8C82-138E6C5F25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5282">
            <a:off x="4410443" y="3429627"/>
            <a:ext cx="776094" cy="77609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0F577D-7C47-4647-AC12-FA358148B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828360"/>
            <a:ext cx="3275882" cy="327588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9BADC7-4B32-41DF-BB7B-BED333B5241F}"/>
              </a:ext>
            </a:extLst>
          </p:cNvPr>
          <p:cNvSpPr/>
          <p:nvPr/>
        </p:nvSpPr>
        <p:spPr>
          <a:xfrm>
            <a:off x="5961518" y="3007440"/>
            <a:ext cx="2187114" cy="29177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3400" dirty="0">
                <a:solidFill>
                  <a:srgbClr val="FFC000"/>
                </a:solidFill>
                <a:latin typeface="+mj-lt"/>
                <a:cs typeface="Times" panose="02020603050405020304" pitchFamily="18" charset="0"/>
              </a:rPr>
              <a:t>Where the magic happens = Research</a:t>
            </a:r>
            <a:endParaRPr lang="LID4096" sz="34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337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86687" y="3262314"/>
            <a:ext cx="214313" cy="27384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3207142-FA76-2A48-8376-CBD42ECE904F}" type="slidenum">
              <a:rPr lang="fr-FR" sz="1050">
                <a:solidFill>
                  <a:srgbClr val="FFFFFF"/>
                </a:solidFill>
                <a:latin typeface="Century Gothic" charset="0"/>
              </a:rPr>
              <a:pPr/>
              <a:t>7</a:t>
            </a:fld>
            <a:endParaRPr lang="fr-FR" sz="105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135171" name="ZoneTexte 3"/>
          <p:cNvSpPr txBox="1">
            <a:spLocks noChangeArrowheads="1"/>
          </p:cNvSpPr>
          <p:nvPr/>
        </p:nvSpPr>
        <p:spPr bwMode="auto">
          <a:xfrm>
            <a:off x="539552" y="1268760"/>
            <a:ext cx="8318698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/>
            <a:r>
              <a:rPr lang="en-US" sz="3400" b="1" dirty="0">
                <a:latin typeface="+mj-lt"/>
              </a:rPr>
              <a:t>Strategic trade control in case </a:t>
            </a:r>
          </a:p>
          <a:p>
            <a:pPr algn="r"/>
            <a:r>
              <a:rPr lang="en-US" sz="3400" b="1" dirty="0">
                <a:latin typeface="+mj-lt"/>
              </a:rPr>
              <a:t>of Central Asian countries</a:t>
            </a:r>
            <a:r>
              <a:rPr lang="en-GB" sz="3400" b="1" dirty="0">
                <a:latin typeface="+mj-lt"/>
              </a:rPr>
              <a:t>:</a:t>
            </a:r>
            <a:endParaRPr lang="en-US" sz="3400" b="1" dirty="0">
              <a:latin typeface="+mj-lt"/>
            </a:endParaRPr>
          </a:p>
          <a:p>
            <a:pPr>
              <a:spcBef>
                <a:spcPts val="1200"/>
              </a:spcBef>
            </a:pPr>
            <a:r>
              <a:rPr lang="en-GB" sz="3000" dirty="0">
                <a:latin typeface="+mn-lt"/>
              </a:rPr>
              <a:t>1. Does the STC have economic effects and costs in Central Asian countries?</a:t>
            </a:r>
          </a:p>
          <a:p>
            <a:pPr>
              <a:spcBef>
                <a:spcPts val="1800"/>
              </a:spcBef>
            </a:pPr>
            <a:r>
              <a:rPr lang="en-GB" sz="3000" dirty="0">
                <a:latin typeface="+mn-lt"/>
              </a:rPr>
              <a:t>2. How does the ignorance of the STC lead to economic consequences in Central Asian countries?</a:t>
            </a:r>
          </a:p>
          <a:p>
            <a:pPr>
              <a:spcBef>
                <a:spcPts val="1800"/>
              </a:spcBef>
            </a:pPr>
            <a:r>
              <a:rPr lang="en-GB" sz="3000" dirty="0">
                <a:latin typeface="+mn-lt"/>
              </a:rPr>
              <a:t>3. What are the main economic reactions and costs affected by violating export control?</a:t>
            </a:r>
          </a:p>
          <a:p>
            <a:pPr>
              <a:lnSpc>
                <a:spcPct val="80000"/>
              </a:lnSpc>
              <a:defRPr/>
            </a:pPr>
            <a:endParaRPr lang="en-GB" sz="3000" dirty="0">
              <a:solidFill>
                <a:srgbClr val="205867"/>
              </a:solidFill>
              <a:latin typeface="+mj-lt"/>
            </a:endParaRPr>
          </a:p>
        </p:txBody>
      </p:sp>
      <p:sp>
        <p:nvSpPr>
          <p:cNvPr id="135172" name="Rectangle 1"/>
          <p:cNvSpPr>
            <a:spLocks noChangeArrowheads="1"/>
          </p:cNvSpPr>
          <p:nvPr/>
        </p:nvSpPr>
        <p:spPr bwMode="auto">
          <a:xfrm>
            <a:off x="3655199" y="116632"/>
            <a:ext cx="547260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en-GB" sz="3600" b="1" dirty="0">
                <a:latin typeface="+mj-lt"/>
              </a:rPr>
              <a:t>Research questions</a:t>
            </a:r>
            <a:r>
              <a:rPr lang="fr-BE" sz="3600" b="1" dirty="0">
                <a:latin typeface="+mj-lt"/>
              </a:rPr>
              <a:t>&amp;</a:t>
            </a:r>
          </a:p>
          <a:p>
            <a:pPr algn="r">
              <a:lnSpc>
                <a:spcPct val="80000"/>
              </a:lnSpc>
              <a:defRPr/>
            </a:pPr>
            <a:r>
              <a:rPr lang="en-US" sz="3600" b="1" dirty="0">
                <a:solidFill>
                  <a:srgbClr val="205867"/>
                </a:solidFill>
                <a:latin typeface="+mj-lt"/>
              </a:rPr>
              <a:t>E</a:t>
            </a:r>
            <a:r>
              <a:rPr lang="en-US" sz="3600" b="1" dirty="0">
                <a:latin typeface="+mj-lt"/>
              </a:rPr>
              <a:t>xpected findings</a:t>
            </a:r>
            <a:endParaRPr lang="en-GB" sz="3600" b="1" dirty="0">
              <a:latin typeface="+mj-lt"/>
            </a:endParaRPr>
          </a:p>
        </p:txBody>
      </p:sp>
      <p:sp>
        <p:nvSpPr>
          <p:cNvPr id="8" name="Espace réservé du numéro de diapositive 1">
            <a:extLst>
              <a:ext uri="{FF2B5EF4-FFF2-40B4-BE49-F238E27FC236}">
                <a16:creationId xmlns:a16="http://schemas.microsoft.com/office/drawing/2014/main" id="{02A8D9DE-CE4E-4422-B280-1D50B20C7319}"/>
              </a:ext>
            </a:extLst>
          </p:cNvPr>
          <p:cNvSpPr txBox="1">
            <a:spLocks/>
          </p:cNvSpPr>
          <p:nvPr/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2400" b="1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00B4B7D3-5544-F24E-844F-92E5E7F57520}" type="slidenum">
              <a:rPr lang="fr-FR" sz="1400" smtClean="0">
                <a:solidFill>
                  <a:srgbClr val="FFFFFF"/>
                </a:solidFill>
                <a:latin typeface="Century Gothic" charset="0"/>
              </a:rPr>
              <a:pPr/>
              <a:t>7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0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86687" y="3262314"/>
            <a:ext cx="214313" cy="27384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3207142-FA76-2A48-8376-CBD42ECE904F}" type="slidenum">
              <a:rPr lang="fr-FR" sz="1050">
                <a:solidFill>
                  <a:srgbClr val="FFFFFF"/>
                </a:solidFill>
                <a:latin typeface="Century Gothic" charset="0"/>
              </a:rPr>
              <a:pPr/>
              <a:t>8</a:t>
            </a:fld>
            <a:endParaRPr lang="fr-FR" sz="105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135171" name="ZoneTexte 3"/>
          <p:cNvSpPr txBox="1">
            <a:spLocks noChangeArrowheads="1"/>
          </p:cNvSpPr>
          <p:nvPr/>
        </p:nvSpPr>
        <p:spPr bwMode="auto">
          <a:xfrm>
            <a:off x="562576" y="1556792"/>
            <a:ext cx="8581424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en-GB" sz="3400" dirty="0">
                <a:latin typeface="+mn-lt"/>
              </a:rPr>
              <a:t>To achieve specific objectives;</a:t>
            </a:r>
          </a:p>
          <a:p>
            <a:pPr marL="285750" lvl="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400" dirty="0">
                <a:latin typeface="+mn-lt"/>
              </a:rPr>
              <a:t>To use tools of macroeconomic analysis, statistical methods, analytic techniques, etc.:</a:t>
            </a:r>
          </a:p>
          <a:p>
            <a:pPr>
              <a:spcBef>
                <a:spcPts val="600"/>
              </a:spcBef>
            </a:pPr>
            <a:r>
              <a:rPr lang="en-GB" sz="3000" dirty="0">
                <a:latin typeface="+mn-lt"/>
              </a:rPr>
              <a:t>- to estimate the process of STC implementation requirements;</a:t>
            </a:r>
          </a:p>
          <a:p>
            <a:pPr>
              <a:spcBef>
                <a:spcPts val="600"/>
              </a:spcBef>
            </a:pPr>
            <a:r>
              <a:rPr lang="en-GB" sz="3000" dirty="0">
                <a:latin typeface="+mn-lt"/>
              </a:rPr>
              <a:t>- to examine the economic impacts of regulatory system of dual-use items by using the most suitable economic model, etc.</a:t>
            </a:r>
          </a:p>
        </p:txBody>
      </p:sp>
      <p:sp>
        <p:nvSpPr>
          <p:cNvPr id="135172" name="Rectangle 1"/>
          <p:cNvSpPr>
            <a:spLocks noChangeArrowheads="1"/>
          </p:cNvSpPr>
          <p:nvPr/>
        </p:nvSpPr>
        <p:spPr bwMode="auto">
          <a:xfrm>
            <a:off x="3707904" y="212719"/>
            <a:ext cx="4896544" cy="1027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en-GB" sz="4000" b="1" dirty="0">
                <a:solidFill>
                  <a:srgbClr val="205867"/>
                </a:solidFill>
                <a:latin typeface="+mj-lt"/>
              </a:rPr>
              <a:t> </a:t>
            </a:r>
            <a:r>
              <a:rPr lang="en-GB" sz="3600" b="1" dirty="0">
                <a:latin typeface="+mj-lt"/>
              </a:rPr>
              <a:t>Objectives &amp; Methodology</a:t>
            </a:r>
            <a:endParaRPr lang="en-GB" sz="3600" dirty="0">
              <a:latin typeface="+mj-lt"/>
            </a:endParaRPr>
          </a:p>
        </p:txBody>
      </p:sp>
      <p:sp>
        <p:nvSpPr>
          <p:cNvPr id="8" name="Espace réservé du numéro de diapositive 1">
            <a:extLst>
              <a:ext uri="{FF2B5EF4-FFF2-40B4-BE49-F238E27FC236}">
                <a16:creationId xmlns:a16="http://schemas.microsoft.com/office/drawing/2014/main" id="{0961AE31-48F3-4440-91DE-106E46BF1458}"/>
              </a:ext>
            </a:extLst>
          </p:cNvPr>
          <p:cNvSpPr txBox="1">
            <a:spLocks/>
          </p:cNvSpPr>
          <p:nvPr/>
        </p:nvSpPr>
        <p:spPr bwMode="auto">
          <a:xfrm>
            <a:off x="8858250" y="3206751"/>
            <a:ext cx="285750" cy="21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2400" b="1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00B4B7D3-5544-F24E-844F-92E5E7F57520}" type="slidenum">
              <a:rPr lang="fr-FR" sz="1400" smtClean="0">
                <a:solidFill>
                  <a:srgbClr val="FFFFFF"/>
                </a:solidFill>
                <a:latin typeface="Century Gothic" charset="0"/>
              </a:rPr>
              <a:pPr/>
              <a:t>8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54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Espace réservé du numéro de diapositive 1"/>
          <p:cNvSpPr>
            <a:spLocks noGrp="1"/>
          </p:cNvSpPr>
          <p:nvPr>
            <p:ph type="sldNum" sz="quarter" idx="12"/>
          </p:nvPr>
        </p:nvSpPr>
        <p:spPr bwMode="auto">
          <a:xfrm>
            <a:off x="7786687" y="3262314"/>
            <a:ext cx="214313" cy="273844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557213" indent="-214313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8572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2001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543050" indent="-171450"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C3207142-FA76-2A48-8376-CBD42ECE904F}" type="slidenum">
              <a:rPr lang="fr-FR" sz="1050">
                <a:solidFill>
                  <a:srgbClr val="FFFFFF"/>
                </a:solidFill>
                <a:latin typeface="Century Gothic" charset="0"/>
              </a:rPr>
              <a:pPr/>
              <a:t>9</a:t>
            </a:fld>
            <a:endParaRPr lang="fr-FR" sz="1050">
              <a:solidFill>
                <a:srgbClr val="FFFFFF"/>
              </a:solidFill>
              <a:latin typeface="Century Gothic" charset="0"/>
            </a:endParaRPr>
          </a:p>
        </p:txBody>
      </p:sp>
      <p:sp>
        <p:nvSpPr>
          <p:cNvPr id="135171" name="ZoneTexte 3"/>
          <p:cNvSpPr txBox="1">
            <a:spLocks noChangeArrowheads="1"/>
          </p:cNvSpPr>
          <p:nvPr/>
        </p:nvSpPr>
        <p:spPr bwMode="auto">
          <a:xfrm>
            <a:off x="558568" y="1529437"/>
            <a:ext cx="8405920" cy="603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fontAlgn="base"/>
            <a:r>
              <a:rPr lang="en-GB" sz="3400" dirty="0">
                <a:latin typeface="+mj-lt"/>
              </a:rPr>
              <a:t>To adopt a multidisciplinary approach to expand the existing literature in Economics and Political Sciences:</a:t>
            </a:r>
          </a:p>
          <a:p>
            <a:pPr marL="342900" indent="-342900" fontAlgn="base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3000" dirty="0">
                <a:latin typeface="+mn-lt"/>
              </a:rPr>
              <a:t>on the interrelation between STC and its economic effects in Central Asian countries;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3000" dirty="0">
                <a:latin typeface="+mn-lt"/>
              </a:rPr>
              <a:t>the economic consequences of influence of non-compliance of trade regulation rules on the economies of member states of EAEU, etc.</a:t>
            </a:r>
          </a:p>
          <a:p>
            <a:pPr marL="673894" indent="-673894">
              <a:lnSpc>
                <a:spcPct val="90000"/>
              </a:lnSpc>
              <a:defRPr/>
            </a:pPr>
            <a:endParaRPr lang="fr-FR" sz="3200" dirty="0">
              <a:solidFill>
                <a:srgbClr val="31859B"/>
              </a:solidFill>
              <a:latin typeface="+mj-lt"/>
            </a:endParaRPr>
          </a:p>
          <a:p>
            <a:pPr>
              <a:lnSpc>
                <a:spcPct val="80000"/>
              </a:lnSpc>
              <a:defRPr/>
            </a:pPr>
            <a:endParaRPr lang="en-GB" sz="3200" dirty="0">
              <a:solidFill>
                <a:srgbClr val="205867"/>
              </a:solidFill>
              <a:latin typeface="+mj-lt"/>
            </a:endParaRPr>
          </a:p>
        </p:txBody>
      </p:sp>
      <p:sp>
        <p:nvSpPr>
          <p:cNvPr id="135172" name="Rectangle 1"/>
          <p:cNvSpPr>
            <a:spLocks noChangeArrowheads="1"/>
          </p:cNvSpPr>
          <p:nvPr/>
        </p:nvSpPr>
        <p:spPr bwMode="auto">
          <a:xfrm>
            <a:off x="3059832" y="332656"/>
            <a:ext cx="5818398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80000"/>
              </a:lnSpc>
              <a:defRPr/>
            </a:pPr>
            <a:r>
              <a:rPr lang="en-GB" sz="3600" b="1" dirty="0">
                <a:solidFill>
                  <a:srgbClr val="205867"/>
                </a:solidFill>
                <a:latin typeface="+mj-lt"/>
              </a:rPr>
              <a:t> </a:t>
            </a:r>
            <a:r>
              <a:rPr lang="en-US" sz="3600" b="1" dirty="0">
                <a:solidFill>
                  <a:srgbClr val="205867"/>
                </a:solidFill>
                <a:latin typeface="+mj-lt"/>
              </a:rPr>
              <a:t>C</a:t>
            </a:r>
            <a:r>
              <a:rPr lang="en-US" sz="3600" b="1" dirty="0">
                <a:latin typeface="+mj-lt"/>
              </a:rPr>
              <a:t>ontribution to the literature</a:t>
            </a:r>
            <a:endParaRPr lang="en-GB" sz="3600" b="1" dirty="0">
              <a:solidFill>
                <a:srgbClr val="DBEEF3"/>
              </a:solidFill>
              <a:latin typeface="+mj-lt"/>
            </a:endParaRPr>
          </a:p>
        </p:txBody>
      </p:sp>
      <p:sp>
        <p:nvSpPr>
          <p:cNvPr id="5" name="Espace réservé du numéro de diapositive 1">
            <a:extLst>
              <a:ext uri="{FF2B5EF4-FFF2-40B4-BE49-F238E27FC236}">
                <a16:creationId xmlns:a16="http://schemas.microsoft.com/office/drawing/2014/main" id="{E18C1E3D-9EF4-44F5-96C0-87491004F4E3}"/>
              </a:ext>
            </a:extLst>
          </p:cNvPr>
          <p:cNvSpPr txBox="1">
            <a:spLocks/>
          </p:cNvSpPr>
          <p:nvPr/>
        </p:nvSpPr>
        <p:spPr bwMode="auto">
          <a:xfrm>
            <a:off x="8748464" y="3292793"/>
            <a:ext cx="395536" cy="15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914400" rtl="0" eaLnBrk="1" latinLnBrk="0" hangingPunct="1">
              <a:defRPr sz="2400" b="1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00B4B7D3-5544-F24E-844F-92E5E7F57520}" type="slidenum">
              <a:rPr lang="fr-FR" sz="1400" smtClean="0">
                <a:solidFill>
                  <a:srgbClr val="FFFFFF"/>
                </a:solidFill>
                <a:latin typeface="Century Gothic" charset="0"/>
              </a:rPr>
              <a:pPr/>
              <a:t>9</a:t>
            </a:fld>
            <a:endParaRPr lang="fr-FR" sz="1400">
              <a:solidFill>
                <a:srgbClr val="FFFFFF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0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ESU">
      <a:dk1>
        <a:srgbClr val="205867"/>
      </a:dk1>
      <a:lt1>
        <a:srgbClr val="DBEEF3"/>
      </a:lt1>
      <a:dk2>
        <a:srgbClr val="0F243E"/>
      </a:dk2>
      <a:lt2>
        <a:srgbClr val="FFFFFF"/>
      </a:lt2>
      <a:accent1>
        <a:srgbClr val="92CDDC"/>
      </a:accent1>
      <a:accent2>
        <a:srgbClr val="31859B"/>
      </a:accent2>
      <a:accent3>
        <a:srgbClr val="205867"/>
      </a:accent3>
      <a:accent4>
        <a:srgbClr val="669900"/>
      </a:accent4>
      <a:accent5>
        <a:srgbClr val="3333FF"/>
      </a:accent5>
      <a:accent6>
        <a:srgbClr val="C00000"/>
      </a:accent6>
      <a:hlink>
        <a:srgbClr val="C00000"/>
      </a:hlink>
      <a:folHlink>
        <a:srgbClr val="31859B"/>
      </a:folHlink>
    </a:clrScheme>
    <a:fontScheme name="ESU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Thème Office">
  <a:themeElements>
    <a:clrScheme name="ESU">
      <a:dk1>
        <a:srgbClr val="205867"/>
      </a:dk1>
      <a:lt1>
        <a:srgbClr val="DBEEF3"/>
      </a:lt1>
      <a:dk2>
        <a:srgbClr val="0F243E"/>
      </a:dk2>
      <a:lt2>
        <a:srgbClr val="FFFFFF"/>
      </a:lt2>
      <a:accent1>
        <a:srgbClr val="92CDDC"/>
      </a:accent1>
      <a:accent2>
        <a:srgbClr val="31859B"/>
      </a:accent2>
      <a:accent3>
        <a:srgbClr val="205867"/>
      </a:accent3>
      <a:accent4>
        <a:srgbClr val="669900"/>
      </a:accent4>
      <a:accent5>
        <a:srgbClr val="3333FF"/>
      </a:accent5>
      <a:accent6>
        <a:srgbClr val="C00000"/>
      </a:accent6>
      <a:hlink>
        <a:srgbClr val="C00000"/>
      </a:hlink>
      <a:folHlink>
        <a:srgbClr val="31859B"/>
      </a:folHlink>
    </a:clrScheme>
    <a:fontScheme name="ESU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660</Words>
  <Application>Microsoft Macintosh PowerPoint</Application>
  <PresentationFormat>Affichage à l'écran (4:3)</PresentationFormat>
  <Paragraphs>133</Paragraphs>
  <Slides>11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20" baseType="lpstr">
      <vt:lpstr>ＭＳ Ｐゴシック</vt:lpstr>
      <vt:lpstr>Arial</vt:lpstr>
      <vt:lpstr>Calibri</vt:lpstr>
      <vt:lpstr>Century Gothic</vt:lpstr>
      <vt:lpstr>Times</vt:lpstr>
      <vt:lpstr>Times New Roman</vt:lpstr>
      <vt:lpstr>Wingdings</vt:lpstr>
      <vt:lpstr>Thème Office</vt:lpstr>
      <vt:lpstr>3_Thème Office</vt:lpstr>
      <vt:lpstr>Politico-Economic Aspects of Trade Regulation in the EAEU: The Case Studies  of Central Asian Countries     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Grizli777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Marie-Cerise</dc:creator>
  <cp:lastModifiedBy>Quentin Michel</cp:lastModifiedBy>
  <cp:revision>818</cp:revision>
  <cp:lastPrinted>2018-10-10T11:40:50Z</cp:lastPrinted>
  <dcterms:created xsi:type="dcterms:W3CDTF">2012-03-29T09:22:35Z</dcterms:created>
  <dcterms:modified xsi:type="dcterms:W3CDTF">2018-10-31T08:58:49Z</dcterms:modified>
</cp:coreProperties>
</file>