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4040" r:id="rId1"/>
  </p:sldMasterIdLst>
  <p:notesMasterIdLst>
    <p:notesMasterId r:id="rId10"/>
  </p:notesMasterIdLst>
  <p:handoutMasterIdLst>
    <p:handoutMasterId r:id="rId11"/>
  </p:handoutMasterIdLst>
  <p:sldIdLst>
    <p:sldId id="290" r:id="rId2"/>
    <p:sldId id="459" r:id="rId3"/>
    <p:sldId id="456" r:id="rId4"/>
    <p:sldId id="455" r:id="rId5"/>
    <p:sldId id="457" r:id="rId6"/>
    <p:sldId id="458" r:id="rId7"/>
    <p:sldId id="417" r:id="rId8"/>
    <p:sldId id="296" r:id="rId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966FF"/>
    <a:srgbClr val="003300"/>
    <a:srgbClr val="000000"/>
    <a:srgbClr val="663300"/>
    <a:srgbClr val="CC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99425" autoAdjust="0"/>
  </p:normalViewPr>
  <p:slideViewPr>
    <p:cSldViewPr>
      <p:cViewPr varScale="1">
        <p:scale>
          <a:sx n="112" d="100"/>
          <a:sy n="112" d="100"/>
        </p:scale>
        <p:origin x="-237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10" d="100"/>
          <a:sy n="110" d="100"/>
        </p:scale>
        <p:origin x="-3246"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ru-RU"/>
          </a:p>
        </p:txBody>
      </p:sp>
      <p:sp>
        <p:nvSpPr>
          <p:cNvPr id="44032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ru-RU"/>
          </a:p>
        </p:txBody>
      </p:sp>
      <p:sp>
        <p:nvSpPr>
          <p:cNvPr id="44032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ru-RU"/>
          </a:p>
        </p:txBody>
      </p:sp>
      <p:sp>
        <p:nvSpPr>
          <p:cNvPr id="44032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92874AEC-D0F8-4986-A3D6-9CE6B11CFE5A}"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Tahoma" pitchFamily="34" charset="0"/>
              </a:defRPr>
            </a:lvl1pPr>
          </a:lstStyle>
          <a:p>
            <a:pPr>
              <a:defRPr/>
            </a:pPr>
            <a:endParaRPr lang="ru-RU"/>
          </a:p>
        </p:txBody>
      </p:sp>
      <p:sp>
        <p:nvSpPr>
          <p:cNvPr id="9625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Tahoma" pitchFamily="34" charset="0"/>
              </a:defRPr>
            </a:lvl1pPr>
          </a:lstStyle>
          <a:p>
            <a:pPr>
              <a:defRPr/>
            </a:pPr>
            <a:endParaRPr lang="ru-RU"/>
          </a:p>
        </p:txBody>
      </p:sp>
      <p:sp>
        <p:nvSpPr>
          <p:cNvPr id="378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626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9626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Tahoma" pitchFamily="34" charset="0"/>
              </a:defRPr>
            </a:lvl1pPr>
          </a:lstStyle>
          <a:p>
            <a:pPr>
              <a:defRPr/>
            </a:pPr>
            <a:endParaRPr lang="ru-RU"/>
          </a:p>
        </p:txBody>
      </p:sp>
      <p:sp>
        <p:nvSpPr>
          <p:cNvPr id="9626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atin typeface="Tahoma" pitchFamily="34" charset="0"/>
              </a:defRPr>
            </a:lvl1pPr>
          </a:lstStyle>
          <a:p>
            <a:pPr>
              <a:defRPr/>
            </a:pPr>
            <a:fld id="{566D850E-4EDD-4B44-A811-C6E2B2C7F6C6}"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r>
              <a:rPr lang="en-US" altLang="ru-RU" dirty="0" smtClean="0"/>
              <a:t>The title of the presentation is</a:t>
            </a:r>
          </a:p>
          <a:p>
            <a:endParaRPr lang="ru-RU" altLang="ru-RU" dirty="0" smtClean="0"/>
          </a:p>
          <a:p>
            <a:pPr eaLnBrk="1" hangingPunct="1"/>
            <a:endParaRPr lang="ru-RU" altLang="ru-RU"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a:ln/>
        </p:spPr>
      </p:sp>
      <p:sp>
        <p:nvSpPr>
          <p:cNvPr id="49155" name="Заметки 2"/>
          <p:cNvSpPr>
            <a:spLocks noGrp="1"/>
          </p:cNvSpPr>
          <p:nvPr>
            <p:ph type="body" idx="1"/>
          </p:nvPr>
        </p:nvSpPr>
        <p:spPr>
          <a:ln/>
          <a:extLst/>
        </p:spPr>
        <p:txBody>
          <a:bodyPr/>
          <a:lstStyle/>
          <a:p>
            <a:pPr>
              <a:defRPr/>
            </a:pPr>
            <a:endParaRPr lang="ru-RU" altLang="ru-RU" dirty="0" smtClean="0">
              <a:solidFill>
                <a:srgbClr val="FF0000"/>
              </a:solidFill>
              <a:latin typeface="Arial" panose="020B0604020202020204" pitchFamily="34" charset="0"/>
            </a:endParaRPr>
          </a:p>
          <a:p>
            <a:pPr>
              <a:defRPr/>
            </a:pPr>
            <a:endParaRPr lang="ru-RU" altLang="ru-RU" dirty="0" smtClean="0">
              <a:latin typeface="Arial" panose="020B0604020202020204" pitchFamily="34" charset="0"/>
            </a:endParaRPr>
          </a:p>
        </p:txBody>
      </p:sp>
      <p:sp>
        <p:nvSpPr>
          <p:cNvPr id="43012" name="Номер слайда 3"/>
          <p:cNvSpPr>
            <a:spLocks noGrp="1"/>
          </p:cNvSpPr>
          <p:nvPr>
            <p:ph type="sldNum" sz="quarter" idx="5"/>
          </p:nvPr>
        </p:nvSpPr>
        <p:spPr>
          <a:noFill/>
        </p:spPr>
        <p:txBody>
          <a:bodyPr/>
          <a:lstStyle/>
          <a:p>
            <a:fld id="{479FD030-F632-4861-B7F1-3FC0A45D5054}" type="slidenum">
              <a:rPr lang="ru-RU" altLang="ru-RU"/>
              <a:pPr/>
              <a:t>2</a:t>
            </a:fld>
            <a:endParaRPr lang="ru-RU" altLang="ru-RU"/>
          </a:p>
        </p:txBody>
      </p:sp>
      <p:sp>
        <p:nvSpPr>
          <p:cNvPr id="5" name="Прямоугольник 4"/>
          <p:cNvSpPr/>
          <p:nvPr/>
        </p:nvSpPr>
        <p:spPr>
          <a:xfrm>
            <a:off x="152400" y="4343400"/>
            <a:ext cx="6324600" cy="4524315"/>
          </a:xfrm>
          <a:prstGeom prst="rect">
            <a:avLst/>
          </a:prstGeom>
        </p:spPr>
        <p:txBody>
          <a:bodyPr wrap="square">
            <a:spAutoFit/>
          </a:bodyPr>
          <a:lstStyle/>
          <a:p>
            <a:r>
              <a:rPr lang="en-US" altLang="ru-RU" sz="1200" b="1" dirty="0" smtClean="0"/>
              <a:t>Industry outreach.</a:t>
            </a:r>
          </a:p>
          <a:p>
            <a:r>
              <a:rPr lang="en-US" altLang="ru-RU" sz="1200" dirty="0" smtClean="0"/>
              <a:t>It means industrial enterprises know and follow EC requirements. The policy of the enterprise is announced in </a:t>
            </a:r>
            <a:r>
              <a:rPr lang="en-US" altLang="ru-RU" sz="1200" b="1" dirty="0" smtClean="0"/>
              <a:t>Internal Compliance Program </a:t>
            </a:r>
            <a:r>
              <a:rPr lang="en-US" altLang="ru-RU" sz="1200" dirty="0" smtClean="0"/>
              <a:t>(ICP) which the licensed organization should have, in accordance with RK legislation.</a:t>
            </a:r>
          </a:p>
          <a:p>
            <a:r>
              <a:rPr lang="en-US" altLang="ru-RU" sz="1200" dirty="0" smtClean="0"/>
              <a:t>ICPs might be considered as the first line of defense in EC system of the enterprise producing commodities subject to EC. It declares the responsibility of the producer in all the issues related to EC.</a:t>
            </a:r>
          </a:p>
          <a:p>
            <a:r>
              <a:rPr lang="en-US" altLang="ru-RU" sz="1200" dirty="0" smtClean="0"/>
              <a:t>Not only producers but also companies involved in transfers and exports of technology and software, equipment, materials, information, and data are obligated by law to comply with Kazakhstan export control regulations.</a:t>
            </a:r>
          </a:p>
          <a:p>
            <a:r>
              <a:rPr lang="en-US" altLang="ru-RU" sz="1200" dirty="0" smtClean="0"/>
              <a:t>These programs train personnel and supply them with information and documents about export control. </a:t>
            </a:r>
          </a:p>
          <a:p>
            <a:r>
              <a:rPr lang="en-US" altLang="ru-RU" sz="1200" dirty="0" smtClean="0"/>
              <a:t>Thus ICPs help address both national security concerns and minimize proliferation of weapons of mass destruction. </a:t>
            </a:r>
          </a:p>
          <a:p>
            <a:r>
              <a:rPr lang="en-US" altLang="ru-RU" sz="1200" dirty="0" smtClean="0"/>
              <a:t>Since 2004 CAESC together with NTSC and under the support of NNSA INECP is working with Kazakhstani industry to promote EC culture. </a:t>
            </a:r>
          </a:p>
          <a:p>
            <a:r>
              <a:rPr lang="en-US" altLang="ru-RU" sz="1200" dirty="0" smtClean="0"/>
              <a:t>A number of seminars,  first for nuclear facilities, were conducted throughout Kazakhstan. The essence of these seminars was that EC experts of the U.S., Russia, Kazakhstan, and NIS countries were able to share their experience.  Moreover governmental officials, Customs, producers, and experts were able to discuss the urgent EC issues round the table.</a:t>
            </a:r>
          </a:p>
          <a:p>
            <a:r>
              <a:rPr lang="en-US" altLang="ru-RU" sz="1200" dirty="0" smtClean="0"/>
              <a:t>The result of this work – is the development of MODEL ICP – some kind of template for the companies dealing with commodities subject to nuclear EC.</a:t>
            </a:r>
          </a:p>
          <a:p>
            <a:r>
              <a:rPr lang="en-US" altLang="ru-RU" sz="1200" dirty="0" smtClean="0"/>
              <a:t>The first ICPs are being put into place in Kazakhstan’s nuclear industries.  </a:t>
            </a:r>
          </a:p>
        </p:txBody>
      </p:sp>
    </p:spTree>
    <p:extLst>
      <p:ext uri="{BB962C8B-B14F-4D97-AF65-F5344CB8AC3E}">
        <p14:creationId xmlns:p14="http://schemas.microsoft.com/office/powerpoint/2010/main" xmlns="" val="2338584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a:ln/>
        </p:spPr>
      </p:sp>
      <p:sp>
        <p:nvSpPr>
          <p:cNvPr id="49155" name="Заметки 2"/>
          <p:cNvSpPr>
            <a:spLocks noGrp="1"/>
          </p:cNvSpPr>
          <p:nvPr>
            <p:ph type="body" idx="1"/>
          </p:nvPr>
        </p:nvSpPr>
        <p:spPr>
          <a:ln/>
          <a:extLst/>
        </p:spPr>
        <p:txBody>
          <a:bodyPr/>
          <a:lstStyle/>
          <a:p>
            <a:pPr>
              <a:defRPr/>
            </a:pPr>
            <a:endParaRPr lang="ru-RU" altLang="ru-RU" dirty="0" smtClean="0">
              <a:solidFill>
                <a:srgbClr val="FF0000"/>
              </a:solidFill>
              <a:latin typeface="Arial" panose="020B0604020202020204" pitchFamily="34" charset="0"/>
            </a:endParaRPr>
          </a:p>
          <a:p>
            <a:pPr>
              <a:defRPr/>
            </a:pPr>
            <a:endParaRPr lang="ru-RU" altLang="ru-RU" dirty="0" smtClean="0">
              <a:latin typeface="Arial" panose="020B0604020202020204" pitchFamily="34" charset="0"/>
            </a:endParaRPr>
          </a:p>
        </p:txBody>
      </p:sp>
      <p:sp>
        <p:nvSpPr>
          <p:cNvPr id="43012" name="Номер слайда 3"/>
          <p:cNvSpPr>
            <a:spLocks noGrp="1"/>
          </p:cNvSpPr>
          <p:nvPr>
            <p:ph type="sldNum" sz="quarter" idx="5"/>
          </p:nvPr>
        </p:nvSpPr>
        <p:spPr>
          <a:noFill/>
        </p:spPr>
        <p:txBody>
          <a:bodyPr/>
          <a:lstStyle/>
          <a:p>
            <a:fld id="{479FD030-F632-4861-B7F1-3FC0A45D5054}" type="slidenum">
              <a:rPr lang="ru-RU" altLang="ru-RU"/>
              <a:pPr/>
              <a:t>3</a:t>
            </a:fld>
            <a:endParaRPr lang="ru-RU" altLang="ru-RU"/>
          </a:p>
        </p:txBody>
      </p:sp>
      <p:sp>
        <p:nvSpPr>
          <p:cNvPr id="5" name="Прямоугольник 4"/>
          <p:cNvSpPr/>
          <p:nvPr/>
        </p:nvSpPr>
        <p:spPr>
          <a:xfrm>
            <a:off x="152400" y="4343400"/>
            <a:ext cx="6324600" cy="4524315"/>
          </a:xfrm>
          <a:prstGeom prst="rect">
            <a:avLst/>
          </a:prstGeom>
        </p:spPr>
        <p:txBody>
          <a:bodyPr wrap="square">
            <a:spAutoFit/>
          </a:bodyPr>
          <a:lstStyle/>
          <a:p>
            <a:r>
              <a:rPr lang="en-US" altLang="ru-RU" sz="1200" b="1" dirty="0" smtClean="0"/>
              <a:t>Industry outreach.</a:t>
            </a:r>
          </a:p>
          <a:p>
            <a:r>
              <a:rPr lang="en-US" altLang="ru-RU" sz="1200" dirty="0" smtClean="0"/>
              <a:t>It means industrial enterprises know and follow EC requirements. The policy of the enterprise is announced in </a:t>
            </a:r>
            <a:r>
              <a:rPr lang="en-US" altLang="ru-RU" sz="1200" b="1" dirty="0" smtClean="0"/>
              <a:t>Internal Compliance Program </a:t>
            </a:r>
            <a:r>
              <a:rPr lang="en-US" altLang="ru-RU" sz="1200" dirty="0" smtClean="0"/>
              <a:t>(ICP) which the licensed organization should have, in accordance with RK legislation.</a:t>
            </a:r>
          </a:p>
          <a:p>
            <a:r>
              <a:rPr lang="en-US" altLang="ru-RU" sz="1200" dirty="0" smtClean="0"/>
              <a:t>ICPs might be considered as the first line of defense in EC system of the enterprise producing commodities subject to EC. It declares the responsibility of the producer in all the issues related to EC.</a:t>
            </a:r>
          </a:p>
          <a:p>
            <a:r>
              <a:rPr lang="en-US" altLang="ru-RU" sz="1200" dirty="0" smtClean="0"/>
              <a:t>Not only producers but also companies involved in transfers and exports of technology and software, equipment, materials, information, and data are obligated by law to comply with Kazakhstan export control regulations.</a:t>
            </a:r>
          </a:p>
          <a:p>
            <a:r>
              <a:rPr lang="en-US" altLang="ru-RU" sz="1200" dirty="0" smtClean="0"/>
              <a:t>These programs train personnel and supply them with information and documents about export control. </a:t>
            </a:r>
          </a:p>
          <a:p>
            <a:r>
              <a:rPr lang="en-US" altLang="ru-RU" sz="1200" dirty="0" smtClean="0"/>
              <a:t>Thus ICPs help address both national security concerns and minimize proliferation of weapons of mass destruction. </a:t>
            </a:r>
          </a:p>
          <a:p>
            <a:r>
              <a:rPr lang="en-US" altLang="ru-RU" sz="1200" dirty="0" smtClean="0"/>
              <a:t>Since 2004 CAESC together with NTSC and under the support of NNSA INECP is working with Kazakhstani industry to promote EC culture. </a:t>
            </a:r>
          </a:p>
          <a:p>
            <a:r>
              <a:rPr lang="en-US" altLang="ru-RU" sz="1200" dirty="0" smtClean="0"/>
              <a:t>A number of seminars,  first for nuclear facilities, were conducted throughout Kazakhstan. The essence of these seminars was that EC experts of the U.S., Russia, Kazakhstan, and NIS countries were able to share their experience.  Moreover governmental officials, Customs, producers, and experts were able to discuss the urgent EC issues round the table.</a:t>
            </a:r>
          </a:p>
          <a:p>
            <a:r>
              <a:rPr lang="en-US" altLang="ru-RU" sz="1200" dirty="0" smtClean="0"/>
              <a:t>The result of this work – is the development of MODEL ICP – some kind of template for the companies dealing with commodities subject to nuclear EC.</a:t>
            </a:r>
          </a:p>
          <a:p>
            <a:r>
              <a:rPr lang="en-US" altLang="ru-RU" sz="1200" dirty="0" smtClean="0"/>
              <a:t>The first ICPs are being put into place in Kazakhstan’s nuclear industries.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pPr lvl="1"/>
            <a:endParaRPr lang="en-US" altLang="ru-RU" b="1" dirty="0" smtClean="0"/>
          </a:p>
          <a:p>
            <a:endParaRPr lang="ru-RU" altLang="ru-RU" dirty="0" smtClean="0"/>
          </a:p>
        </p:txBody>
      </p:sp>
      <p:sp>
        <p:nvSpPr>
          <p:cNvPr id="97281" name="Rectangle 1"/>
          <p:cNvSpPr>
            <a:spLocks noChangeArrowheads="1"/>
          </p:cNvSpPr>
          <p:nvPr/>
        </p:nvSpPr>
        <p:spPr bwMode="auto">
          <a:xfrm>
            <a:off x="381000" y="4799952"/>
            <a:ext cx="62484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 pos="914400" algn="l"/>
                <a:tab pos="1371600" algn="l"/>
                <a:tab pos="1828800" algn="l"/>
              </a:tabLst>
            </a:pPr>
            <a:r>
              <a:rPr kumimoji="0" lang="en-US" sz="12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Scope Description</a:t>
            </a:r>
            <a:endParaRPr kumimoji="0" lang="ru-RU" sz="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 pos="914400" algn="l"/>
                <a:tab pos="1371600" algn="l"/>
                <a:tab pos="1828800" algn="l"/>
              </a:tabLst>
            </a:pPr>
            <a:r>
              <a:rPr kumimoji="0" lang="en-US" sz="12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The Nuclear Technology Safety Center (NTSC), located in </a:t>
            </a:r>
            <a:r>
              <a:rPr kumimoji="0" lang="en-US" sz="12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Almaty</a:t>
            </a:r>
            <a:r>
              <a:rPr kumimoji="0" lang="en-US" sz="12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(Kazakhstan), and the National Bureau of Expertise (NBE), located in Erevan (Armenia) will revise the existing Kazakhstani nuclear ICP reference manual to include all changes and updates to Kazakhstan’s ICP requirements that have occurred since the first revision of the manual and transform it to reference the export control procedures in Armenia, in particular for chemical export control transfers.</a:t>
            </a:r>
            <a:endParaRPr kumimoji="0" lang="ru-RU" sz="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 pos="914400" algn="l"/>
                <a:tab pos="1371600" algn="l"/>
                <a:tab pos="1828800" algn="l"/>
              </a:tabLst>
            </a:pPr>
            <a:r>
              <a:rPr kumimoji="0" lang="en-US" sz="12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All the produced documents will be sent to I</a:t>
            </a:r>
            <a:r>
              <a:rPr kumimoji="0" lang="en-US" sz="12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STC project team (through Maria </a:t>
            </a:r>
            <a:r>
              <a:rPr kumimoji="0" lang="en-US" sz="1200" b="0" i="0" u="none" strike="noStrike" cap="none" normalizeH="0" baseline="0" dirty="0" err="1" smtClean="0" bmk="">
                <a:ln>
                  <a:noFill/>
                </a:ln>
                <a:solidFill>
                  <a:srgbClr val="000000"/>
                </a:solidFill>
                <a:effectLst/>
                <a:latin typeface="Times New Roman" pitchFamily="18" charset="0"/>
                <a:ea typeface="Arial Unicode MS" pitchFamily="34" charset="-128"/>
                <a:cs typeface="Times New Roman" pitchFamily="18" charset="0"/>
              </a:rPr>
              <a:t>Espona</a:t>
            </a:r>
            <a:r>
              <a:rPr kumimoji="0" lang="en-US" sz="12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 which will review the documents, exchange with experts specialized in the field and then approve </a:t>
            </a:r>
            <a:r>
              <a:rPr kumimoji="0" lang="en-US" sz="12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and send back to NTSC and NBE.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a:ln/>
        </p:spPr>
      </p:sp>
      <p:sp>
        <p:nvSpPr>
          <p:cNvPr id="49155" name="Заметки 2"/>
          <p:cNvSpPr>
            <a:spLocks noGrp="1"/>
          </p:cNvSpPr>
          <p:nvPr>
            <p:ph type="body" idx="1"/>
          </p:nvPr>
        </p:nvSpPr>
        <p:spPr>
          <a:ln/>
          <a:extLst/>
        </p:spPr>
        <p:txBody>
          <a:bodyPr/>
          <a:lstStyle/>
          <a:p>
            <a:pPr>
              <a:defRPr/>
            </a:pPr>
            <a:endParaRPr lang="ru-RU" altLang="ru-RU" dirty="0" smtClean="0">
              <a:solidFill>
                <a:srgbClr val="FF0000"/>
              </a:solidFill>
              <a:latin typeface="Arial" panose="020B0604020202020204" pitchFamily="34" charset="0"/>
            </a:endParaRPr>
          </a:p>
          <a:p>
            <a:pPr>
              <a:defRPr/>
            </a:pPr>
            <a:endParaRPr lang="ru-RU" altLang="ru-RU" dirty="0" smtClean="0">
              <a:latin typeface="Arial" panose="020B0604020202020204" pitchFamily="34" charset="0"/>
            </a:endParaRPr>
          </a:p>
        </p:txBody>
      </p:sp>
      <p:sp>
        <p:nvSpPr>
          <p:cNvPr id="43012" name="Номер слайда 3"/>
          <p:cNvSpPr>
            <a:spLocks noGrp="1"/>
          </p:cNvSpPr>
          <p:nvPr>
            <p:ph type="sldNum" sz="quarter" idx="5"/>
          </p:nvPr>
        </p:nvSpPr>
        <p:spPr>
          <a:noFill/>
        </p:spPr>
        <p:txBody>
          <a:bodyPr/>
          <a:lstStyle/>
          <a:p>
            <a:fld id="{479FD030-F632-4861-B7F1-3FC0A45D5054}" type="slidenum">
              <a:rPr lang="ru-RU" altLang="ru-RU"/>
              <a:pPr/>
              <a:t>5</a:t>
            </a:fld>
            <a:endParaRPr lang="ru-RU" alt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a:ln/>
        </p:spPr>
      </p:sp>
      <p:sp>
        <p:nvSpPr>
          <p:cNvPr id="49155" name="Заметки 2"/>
          <p:cNvSpPr>
            <a:spLocks noGrp="1"/>
          </p:cNvSpPr>
          <p:nvPr>
            <p:ph type="body" idx="1"/>
          </p:nvPr>
        </p:nvSpPr>
        <p:spPr>
          <a:ln/>
          <a:extLst/>
        </p:spPr>
        <p:txBody>
          <a:bodyPr/>
          <a:lstStyle/>
          <a:p>
            <a:pPr>
              <a:defRPr/>
            </a:pPr>
            <a:endParaRPr lang="ru-RU" altLang="ru-RU" dirty="0" smtClean="0">
              <a:solidFill>
                <a:srgbClr val="FF0000"/>
              </a:solidFill>
              <a:latin typeface="Arial" panose="020B0604020202020204" pitchFamily="34" charset="0"/>
            </a:endParaRPr>
          </a:p>
          <a:p>
            <a:pPr>
              <a:defRPr/>
            </a:pPr>
            <a:endParaRPr lang="ru-RU" altLang="ru-RU" dirty="0" smtClean="0">
              <a:latin typeface="Arial" panose="020B0604020202020204" pitchFamily="34" charset="0"/>
            </a:endParaRPr>
          </a:p>
        </p:txBody>
      </p:sp>
      <p:sp>
        <p:nvSpPr>
          <p:cNvPr id="43012" name="Номер слайда 3"/>
          <p:cNvSpPr>
            <a:spLocks noGrp="1"/>
          </p:cNvSpPr>
          <p:nvPr>
            <p:ph type="sldNum" sz="quarter" idx="5"/>
          </p:nvPr>
        </p:nvSpPr>
        <p:spPr>
          <a:noFill/>
        </p:spPr>
        <p:txBody>
          <a:bodyPr/>
          <a:lstStyle/>
          <a:p>
            <a:fld id="{479FD030-F632-4861-B7F1-3FC0A45D5054}" type="slidenum">
              <a:rPr lang="ru-RU" altLang="ru-RU"/>
              <a:pPr/>
              <a:t>6</a:t>
            </a:fld>
            <a:endParaRPr lang="ru-RU" alt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Образ слайда 1"/>
          <p:cNvSpPr>
            <a:spLocks noGrp="1" noRot="1" noChangeAspect="1" noTextEdit="1"/>
          </p:cNvSpPr>
          <p:nvPr>
            <p:ph type="sldImg"/>
          </p:nvPr>
        </p:nvSpPr>
        <p:spPr>
          <a:ln/>
        </p:spPr>
      </p:sp>
      <p:sp>
        <p:nvSpPr>
          <p:cNvPr id="49155" name="Заметки 2"/>
          <p:cNvSpPr>
            <a:spLocks noGrp="1"/>
          </p:cNvSpPr>
          <p:nvPr>
            <p:ph type="body" idx="1"/>
          </p:nvPr>
        </p:nvSpPr>
        <p:spPr>
          <a:ln/>
          <a:extLst/>
        </p:spPr>
        <p:txBody>
          <a:bodyPr/>
          <a:lstStyle/>
          <a:p>
            <a:pPr>
              <a:defRPr/>
            </a:pPr>
            <a:endParaRPr lang="ru-RU" altLang="ru-RU" dirty="0" smtClean="0">
              <a:solidFill>
                <a:srgbClr val="FF0000"/>
              </a:solidFill>
              <a:latin typeface="Arial" panose="020B0604020202020204" pitchFamily="34" charset="0"/>
            </a:endParaRPr>
          </a:p>
          <a:p>
            <a:pPr>
              <a:defRPr/>
            </a:pPr>
            <a:endParaRPr lang="ru-RU" altLang="ru-RU" dirty="0" smtClean="0">
              <a:latin typeface="Arial" panose="020B0604020202020204" pitchFamily="34" charset="0"/>
            </a:endParaRPr>
          </a:p>
        </p:txBody>
      </p:sp>
      <p:sp>
        <p:nvSpPr>
          <p:cNvPr id="43012" name="Номер слайда 3"/>
          <p:cNvSpPr>
            <a:spLocks noGrp="1"/>
          </p:cNvSpPr>
          <p:nvPr>
            <p:ph type="sldNum" sz="quarter" idx="5"/>
          </p:nvPr>
        </p:nvSpPr>
        <p:spPr>
          <a:noFill/>
        </p:spPr>
        <p:txBody>
          <a:bodyPr/>
          <a:lstStyle/>
          <a:p>
            <a:fld id="{479FD030-F632-4861-B7F1-3FC0A45D5054}" type="slidenum">
              <a:rPr lang="ru-RU" altLang="ru-RU"/>
              <a:pPr/>
              <a:t>7</a:t>
            </a:fld>
            <a:endParaRPr lang="ru-RU" alt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noFill/>
          <a:ln/>
        </p:spPr>
        <p:txBody>
          <a:bodyPr/>
          <a:lstStyle/>
          <a:p>
            <a:pPr eaLnBrk="1" hangingPunct="1"/>
            <a:endParaRPr lang="ru-RU" altLang="ru-RU"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4.xml"/><Relationship Id="rId4"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ый треугольник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grpSp>
        <p:nvGrpSpPr>
          <p:cNvPr id="5" name="Группа 15"/>
          <p:cNvGrpSpPr>
            <a:grpSpLocks/>
          </p:cNvGrpSpPr>
          <p:nvPr/>
        </p:nvGrpSpPr>
        <p:grpSpPr bwMode="auto">
          <a:xfrm>
            <a:off x="-3175" y="4953000"/>
            <a:ext cx="9147175" cy="1911350"/>
            <a:chOff x="-3765" y="4832896"/>
            <a:chExt cx="9147765" cy="2032192"/>
          </a:xfrm>
        </p:grpSpPr>
        <p:sp>
          <p:nvSpPr>
            <p:cNvPr id="6" name="Полилиния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a:p>
          </p:txBody>
        </p:sp>
        <p:sp>
          <p:nvSpPr>
            <p:cNvPr id="7" name="Полилиния 18"/>
            <p:cNvSpPr>
              <a:spLocks/>
            </p:cNvSpPr>
            <p:nvPr/>
          </p:nvSpPr>
          <p:spPr bwMode="auto">
            <a:xfrm>
              <a:off x="35926" y="5135025"/>
              <a:ext cx="9108074" cy="838869"/>
            </a:xfrm>
            <a:custGeom>
              <a:avLst/>
              <a:gdLst>
                <a:gd name="T0" fmla="*/ 0 w 5760"/>
                <a:gd name="T1" fmla="*/ 0 h 528"/>
                <a:gd name="T2" fmla="*/ 2147483646 w 5760"/>
                <a:gd name="T3" fmla="*/ 0 h 528"/>
                <a:gd name="T4" fmla="*/ 2147483646 w 5760"/>
                <a:gd name="T5" fmla="*/ 2147483646 h 528"/>
                <a:gd name="T6" fmla="*/ 2147483646 w 5760"/>
                <a:gd name="T7" fmla="*/ 0 h 528"/>
                <a:gd name="T8" fmla="*/ 0 60000 65536"/>
                <a:gd name="T9" fmla="*/ 0 60000 65536"/>
                <a:gd name="T10" fmla="*/ 0 60000 65536"/>
                <a:gd name="T11" fmla="*/ 0 60000 65536"/>
                <a:gd name="T12" fmla="*/ 0 w 5760"/>
                <a:gd name="T13" fmla="*/ 0 h 528"/>
                <a:gd name="T14" fmla="*/ 5760 w 5760"/>
                <a:gd name="T15" fmla="*/ 528 h 528"/>
              </a:gdLst>
              <a:ahLst/>
              <a:cxnLst>
                <a:cxn ang="T8">
                  <a:pos x="T0" y="T1"/>
                </a:cxn>
                <a:cxn ang="T9">
                  <a:pos x="T2" y="T3"/>
                </a:cxn>
                <a:cxn ang="T10">
                  <a:pos x="T4" y="T5"/>
                </a:cxn>
                <a:cxn ang="T11">
                  <a:pos x="T6" y="T7"/>
                </a:cxn>
              </a:cxnLst>
              <a:rect l="T12" t="T13" r="T14" b="T15"/>
              <a:pathLst>
                <a:path w="5760" h="528">
                  <a:moveTo>
                    <a:pt x="0" y="0"/>
                  </a:moveTo>
                  <a:lnTo>
                    <a:pt x="5760" y="0"/>
                  </a:lnTo>
                  <a:lnTo>
                    <a:pt x="5760" y="528"/>
                  </a:lnTo>
                  <a:lnTo>
                    <a:pt x="48" y="0"/>
                  </a:lnTo>
                </a:path>
              </a:pathLst>
            </a:custGeom>
            <a:solidFill>
              <a:srgbClr val="000000"/>
            </a:solidFill>
            <a:ln w="9525" cap="flat" cmpd="sng" algn="ctr">
              <a:noFill/>
              <a:prstDash val="solid"/>
              <a:round/>
              <a:headEnd type="none" w="med" len="med"/>
              <a:tailEnd type="none" w="med" len="med"/>
            </a:ln>
          </p:spPr>
          <p:txBody>
            <a:bodyPr/>
            <a:lstStyle/>
            <a:p>
              <a:pPr>
                <a:defRPr/>
              </a:pPr>
              <a:endParaRPr lang="ru-RU"/>
            </a:p>
          </p:txBody>
        </p:sp>
        <p:sp>
          <p:nvSpPr>
            <p:cNvPr id="8" name="Полилиния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cxnSp>
          <p:nvCxnSpPr>
            <p:cNvPr id="10" name="Прямая соединительная линия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Заголовок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11" name="Дата 29"/>
          <p:cNvSpPr>
            <a:spLocks noGrp="1"/>
          </p:cNvSpPr>
          <p:nvPr>
            <p:ph type="dt" sz="half" idx="10"/>
          </p:nvPr>
        </p:nvSpPr>
        <p:spPr/>
        <p:txBody>
          <a:bodyPr/>
          <a:lstStyle>
            <a:lvl1pPr>
              <a:defRPr>
                <a:solidFill>
                  <a:srgbClr val="FFFFFF"/>
                </a:solidFill>
              </a:defRPr>
            </a:lvl1pPr>
            <a:extLst/>
          </a:lstStyle>
          <a:p>
            <a:pPr>
              <a:defRPr/>
            </a:pPr>
            <a:endParaRPr lang="ru-RU"/>
          </a:p>
        </p:txBody>
      </p:sp>
      <p:sp>
        <p:nvSpPr>
          <p:cNvPr id="12"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pPr>
              <a:defRPr/>
            </a:pPr>
            <a:r>
              <a:rPr lang="en-US" smtClean="0"/>
              <a:t>“CBRN Export Control on Dual Use Materials and Technologies in Central Asia”  5-6 November, 2018,  Yerevan, Armenia</a:t>
            </a:r>
            <a:endParaRPr lang="ru-RU"/>
          </a:p>
        </p:txBody>
      </p:sp>
      <p:sp>
        <p:nvSpPr>
          <p:cNvPr id="13" name="Номер слайда 26"/>
          <p:cNvSpPr>
            <a:spLocks noGrp="1"/>
          </p:cNvSpPr>
          <p:nvPr>
            <p:ph type="sldNum" sz="quarter" idx="12"/>
          </p:nvPr>
        </p:nvSpPr>
        <p:spPr/>
        <p:txBody>
          <a:bodyPr/>
          <a:lstStyle>
            <a:lvl1pPr>
              <a:defRPr smtClean="0">
                <a:solidFill>
                  <a:srgbClr val="FFFFFF"/>
                </a:solidFill>
              </a:defRPr>
            </a:lvl1pPr>
          </a:lstStyle>
          <a:p>
            <a:pPr>
              <a:defRPr/>
            </a:pPr>
            <a:fld id="{C1FD0AA5-D589-4B44-9D54-E0F509DE6D9C}" type="slidenum">
              <a:rPr lang="ru-RU" altLang="ru-RU"/>
              <a:pPr>
                <a:defRPr/>
              </a:pPr>
              <a:t>‹#›</a:t>
            </a:fld>
            <a:endParaRPr lang="ru-RU" alt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r>
              <a:rPr lang="en-US" smtClean="0"/>
              <a:t>“CBRN Export Control on Dual Use Materials and Technologies in Central Asia”  5-6 November, 2018,  Yerevan, Armenia</a:t>
            </a:r>
            <a:endParaRPr lang="ru-RU"/>
          </a:p>
        </p:txBody>
      </p:sp>
      <p:sp>
        <p:nvSpPr>
          <p:cNvPr id="6" name="Номер слайда 17"/>
          <p:cNvSpPr>
            <a:spLocks noGrp="1"/>
          </p:cNvSpPr>
          <p:nvPr>
            <p:ph type="sldNum" sz="quarter" idx="12"/>
          </p:nvPr>
        </p:nvSpPr>
        <p:spPr/>
        <p:txBody>
          <a:bodyPr/>
          <a:lstStyle>
            <a:lvl1pPr>
              <a:defRPr/>
            </a:lvl1pPr>
          </a:lstStyle>
          <a:p>
            <a:pPr>
              <a:defRPr/>
            </a:pPr>
            <a:fld id="{8B8E1757-EE86-44E9-BBFC-372FADFC7749}" type="slidenum">
              <a:rPr lang="ru-RU" altLang="ru-RU"/>
              <a:pPr>
                <a:defRPr/>
              </a:pPr>
              <a:t>‹#›</a:t>
            </a:fld>
            <a:endParaRPr lang="ru-RU" alt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r>
              <a:rPr lang="en-US" smtClean="0"/>
              <a:t>“CBRN Export Control on Dual Use Materials and Technologies in Central Asia”  5-6 November, 2018,  Yerevan, Armenia</a:t>
            </a:r>
            <a:endParaRPr lang="ru-RU"/>
          </a:p>
        </p:txBody>
      </p:sp>
      <p:sp>
        <p:nvSpPr>
          <p:cNvPr id="6" name="Номер слайда 17"/>
          <p:cNvSpPr>
            <a:spLocks noGrp="1"/>
          </p:cNvSpPr>
          <p:nvPr>
            <p:ph type="sldNum" sz="quarter" idx="12"/>
          </p:nvPr>
        </p:nvSpPr>
        <p:spPr/>
        <p:txBody>
          <a:bodyPr/>
          <a:lstStyle>
            <a:lvl1pPr>
              <a:defRPr/>
            </a:lvl1pPr>
          </a:lstStyle>
          <a:p>
            <a:pPr>
              <a:defRPr/>
            </a:pPr>
            <a:fld id="{B38042C1-3C06-415D-A41C-C3286CBBFD23}" type="slidenum">
              <a:rPr lang="ru-RU" altLang="ru-RU"/>
              <a:pPr>
                <a:defRPr/>
              </a:pPr>
              <a:t>‹#›</a:t>
            </a:fld>
            <a:endParaRPr lang="ru-RU" alt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0938" y="617538"/>
            <a:ext cx="7793037"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1182688" y="2017713"/>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145088" y="2017713"/>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9"/>
          <p:cNvSpPr>
            <a:spLocks noGrp="1"/>
          </p:cNvSpPr>
          <p:nvPr>
            <p:ph type="dt" sz="half" idx="10"/>
          </p:nvPr>
        </p:nvSpPr>
        <p:spPr/>
        <p:txBody>
          <a:bodyPr/>
          <a:lstStyle>
            <a:lvl1pPr>
              <a:defRPr/>
            </a:lvl1pPr>
          </a:lstStyle>
          <a:p>
            <a:pPr>
              <a:defRPr/>
            </a:pPr>
            <a:endParaRPr lang="ru-RU"/>
          </a:p>
        </p:txBody>
      </p:sp>
      <p:sp>
        <p:nvSpPr>
          <p:cNvPr id="6" name="Нижний колонтитул 21"/>
          <p:cNvSpPr>
            <a:spLocks noGrp="1"/>
          </p:cNvSpPr>
          <p:nvPr>
            <p:ph type="ftr" sz="quarter" idx="11"/>
          </p:nvPr>
        </p:nvSpPr>
        <p:spPr/>
        <p:txBody>
          <a:bodyPr/>
          <a:lstStyle>
            <a:lvl1pPr>
              <a:defRPr/>
            </a:lvl1pPr>
          </a:lstStyle>
          <a:p>
            <a:pPr>
              <a:defRPr/>
            </a:pPr>
            <a:r>
              <a:rPr lang="en-US" smtClean="0"/>
              <a:t>“CBRN Export Control on Dual Use Materials and Technologies in Central Asia”  5-6 November, 2018,  Yerevan, Armenia</a:t>
            </a:r>
            <a:endParaRPr lang="ru-RU"/>
          </a:p>
        </p:txBody>
      </p:sp>
      <p:sp>
        <p:nvSpPr>
          <p:cNvPr id="7" name="Номер слайда 17"/>
          <p:cNvSpPr>
            <a:spLocks noGrp="1"/>
          </p:cNvSpPr>
          <p:nvPr>
            <p:ph type="sldNum" sz="quarter" idx="12"/>
          </p:nvPr>
        </p:nvSpPr>
        <p:spPr/>
        <p:txBody>
          <a:bodyPr/>
          <a:lstStyle>
            <a:lvl1pPr>
              <a:defRPr/>
            </a:lvl1pPr>
          </a:lstStyle>
          <a:p>
            <a:pPr>
              <a:defRPr/>
            </a:pPr>
            <a:fld id="{E9BD2436-E154-4D64-8201-EBE3E529092C}" type="slidenum">
              <a:rPr lang="ru-RU" altLang="ru-RU"/>
              <a:pPr>
                <a:defRPr/>
              </a:pPr>
              <a:t>‹#›</a:t>
            </a:fld>
            <a:endParaRPr lang="ru-RU" alt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Заголовок 6"/>
          <p:cNvSpPr>
            <a:spLocks noGrp="1"/>
          </p:cNvSpPr>
          <p:nvPr>
            <p:ph type="title"/>
          </p:nvPr>
        </p:nvSpPr>
        <p:spPr/>
        <p:txBody>
          <a:bodyPr rtlCol="0"/>
          <a:lstStyle/>
          <a:p>
            <a:r>
              <a:rPr lang="ru-RU" smtClean="0"/>
              <a:t>Образец заголовка</a:t>
            </a:r>
            <a:endParaRPr lang="en-US"/>
          </a:p>
        </p:txBody>
      </p:sp>
      <p:sp>
        <p:nvSpPr>
          <p:cNvPr id="4" name="Дата 9"/>
          <p:cNvSpPr>
            <a:spLocks noGrp="1"/>
          </p:cNvSpPr>
          <p:nvPr>
            <p:ph type="dt" sz="half" idx="10"/>
          </p:nvPr>
        </p:nvSpPr>
        <p:spPr/>
        <p:txBody>
          <a:bodyPr/>
          <a:lstStyle>
            <a:lvl1pPr>
              <a:defRPr/>
            </a:lvl1pPr>
          </a:lstStyle>
          <a:p>
            <a:pPr>
              <a:defRPr/>
            </a:pPr>
            <a:endParaRPr lang="ru-RU"/>
          </a:p>
        </p:txBody>
      </p:sp>
      <p:sp>
        <p:nvSpPr>
          <p:cNvPr id="5" name="Нижний колонтитул 21"/>
          <p:cNvSpPr>
            <a:spLocks noGrp="1"/>
          </p:cNvSpPr>
          <p:nvPr>
            <p:ph type="ftr" sz="quarter" idx="11"/>
          </p:nvPr>
        </p:nvSpPr>
        <p:spPr/>
        <p:txBody>
          <a:bodyPr/>
          <a:lstStyle>
            <a:lvl1pPr>
              <a:defRPr/>
            </a:lvl1pPr>
          </a:lstStyle>
          <a:p>
            <a:pPr>
              <a:defRPr/>
            </a:pPr>
            <a:r>
              <a:rPr lang="en-US" smtClean="0"/>
              <a:t>“CBRN Export Control on Dual Use Materials and Technologies in Central Asia”  5-6 November, 2018,  Yerevan, Armenia</a:t>
            </a:r>
            <a:endParaRPr lang="ru-RU"/>
          </a:p>
        </p:txBody>
      </p:sp>
      <p:sp>
        <p:nvSpPr>
          <p:cNvPr id="6" name="Номер слайда 17"/>
          <p:cNvSpPr>
            <a:spLocks noGrp="1"/>
          </p:cNvSpPr>
          <p:nvPr>
            <p:ph type="sldNum" sz="quarter" idx="12"/>
          </p:nvPr>
        </p:nvSpPr>
        <p:spPr/>
        <p:txBody>
          <a:bodyPr/>
          <a:lstStyle>
            <a:lvl1pPr>
              <a:defRPr/>
            </a:lvl1pPr>
          </a:lstStyle>
          <a:p>
            <a:pPr>
              <a:defRPr/>
            </a:pPr>
            <a:fld id="{490181A4-1971-45B2-8F6D-43C9BFD2003C}" type="slidenum">
              <a:rPr lang="ru-RU" altLang="ru-RU"/>
              <a:pPr>
                <a:defRPr/>
              </a:pPr>
              <a:t>‹#›</a:t>
            </a:fld>
            <a:endParaRPr lang="ru-RU" alt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4" name="Нашивка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endParaRPr lang="en-US"/>
          </a:p>
        </p:txBody>
      </p:sp>
      <p:sp>
        <p:nvSpPr>
          <p:cNvPr id="5" name="Нашивка 15"/>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endParaRPr lang="en-US"/>
          </a:p>
        </p:txBody>
      </p:sp>
      <p:sp>
        <p:nvSpPr>
          <p:cNvPr id="2" name="Заголовок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ru-RU" smtClean="0"/>
              <a:t>Образец заголовка</a:t>
            </a:r>
            <a:endParaRPr lang="en-US"/>
          </a:p>
        </p:txBody>
      </p:sp>
      <p:sp>
        <p:nvSpPr>
          <p:cNvPr id="3" name="Текст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6" name="Дата 3"/>
          <p:cNvSpPr>
            <a:spLocks noGrp="1"/>
          </p:cNvSpPr>
          <p:nvPr>
            <p:ph type="dt" sz="half" idx="10"/>
          </p:nvPr>
        </p:nvSpPr>
        <p:spPr/>
        <p:txBody>
          <a:bodyPr/>
          <a:lstStyle>
            <a:lvl1pPr>
              <a:defRPr/>
            </a:lvl1pPr>
          </a:lstStyle>
          <a:p>
            <a:pPr>
              <a:defRPr/>
            </a:pPr>
            <a:endParaRPr lang="ru-RU"/>
          </a:p>
        </p:txBody>
      </p:sp>
      <p:sp>
        <p:nvSpPr>
          <p:cNvPr id="7" name="Нижний колонтитул 4"/>
          <p:cNvSpPr>
            <a:spLocks noGrp="1"/>
          </p:cNvSpPr>
          <p:nvPr>
            <p:ph type="ftr" sz="quarter" idx="11"/>
          </p:nvPr>
        </p:nvSpPr>
        <p:spPr/>
        <p:txBody>
          <a:bodyPr/>
          <a:lstStyle>
            <a:lvl1pPr>
              <a:defRPr/>
            </a:lvl1pPr>
          </a:lstStyle>
          <a:p>
            <a:pPr>
              <a:defRPr/>
            </a:pPr>
            <a:r>
              <a:rPr lang="en-US" smtClean="0"/>
              <a:t>“CBRN Export Control on Dual Use Materials and Technologies in Central Asia”  5-6 November, 2018,  Yerevan, Armenia</a:t>
            </a:r>
            <a:endParaRPr lang="ru-RU"/>
          </a:p>
        </p:txBody>
      </p:sp>
      <p:sp>
        <p:nvSpPr>
          <p:cNvPr id="8" name="Номер слайда 5"/>
          <p:cNvSpPr>
            <a:spLocks noGrp="1"/>
          </p:cNvSpPr>
          <p:nvPr>
            <p:ph type="sldNum" sz="quarter" idx="12"/>
          </p:nvPr>
        </p:nvSpPr>
        <p:spPr/>
        <p:txBody>
          <a:bodyPr/>
          <a:lstStyle>
            <a:lvl1pPr>
              <a:defRPr smtClean="0"/>
            </a:lvl1pPr>
          </a:lstStyle>
          <a:p>
            <a:pPr>
              <a:defRPr/>
            </a:pPr>
            <a:fld id="{285D791C-45DF-47D5-86A7-2F438F18FB0F}" type="slidenum">
              <a:rPr lang="ru-RU" altLang="ru-RU"/>
              <a:pPr>
                <a:defRPr/>
              </a:pPr>
              <a:t>‹#›</a:t>
            </a:fld>
            <a:endParaRPr lang="ru-RU" alt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Заголовок 7"/>
          <p:cNvSpPr>
            <a:spLocks noGrp="1"/>
          </p:cNvSpPr>
          <p:nvPr>
            <p:ph type="title"/>
          </p:nvPr>
        </p:nvSpPr>
        <p:spPr/>
        <p:txBody>
          <a:bodyPr rtlCol="0"/>
          <a:lstStyle/>
          <a:p>
            <a:r>
              <a:rPr lang="ru-RU" smtClean="0"/>
              <a:t>Образец заголовка</a:t>
            </a:r>
            <a:endParaRPr lang="en-US"/>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r>
              <a:rPr lang="en-US" smtClean="0"/>
              <a:t>“CBRN Export Control on Dual Use Materials and Technologies in Central Asia”  5-6 November, 2018,  Yerevan, Armenia</a:t>
            </a:r>
            <a:endParaRPr lang="ru-RU"/>
          </a:p>
        </p:txBody>
      </p:sp>
      <p:sp>
        <p:nvSpPr>
          <p:cNvPr id="7" name="Номер слайда 6"/>
          <p:cNvSpPr>
            <a:spLocks noGrp="1"/>
          </p:cNvSpPr>
          <p:nvPr>
            <p:ph type="sldNum" sz="quarter" idx="12"/>
          </p:nvPr>
        </p:nvSpPr>
        <p:spPr/>
        <p:txBody>
          <a:bodyPr/>
          <a:lstStyle>
            <a:lvl1pPr>
              <a:defRPr smtClean="0"/>
            </a:lvl1pPr>
          </a:lstStyle>
          <a:p>
            <a:pPr>
              <a:defRPr/>
            </a:pPr>
            <a:fld id="{AE435749-A6A8-451C-8817-65B1042B2920}" type="slidenum">
              <a:rPr lang="ru-RU" altLang="ru-RU"/>
              <a:pPr>
                <a:defRPr/>
              </a:pPr>
              <a:t>‹#›</a:t>
            </a:fld>
            <a:endParaRPr lang="ru-RU" altLang="ru-RU"/>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lvl1pPr>
              <a:defRPr/>
            </a:lvl1pPr>
          </a:lstStyle>
          <a:p>
            <a:pPr>
              <a:defRPr/>
            </a:pPr>
            <a:endParaRPr lang="ru-RU"/>
          </a:p>
        </p:txBody>
      </p:sp>
      <p:sp>
        <p:nvSpPr>
          <p:cNvPr id="8" name="Нижний колонтитул 7"/>
          <p:cNvSpPr>
            <a:spLocks noGrp="1"/>
          </p:cNvSpPr>
          <p:nvPr>
            <p:ph type="ftr" sz="quarter" idx="11"/>
          </p:nvPr>
        </p:nvSpPr>
        <p:spPr/>
        <p:txBody>
          <a:bodyPr/>
          <a:lstStyle>
            <a:lvl1pPr>
              <a:defRPr/>
            </a:lvl1pPr>
          </a:lstStyle>
          <a:p>
            <a:pPr>
              <a:defRPr/>
            </a:pPr>
            <a:r>
              <a:rPr lang="en-US" smtClean="0"/>
              <a:t>“CBRN Export Control on Dual Use Materials and Technologies in Central Asia”  5-6 November, 2018,  Yerevan, Armenia</a:t>
            </a:r>
            <a:endParaRPr lang="ru-RU"/>
          </a:p>
        </p:txBody>
      </p:sp>
      <p:sp>
        <p:nvSpPr>
          <p:cNvPr id="9" name="Номер слайда 8"/>
          <p:cNvSpPr>
            <a:spLocks noGrp="1"/>
          </p:cNvSpPr>
          <p:nvPr>
            <p:ph type="sldNum" sz="quarter" idx="12"/>
          </p:nvPr>
        </p:nvSpPr>
        <p:spPr/>
        <p:txBody>
          <a:bodyPr/>
          <a:lstStyle>
            <a:lvl1pPr>
              <a:defRPr smtClean="0"/>
            </a:lvl1pPr>
          </a:lstStyle>
          <a:p>
            <a:pPr>
              <a:defRPr/>
            </a:pPr>
            <a:fld id="{2C333298-5B46-43B2-9CE8-BEBD02D50B04}" type="slidenum">
              <a:rPr lang="ru-RU" altLang="ru-RU"/>
              <a:pPr>
                <a:defRPr/>
              </a:pPr>
              <a:t>‹#›</a:t>
            </a:fld>
            <a:endParaRPr lang="ru-RU" alt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rtlCol="0"/>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lstStyle>
          <a:p>
            <a:pPr>
              <a:defRPr/>
            </a:pPr>
            <a:endParaRPr lang="ru-RU"/>
          </a:p>
        </p:txBody>
      </p:sp>
      <p:sp>
        <p:nvSpPr>
          <p:cNvPr id="4" name="Нижний колонтитул 3"/>
          <p:cNvSpPr>
            <a:spLocks noGrp="1"/>
          </p:cNvSpPr>
          <p:nvPr>
            <p:ph type="ftr" sz="quarter" idx="11"/>
          </p:nvPr>
        </p:nvSpPr>
        <p:spPr/>
        <p:txBody>
          <a:bodyPr/>
          <a:lstStyle>
            <a:lvl1pPr>
              <a:defRPr/>
            </a:lvl1pPr>
          </a:lstStyle>
          <a:p>
            <a:pPr>
              <a:defRPr/>
            </a:pPr>
            <a:r>
              <a:rPr lang="en-US" smtClean="0"/>
              <a:t>“CBRN Export Control on Dual Use Materials and Technologies in Central Asia”  5-6 November, 2018,  Yerevan, Armenia</a:t>
            </a:r>
            <a:endParaRPr lang="ru-RU"/>
          </a:p>
        </p:txBody>
      </p:sp>
      <p:sp>
        <p:nvSpPr>
          <p:cNvPr id="5" name="Номер слайда 4"/>
          <p:cNvSpPr>
            <a:spLocks noGrp="1"/>
          </p:cNvSpPr>
          <p:nvPr>
            <p:ph type="sldNum" sz="quarter" idx="12"/>
          </p:nvPr>
        </p:nvSpPr>
        <p:spPr/>
        <p:txBody>
          <a:bodyPr/>
          <a:lstStyle>
            <a:lvl1pPr>
              <a:defRPr smtClean="0"/>
            </a:lvl1pPr>
          </a:lstStyle>
          <a:p>
            <a:pPr>
              <a:defRPr/>
            </a:pPr>
            <a:fld id="{C9AF44E1-44DC-4371-9496-83523AA324DC}" type="slidenum">
              <a:rPr lang="ru-RU" altLang="ru-RU"/>
              <a:pPr>
                <a:defRPr/>
              </a:pPr>
              <a:t>‹#›</a:t>
            </a:fld>
            <a:endParaRPr lang="ru-RU" altLang="ru-RU"/>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endParaRPr lang="ru-RU"/>
          </a:p>
        </p:txBody>
      </p:sp>
      <p:sp>
        <p:nvSpPr>
          <p:cNvPr id="3" name="Нижний колонтитул 21"/>
          <p:cNvSpPr>
            <a:spLocks noGrp="1"/>
          </p:cNvSpPr>
          <p:nvPr>
            <p:ph type="ftr" sz="quarter" idx="11"/>
          </p:nvPr>
        </p:nvSpPr>
        <p:spPr/>
        <p:txBody>
          <a:bodyPr/>
          <a:lstStyle>
            <a:lvl1pPr>
              <a:defRPr/>
            </a:lvl1pPr>
          </a:lstStyle>
          <a:p>
            <a:pPr>
              <a:defRPr/>
            </a:pPr>
            <a:r>
              <a:rPr lang="en-US" smtClean="0"/>
              <a:t>“CBRN Export Control on Dual Use Materials and Technologies in Central Asia”  5-6 November, 2018,  Yerevan, Armenia</a:t>
            </a:r>
            <a:endParaRPr lang="ru-RU"/>
          </a:p>
        </p:txBody>
      </p:sp>
      <p:sp>
        <p:nvSpPr>
          <p:cNvPr id="4" name="Номер слайда 17"/>
          <p:cNvSpPr>
            <a:spLocks noGrp="1"/>
          </p:cNvSpPr>
          <p:nvPr>
            <p:ph type="sldNum" sz="quarter" idx="12"/>
          </p:nvPr>
        </p:nvSpPr>
        <p:spPr/>
        <p:txBody>
          <a:bodyPr/>
          <a:lstStyle>
            <a:lvl1pPr>
              <a:defRPr/>
            </a:lvl1pPr>
          </a:lstStyle>
          <a:p>
            <a:pPr>
              <a:defRPr/>
            </a:pPr>
            <a:fld id="{267C7A57-0FF2-4D50-ACFF-367AFE011942}" type="slidenum">
              <a:rPr lang="ru-RU" altLang="ru-RU"/>
              <a:pPr>
                <a:defRPr/>
              </a:pPr>
              <a:t>‹#›</a:t>
            </a:fld>
            <a:endParaRPr lang="ru-RU" alt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ru-RU" smtClean="0"/>
              <a:t>Образец заголовка</a:t>
            </a:r>
            <a:endParaRPr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lvl1pPr>
              <a:defRPr/>
            </a:lvl1pPr>
          </a:lstStyle>
          <a:p>
            <a:pPr>
              <a:defRPr/>
            </a:pPr>
            <a:endParaRPr lang="ru-RU"/>
          </a:p>
        </p:txBody>
      </p:sp>
      <p:sp>
        <p:nvSpPr>
          <p:cNvPr id="6" name="Нижний колонтитул 5"/>
          <p:cNvSpPr>
            <a:spLocks noGrp="1"/>
          </p:cNvSpPr>
          <p:nvPr>
            <p:ph type="ftr" sz="quarter" idx="11"/>
          </p:nvPr>
        </p:nvSpPr>
        <p:spPr/>
        <p:txBody>
          <a:bodyPr/>
          <a:lstStyle>
            <a:lvl1pPr>
              <a:defRPr/>
            </a:lvl1pPr>
          </a:lstStyle>
          <a:p>
            <a:pPr>
              <a:defRPr/>
            </a:pPr>
            <a:r>
              <a:rPr lang="en-US" smtClean="0"/>
              <a:t>“CBRN Export Control on Dual Use Materials and Technologies in Central Asia”  5-6 November, 2018,  Yerevan, Armenia</a:t>
            </a:r>
            <a:endParaRPr lang="ru-RU"/>
          </a:p>
        </p:txBody>
      </p:sp>
      <p:sp>
        <p:nvSpPr>
          <p:cNvPr id="7" name="Номер слайда 6"/>
          <p:cNvSpPr>
            <a:spLocks noGrp="1"/>
          </p:cNvSpPr>
          <p:nvPr>
            <p:ph type="sldNum" sz="quarter" idx="12"/>
          </p:nvPr>
        </p:nvSpPr>
        <p:spPr/>
        <p:txBody>
          <a:bodyPr/>
          <a:lstStyle>
            <a:lvl1pPr>
              <a:defRPr smtClean="0"/>
            </a:lvl1pPr>
          </a:lstStyle>
          <a:p>
            <a:pPr>
              <a:defRPr/>
            </a:pPr>
            <a:fld id="{E2AC643D-8AC6-4B00-8D17-8AFC09169CEB}" type="slidenum">
              <a:rPr lang="ru-RU" altLang="ru-RU"/>
              <a:pPr>
                <a:defRPr/>
              </a:pPr>
              <a:t>‹#›</a:t>
            </a:fld>
            <a:endParaRPr lang="ru-RU" alt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5" name="Полилиния 4"/>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a:p>
        </p:txBody>
      </p:sp>
      <p:sp>
        <p:nvSpPr>
          <p:cNvPr id="6" name="Полилиния 15"/>
          <p:cNvSpPr>
            <a:spLocks/>
          </p:cNvSpPr>
          <p:nvPr/>
        </p:nvSpPr>
        <p:spPr bwMode="auto">
          <a:xfrm>
            <a:off x="485775" y="5938838"/>
            <a:ext cx="3690938" cy="933450"/>
          </a:xfrm>
          <a:custGeom>
            <a:avLst/>
            <a:gdLst>
              <a:gd name="T0" fmla="*/ 0 w 5591"/>
              <a:gd name="T1" fmla="*/ 0 h 588"/>
              <a:gd name="T2" fmla="*/ 2147483646 w 5591"/>
              <a:gd name="T3" fmla="*/ 0 h 588"/>
              <a:gd name="T4" fmla="*/ 2147483646 w 5591"/>
              <a:gd name="T5" fmla="*/ 2147483646 h 588"/>
              <a:gd name="T6" fmla="*/ 2147483646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w="9525" cap="flat" cmpd="sng" algn="ctr">
            <a:noFill/>
            <a:prstDash val="solid"/>
            <a:round/>
            <a:headEnd type="none" w="med" len="med"/>
            <a:tailEnd type="none" w="med" len="med"/>
          </a:ln>
        </p:spPr>
        <p:txBody>
          <a:bodyPr/>
          <a:lstStyle/>
          <a:p>
            <a:pPr>
              <a:defRPr/>
            </a:pPr>
            <a:endParaRPr lang="ru-RU"/>
          </a:p>
        </p:txBody>
      </p:sp>
      <p:sp>
        <p:nvSpPr>
          <p:cNvPr id="7" name="Прямоугольный треугольник 6"/>
          <p:cNvSpPr>
            <a:spLocks/>
          </p:cNvSpPr>
          <p:nvPr/>
        </p:nvSpPr>
        <p:spPr bwMode="auto">
          <a:xfrm>
            <a:off x="-6042" y="5791253"/>
            <a:ext cx="3402314" cy="1080868"/>
          </a:xfrm>
          <a:prstGeom prst="rtTriangle">
            <a:avLst/>
          </a:prstGeom>
          <a:blipFill>
            <a:blip r:embed="rId4"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cxnSp>
        <p:nvCxnSpPr>
          <p:cNvPr id="8" name="Прямая соединительная линия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Нашивка 19"/>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endParaRPr lang="en-US"/>
          </a:p>
        </p:txBody>
      </p:sp>
      <p:sp>
        <p:nvSpPr>
          <p:cNvPr id="10" name="Нашивка 20"/>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eaLnBrk="1" hangingPunct="1">
              <a:defRPr/>
            </a:pPr>
            <a:endParaRPr lang="en-US"/>
          </a:p>
        </p:txBody>
      </p:sp>
      <p:sp>
        <p:nvSpPr>
          <p:cNvPr id="4" name="Текст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ru-RU" smtClean="0"/>
              <a:t>Образец заголовка</a:t>
            </a:r>
            <a:endParaRPr lang="en-US"/>
          </a:p>
        </p:txBody>
      </p:sp>
      <p:sp>
        <p:nvSpPr>
          <p:cNvPr id="11" name="Дата 4"/>
          <p:cNvSpPr>
            <a:spLocks noGrp="1"/>
          </p:cNvSpPr>
          <p:nvPr>
            <p:ph type="dt" sz="half" idx="10"/>
          </p:nvPr>
        </p:nvSpPr>
        <p:spPr/>
        <p:txBody>
          <a:bodyPr/>
          <a:lstStyle>
            <a:lvl1pPr>
              <a:defRPr>
                <a:solidFill>
                  <a:schemeClr val="tx1"/>
                </a:solidFill>
              </a:defRPr>
            </a:lvl1pPr>
            <a:extLst/>
          </a:lstStyle>
          <a:p>
            <a:pPr>
              <a:defRPr/>
            </a:pPr>
            <a:endParaRPr lang="ru-RU"/>
          </a:p>
        </p:txBody>
      </p:sp>
      <p:sp>
        <p:nvSpPr>
          <p:cNvPr id="12" name="Нижний колонтитул 5"/>
          <p:cNvSpPr>
            <a:spLocks noGrp="1"/>
          </p:cNvSpPr>
          <p:nvPr>
            <p:ph type="ftr" sz="quarter" idx="11"/>
          </p:nvPr>
        </p:nvSpPr>
        <p:spPr/>
        <p:txBody>
          <a:bodyPr/>
          <a:lstStyle>
            <a:lvl1pPr>
              <a:defRPr>
                <a:solidFill>
                  <a:schemeClr val="tx1"/>
                </a:solidFill>
              </a:defRPr>
            </a:lvl1pPr>
            <a:extLst/>
          </a:lstStyle>
          <a:p>
            <a:pPr>
              <a:defRPr/>
            </a:pPr>
            <a:r>
              <a:rPr lang="en-US" smtClean="0"/>
              <a:t>“CBRN Export Control on Dual Use Materials and Technologies in Central Asia”  5-6 November, 2018,  Yerevan, Armenia</a:t>
            </a:r>
            <a:endParaRPr lang="ru-RU"/>
          </a:p>
        </p:txBody>
      </p:sp>
      <p:sp>
        <p:nvSpPr>
          <p:cNvPr id="13" name="Номер слайда 6"/>
          <p:cNvSpPr>
            <a:spLocks noGrp="1"/>
          </p:cNvSpPr>
          <p:nvPr>
            <p:ph type="sldNum" sz="quarter" idx="12"/>
          </p:nvPr>
        </p:nvSpPr>
        <p:spPr/>
        <p:txBody>
          <a:bodyPr/>
          <a:lstStyle>
            <a:lvl1pPr>
              <a:defRPr smtClean="0"/>
            </a:lvl1pPr>
          </a:lstStyle>
          <a:p>
            <a:pPr>
              <a:defRPr/>
            </a:pPr>
            <a:fld id="{0396FA86-B980-4FA1-89E4-FD4834FD4B33}" type="slidenum">
              <a:rPr lang="ru-RU" altLang="ru-RU"/>
              <a:pPr>
                <a:defRPr/>
              </a:pPr>
              <a:t>‹#›</a:t>
            </a:fld>
            <a:endParaRPr lang="ru-RU" alt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Полилиния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p>
            <a:pPr>
              <a:defRPr/>
            </a:pPr>
            <a:endParaRPr lang="en-US"/>
          </a:p>
        </p:txBody>
      </p:sp>
      <p:sp>
        <p:nvSpPr>
          <p:cNvPr id="1027" name="Полилиния 11"/>
          <p:cNvSpPr>
            <a:spLocks/>
          </p:cNvSpPr>
          <p:nvPr/>
        </p:nvSpPr>
        <p:spPr bwMode="auto">
          <a:xfrm>
            <a:off x="485775" y="5938838"/>
            <a:ext cx="3690938" cy="933450"/>
          </a:xfrm>
          <a:custGeom>
            <a:avLst/>
            <a:gdLst>
              <a:gd name="T0" fmla="*/ 0 w 5591"/>
              <a:gd name="T1" fmla="*/ 0 h 588"/>
              <a:gd name="T2" fmla="*/ 2147483646 w 5591"/>
              <a:gd name="T3" fmla="*/ 0 h 588"/>
              <a:gd name="T4" fmla="*/ 2147483646 w 5591"/>
              <a:gd name="T5" fmla="*/ 2147483646 h 588"/>
              <a:gd name="T6" fmla="*/ 2147483646 w 5591"/>
              <a:gd name="T7" fmla="*/ 0 h 588"/>
              <a:gd name="T8" fmla="*/ 0 60000 65536"/>
              <a:gd name="T9" fmla="*/ 0 60000 65536"/>
              <a:gd name="T10" fmla="*/ 0 60000 65536"/>
              <a:gd name="T11" fmla="*/ 0 60000 65536"/>
              <a:gd name="T12" fmla="*/ 0 w 5591"/>
              <a:gd name="T13" fmla="*/ 0 h 588"/>
              <a:gd name="T14" fmla="*/ 5591 w 5591"/>
              <a:gd name="T15" fmla="*/ 588 h 588"/>
            </a:gdLst>
            <a:ahLst/>
            <a:cxnLst>
              <a:cxn ang="T8">
                <a:pos x="T0" y="T1"/>
              </a:cxn>
              <a:cxn ang="T9">
                <a:pos x="T2" y="T3"/>
              </a:cxn>
              <a:cxn ang="T10">
                <a:pos x="T4" y="T5"/>
              </a:cxn>
              <a:cxn ang="T11">
                <a:pos x="T6" y="T7"/>
              </a:cxn>
            </a:cxnLst>
            <a:rect l="T12" t="T13" r="T14" b="T15"/>
            <a:pathLst>
              <a:path w="5591" h="588">
                <a:moveTo>
                  <a:pt x="0" y="0"/>
                </a:moveTo>
                <a:lnTo>
                  <a:pt x="5591" y="585"/>
                </a:lnTo>
                <a:lnTo>
                  <a:pt x="4415" y="588"/>
                </a:lnTo>
                <a:lnTo>
                  <a:pt x="12" y="4"/>
                </a:lnTo>
              </a:path>
            </a:pathLst>
          </a:custGeom>
          <a:solidFill>
            <a:srgbClr val="000000"/>
          </a:solidFill>
          <a:ln w="9525" cap="flat" cmpd="sng" algn="ctr">
            <a:noFill/>
            <a:prstDash val="solid"/>
            <a:round/>
            <a:headEnd type="none" w="med" len="med"/>
            <a:tailEnd type="none" w="med" len="med"/>
          </a:ln>
        </p:spPr>
        <p:txBody>
          <a:bodyPr/>
          <a:lstStyle/>
          <a:p>
            <a:pPr>
              <a:defRPr/>
            </a:pPr>
            <a:endParaRPr lang="ru-RU"/>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4" cstate="email">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lang="ru-RU" smtClean="0"/>
              <a:t>Образец заголовка</a:t>
            </a:r>
            <a:endParaRPr lang="en-US"/>
          </a:p>
        </p:txBody>
      </p:sp>
      <p:sp>
        <p:nvSpPr>
          <p:cNvPr id="28681" name="Текст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
        <p:nvSpPr>
          <p:cNvPr id="10" name="Дата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latin typeface="Arial" charset="0"/>
              </a:defRPr>
            </a:lvl1pPr>
            <a:extLst/>
          </a:lstStyle>
          <a:p>
            <a:pPr>
              <a:defRPr/>
            </a:pPr>
            <a:endParaRPr lang="ru-RU"/>
          </a:p>
        </p:txBody>
      </p:sp>
      <p:sp>
        <p:nvSpPr>
          <p:cNvPr id="22" name="Нижний колонтитул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latin typeface="Arial" charset="0"/>
              </a:defRPr>
            </a:lvl1pPr>
            <a:extLst/>
          </a:lstStyle>
          <a:p>
            <a:pPr>
              <a:defRPr/>
            </a:pPr>
            <a:r>
              <a:rPr lang="en-US" smtClean="0"/>
              <a:t>“CBRN Export Control on Dual Use Materials and Technologies in Central Asia”  5-6 November, 2018,  Yerevan, Armenia</a:t>
            </a:r>
            <a:endParaRPr lang="ru-RU"/>
          </a:p>
        </p:txBody>
      </p:sp>
      <p:sp>
        <p:nvSpPr>
          <p:cNvPr id="18" name="Номер слайда 17"/>
          <p:cNvSpPr>
            <a:spLocks noGrp="1"/>
          </p:cNvSpPr>
          <p:nvPr>
            <p:ph type="sldNum" sz="quarter" idx="4"/>
          </p:nvPr>
        </p:nvSpPr>
        <p:spPr>
          <a:xfrm>
            <a:off x="8647113" y="6408738"/>
            <a:ext cx="366712" cy="365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000" smtClean="0"/>
            </a:lvl1pPr>
          </a:lstStyle>
          <a:p>
            <a:pPr>
              <a:defRPr/>
            </a:pPr>
            <a:fld id="{30010CFE-C775-4782-AB8F-9599721257AF}" type="slidenum">
              <a:rPr lang="ru-RU" altLang="ru-RU"/>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4209" r:id="rId1"/>
    <p:sldLayoutId id="2147484203" r:id="rId2"/>
    <p:sldLayoutId id="2147484210" r:id="rId3"/>
    <p:sldLayoutId id="2147484211" r:id="rId4"/>
    <p:sldLayoutId id="2147484212" r:id="rId5"/>
    <p:sldLayoutId id="2147484213" r:id="rId6"/>
    <p:sldLayoutId id="2147484204" r:id="rId7"/>
    <p:sldLayoutId id="2147484214" r:id="rId8"/>
    <p:sldLayoutId id="2147484215" r:id="rId9"/>
    <p:sldLayoutId id="2147484205" r:id="rId10"/>
    <p:sldLayoutId id="2147484206" r:id="rId11"/>
    <p:sldLayoutId id="2147484207" r:id="rId12"/>
  </p:sldLayoutIdLst>
  <p:hf hd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anose="020B0602030504020204" pitchFamily="34" charset="0"/>
        </a:defRPr>
      </a:lvl2pPr>
      <a:lvl3pPr algn="l" rtl="0" eaLnBrk="0" fontAlgn="base" hangingPunct="0">
        <a:spcBef>
          <a:spcPct val="0"/>
        </a:spcBef>
        <a:spcAft>
          <a:spcPct val="0"/>
        </a:spcAft>
        <a:defRPr sz="4100" b="1">
          <a:solidFill>
            <a:schemeClr val="tx2"/>
          </a:solidFill>
          <a:latin typeface="Lucida Sans Unicode" panose="020B0602030504020204" pitchFamily="34" charset="0"/>
        </a:defRPr>
      </a:lvl3pPr>
      <a:lvl4pPr algn="l" rtl="0" eaLnBrk="0" fontAlgn="base" hangingPunct="0">
        <a:spcBef>
          <a:spcPct val="0"/>
        </a:spcBef>
        <a:spcAft>
          <a:spcPct val="0"/>
        </a:spcAft>
        <a:defRPr sz="4100" b="1">
          <a:solidFill>
            <a:schemeClr val="tx2"/>
          </a:solidFill>
          <a:latin typeface="Lucida Sans Unicode" panose="020B0602030504020204" pitchFamily="34" charset="0"/>
        </a:defRPr>
      </a:lvl4pPr>
      <a:lvl5pPr algn="l" rtl="0" eaLnBrk="0" fontAlgn="base" hangingPunct="0">
        <a:spcBef>
          <a:spcPct val="0"/>
        </a:spcBef>
        <a:spcAft>
          <a:spcPct val="0"/>
        </a:spcAft>
        <a:defRPr sz="4100" b="1">
          <a:solidFill>
            <a:schemeClr val="tx2"/>
          </a:solidFill>
          <a:latin typeface="Lucida Sans Unicode" panose="020B0602030504020204" pitchFamily="34" charset="0"/>
        </a:defRPr>
      </a:lvl5pPr>
      <a:lvl6pPr marL="457200" algn="l" rtl="0" fontAlgn="base">
        <a:spcBef>
          <a:spcPct val="0"/>
        </a:spcBef>
        <a:spcAft>
          <a:spcPct val="0"/>
        </a:spcAft>
        <a:defRPr sz="4100" b="1">
          <a:solidFill>
            <a:schemeClr val="tx2"/>
          </a:solidFill>
          <a:latin typeface="Lucida Sans Unicode" panose="020B0602030504020204" pitchFamily="34" charset="0"/>
        </a:defRPr>
      </a:lvl6pPr>
      <a:lvl7pPr marL="914400" algn="l" rtl="0" fontAlgn="base">
        <a:spcBef>
          <a:spcPct val="0"/>
        </a:spcBef>
        <a:spcAft>
          <a:spcPct val="0"/>
        </a:spcAft>
        <a:defRPr sz="4100" b="1">
          <a:solidFill>
            <a:schemeClr val="tx2"/>
          </a:solidFill>
          <a:latin typeface="Lucida Sans Unicode" panose="020B0602030504020204" pitchFamily="34" charset="0"/>
        </a:defRPr>
      </a:lvl7pPr>
      <a:lvl8pPr marL="1371600" algn="l" rtl="0" fontAlgn="base">
        <a:spcBef>
          <a:spcPct val="0"/>
        </a:spcBef>
        <a:spcAft>
          <a:spcPct val="0"/>
        </a:spcAft>
        <a:defRPr sz="4100" b="1">
          <a:solidFill>
            <a:schemeClr val="tx2"/>
          </a:solidFill>
          <a:latin typeface="Lucida Sans Unicode" panose="020B0602030504020204" pitchFamily="34" charset="0"/>
        </a:defRPr>
      </a:lvl8pPr>
      <a:lvl9pPr marL="1828800" algn="l" rtl="0" fontAlgn="base">
        <a:spcBef>
          <a:spcPct val="0"/>
        </a:spcBef>
        <a:spcAft>
          <a:spcPct val="0"/>
        </a:spcAft>
        <a:defRPr sz="4100" b="1">
          <a:solidFill>
            <a:schemeClr val="tx2"/>
          </a:solidFill>
          <a:latin typeface="Lucida Sans Unicode" panose="020B0602030504020204"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5.png"/><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vmlDrawing" Target="../drawings/vmlDrawing8.vml"/><Relationship Id="rId4"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3"/>
          <p:cNvSpPr>
            <a:spLocks noGrp="1" noChangeArrowheads="1"/>
          </p:cNvSpPr>
          <p:nvPr>
            <p:ph type="body" sz="half" idx="1"/>
          </p:nvPr>
        </p:nvSpPr>
        <p:spPr>
          <a:xfrm>
            <a:off x="1295400" y="1752600"/>
            <a:ext cx="7010400" cy="3962400"/>
          </a:xfrm>
        </p:spPr>
        <p:txBody>
          <a:bodyPr/>
          <a:lstStyle/>
          <a:p>
            <a:pPr marL="177800" indent="0" eaLnBrk="1" hangingPunct="1">
              <a:buFont typeface="Wingdings" pitchFamily="2" charset="2"/>
              <a:buNone/>
            </a:pPr>
            <a:r>
              <a:rPr lang="en-US" sz="1600" dirty="0" smtClean="0">
                <a:solidFill>
                  <a:schemeClr val="accent1">
                    <a:lumMod val="75000"/>
                  </a:schemeClr>
                </a:solidFill>
                <a:latin typeface="Times New Roman" pitchFamily="18" charset="0"/>
                <a:cs typeface="Times New Roman" pitchFamily="18" charset="0"/>
              </a:rPr>
              <a:t>ISTC PROJECT PROPOSAL:</a:t>
            </a:r>
            <a:r>
              <a:rPr lang="en-US" sz="1600" b="1" dirty="0" smtClean="0">
                <a:solidFill>
                  <a:schemeClr val="accent1">
                    <a:lumMod val="75000"/>
                  </a:schemeClr>
                </a:solidFill>
                <a:latin typeface="Times New Roman" pitchFamily="18" charset="0"/>
                <a:cs typeface="Times New Roman" pitchFamily="18" charset="0"/>
              </a:rPr>
              <a:t> </a:t>
            </a:r>
            <a:r>
              <a:rPr lang="en-US" sz="1800" b="1" dirty="0" smtClean="0">
                <a:latin typeface="Times New Roman" pitchFamily="18" charset="0"/>
                <a:cs typeface="Times New Roman" pitchFamily="18" charset="0"/>
              </a:rPr>
              <a:t>Internal Compliance Program Models for the Nuclear, Chemical, Biological, and Radiological Sectors</a:t>
            </a:r>
          </a:p>
          <a:p>
            <a:pPr marL="177800" indent="0" eaLnBrk="1" hangingPunct="1">
              <a:buFont typeface="Wingdings" pitchFamily="2" charset="2"/>
              <a:buNone/>
            </a:pPr>
            <a:r>
              <a:rPr lang="en-US" altLang="ru-RU" sz="1800" dirty="0" smtClean="0">
                <a:latin typeface="Times New Roman" pitchFamily="18" charset="0"/>
                <a:cs typeface="Times New Roman" pitchFamily="18" charset="0"/>
              </a:rPr>
              <a:t>	KAZAKHSTAN: Nuclear Technology Safety Center</a:t>
            </a:r>
            <a:r>
              <a:rPr lang="ru-RU" altLang="ru-RU" sz="1800" dirty="0" smtClean="0">
                <a:latin typeface="Times New Roman" pitchFamily="18" charset="0"/>
                <a:cs typeface="Times New Roman" pitchFamily="18" charset="0"/>
              </a:rPr>
              <a:t>     </a:t>
            </a:r>
            <a:r>
              <a:rPr lang="en-US" altLang="ru-RU" sz="1800" dirty="0" smtClean="0">
                <a:latin typeface="Times New Roman" pitchFamily="18" charset="0"/>
                <a:cs typeface="Times New Roman" pitchFamily="18" charset="0"/>
              </a:rPr>
              <a:t> </a:t>
            </a:r>
            <a:r>
              <a:rPr lang="ru-RU" altLang="ru-RU" sz="1800" dirty="0" smtClean="0">
                <a:latin typeface="Times New Roman" pitchFamily="18" charset="0"/>
                <a:cs typeface="Times New Roman" pitchFamily="18" charset="0"/>
              </a:rPr>
              <a:t>	</a:t>
            </a:r>
            <a:r>
              <a:rPr lang="en-US" altLang="ru-RU" sz="1800" dirty="0" smtClean="0">
                <a:latin typeface="Times New Roman" pitchFamily="18" charset="0"/>
                <a:cs typeface="Times New Roman" pitchFamily="18" charset="0"/>
              </a:rPr>
              <a:t>(</a:t>
            </a:r>
            <a:r>
              <a:rPr lang="en-US" altLang="ru-RU" sz="1800" i="1" dirty="0" smtClean="0">
                <a:latin typeface="Times New Roman" pitchFamily="18" charset="0"/>
                <a:cs typeface="Times New Roman" pitchFamily="18" charset="0"/>
              </a:rPr>
              <a:t>Tamara</a:t>
            </a:r>
            <a:r>
              <a:rPr lang="ru-RU" altLang="ru-RU" sz="1800" i="1" dirty="0" smtClean="0">
                <a:latin typeface="Times New Roman" pitchFamily="18" charset="0"/>
                <a:cs typeface="Times New Roman" pitchFamily="18" charset="0"/>
              </a:rPr>
              <a:t>  </a:t>
            </a:r>
            <a:r>
              <a:rPr lang="en-US" altLang="ru-RU" sz="1800" i="1" dirty="0" smtClean="0">
                <a:latin typeface="Times New Roman" pitchFamily="18" charset="0"/>
                <a:cs typeface="Times New Roman" pitchFamily="18" charset="0"/>
              </a:rPr>
              <a:t>Prokhodtseva</a:t>
            </a:r>
            <a:r>
              <a:rPr lang="en-US" altLang="ru-RU" sz="1800" dirty="0" smtClean="0">
                <a:latin typeface="Times New Roman" pitchFamily="18" charset="0"/>
                <a:cs typeface="Times New Roman" pitchFamily="18" charset="0"/>
              </a:rPr>
              <a:t>)</a:t>
            </a:r>
          </a:p>
          <a:p>
            <a:pPr marL="177800" indent="0" eaLnBrk="1" hangingPunct="1">
              <a:buNone/>
            </a:pPr>
            <a:r>
              <a:rPr lang="en-US" altLang="ru-RU" sz="1800" dirty="0" smtClean="0">
                <a:latin typeface="Times New Roman" pitchFamily="18" charset="0"/>
                <a:cs typeface="Times New Roman" pitchFamily="18" charset="0"/>
              </a:rPr>
              <a:t>	ARMENIA: </a:t>
            </a:r>
            <a:r>
              <a:rPr lang="en-US" sz="1800" dirty="0" smtClean="0">
                <a:latin typeface="Times New Roman" pitchFamily="18" charset="0"/>
                <a:cs typeface="Times New Roman" pitchFamily="18" charset="0"/>
              </a:rPr>
              <a:t>National Bureau of Expertise</a:t>
            </a:r>
            <a:r>
              <a:rPr lang="ru-RU"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a:t>
            </a:r>
            <a:r>
              <a:rPr lang="en-US" sz="1800" i="1" dirty="0" smtClean="0">
                <a:latin typeface="Times New Roman" pitchFamily="18" charset="0"/>
                <a:cs typeface="Times New Roman" pitchFamily="18" charset="0"/>
              </a:rPr>
              <a:t>Patvakan</a:t>
            </a:r>
            <a:r>
              <a:rPr lang="ru-RU" sz="1800" i="1" dirty="0" smtClean="0">
                <a:latin typeface="Times New Roman" pitchFamily="18" charset="0"/>
                <a:cs typeface="Times New Roman" pitchFamily="18" charset="0"/>
              </a:rPr>
              <a:t>  </a:t>
            </a:r>
            <a:r>
              <a:rPr lang="en-US" sz="1800" i="1" dirty="0" smtClean="0">
                <a:latin typeface="Times New Roman" pitchFamily="18" charset="0"/>
                <a:cs typeface="Times New Roman" pitchFamily="18" charset="0"/>
              </a:rPr>
              <a:t>Voskanyan</a:t>
            </a:r>
            <a:r>
              <a:rPr lang="en-US" sz="1800" dirty="0" smtClean="0">
                <a:latin typeface="Times New Roman" pitchFamily="18" charset="0"/>
                <a:cs typeface="Times New Roman" pitchFamily="18" charset="0"/>
              </a:rPr>
              <a:t>)</a:t>
            </a:r>
            <a:r>
              <a:rPr lang="en-US" sz="1800" dirty="0" smtClean="0"/>
              <a:t> </a:t>
            </a:r>
            <a:endParaRPr lang="ru-RU" sz="1800" dirty="0" smtClean="0"/>
          </a:p>
          <a:p>
            <a:pPr marL="177800" indent="0" eaLnBrk="1" hangingPunct="1">
              <a:buNone/>
            </a:pPr>
            <a:r>
              <a:rPr lang="en-US" sz="1600" i="1" dirty="0" smtClean="0">
                <a:latin typeface="Times New Roman" pitchFamily="18" charset="0"/>
                <a:cs typeface="Times New Roman" pitchFamily="18" charset="0"/>
              </a:rPr>
              <a:t>The objective of this task is to provide tools to support the broader implementation of ICPs</a:t>
            </a:r>
            <a:endParaRPr lang="en-US" sz="1800" b="1" dirty="0" smtClean="0">
              <a:latin typeface="Times New Roman" pitchFamily="18" charset="0"/>
              <a:cs typeface="Times New Roman" pitchFamily="18" charset="0"/>
            </a:endParaRPr>
          </a:p>
          <a:p>
            <a:pPr marL="177800" indent="0" eaLnBrk="1" hangingPunct="1">
              <a:buFont typeface="Wingdings" pitchFamily="2" charset="2"/>
              <a:buNone/>
            </a:pPr>
            <a:r>
              <a:rPr lang="en-US" altLang="ru-RU" sz="1800" b="1" dirty="0" smtClean="0">
                <a:latin typeface="Times New Roman" pitchFamily="18" charset="0"/>
                <a:cs typeface="Times New Roman" pitchFamily="18" charset="0"/>
              </a:rPr>
              <a:t>	</a:t>
            </a:r>
          </a:p>
          <a:p>
            <a:pPr marL="177800" indent="0" eaLnBrk="1" hangingPunct="1">
              <a:buFont typeface="Wingdings" pitchFamily="2" charset="2"/>
              <a:buNone/>
            </a:pPr>
            <a:r>
              <a:rPr lang="en-US" sz="1600" dirty="0" smtClean="0">
                <a:solidFill>
                  <a:schemeClr val="accent1">
                    <a:lumMod val="75000"/>
                  </a:schemeClr>
                </a:solidFill>
                <a:latin typeface="Times New Roman" pitchFamily="18" charset="0"/>
                <a:cs typeface="Times New Roman" pitchFamily="18" charset="0"/>
              </a:rPr>
              <a:t>ISTC </a:t>
            </a:r>
            <a:r>
              <a:rPr lang="en-US" altLang="ru-RU" sz="1600" dirty="0" smtClean="0">
                <a:solidFill>
                  <a:schemeClr val="accent1">
                    <a:lumMod val="75000"/>
                  </a:schemeClr>
                </a:solidFill>
                <a:latin typeface="Times New Roman" pitchFamily="18" charset="0"/>
                <a:cs typeface="Times New Roman" pitchFamily="18" charset="0"/>
              </a:rPr>
              <a:t>PROJECT </a:t>
            </a:r>
            <a:r>
              <a:rPr lang="en-US" sz="1600" dirty="0" smtClean="0">
                <a:solidFill>
                  <a:schemeClr val="accent1">
                    <a:lumMod val="75000"/>
                  </a:schemeClr>
                </a:solidFill>
                <a:latin typeface="Times New Roman" pitchFamily="18" charset="0"/>
                <a:cs typeface="Times New Roman" pitchFamily="18" charset="0"/>
              </a:rPr>
              <a:t>PROPOSAL</a:t>
            </a:r>
            <a:r>
              <a:rPr lang="en-US" altLang="ru-RU" sz="1800" dirty="0" smtClean="0">
                <a:solidFill>
                  <a:schemeClr val="accent1">
                    <a:lumMod val="75000"/>
                  </a:schemeClr>
                </a:solidFill>
                <a:latin typeface="Times New Roman" pitchFamily="18" charset="0"/>
                <a:cs typeface="Times New Roman" pitchFamily="18" charset="0"/>
              </a:rPr>
              <a:t>:</a:t>
            </a:r>
            <a:r>
              <a:rPr lang="en-US" altLang="ru-RU" sz="1800" b="1" dirty="0" smtClean="0">
                <a:solidFill>
                  <a:schemeClr val="accent1">
                    <a:lumMod val="75000"/>
                  </a:schemeClr>
                </a:solidFill>
                <a:latin typeface="Times New Roman" pitchFamily="18" charset="0"/>
                <a:cs typeface="Times New Roman" pitchFamily="18" charset="0"/>
              </a:rPr>
              <a:t>  </a:t>
            </a:r>
            <a:r>
              <a:rPr lang="en-US" sz="1800" b="1" dirty="0" smtClean="0">
                <a:latin typeface="Times New Roman" pitchFamily="18" charset="0"/>
                <a:cs typeface="Times New Roman" pitchFamily="18" charset="0"/>
              </a:rPr>
              <a:t>CBRN Export Control Dictionary (Glossary) of Terms and Definitions</a:t>
            </a:r>
            <a:endParaRPr lang="en-US" altLang="ru-RU" sz="1800" b="1" dirty="0" smtClean="0">
              <a:latin typeface="Times New Roman" pitchFamily="18" charset="0"/>
              <a:cs typeface="Times New Roman" pitchFamily="18" charset="0"/>
            </a:endParaRPr>
          </a:p>
          <a:p>
            <a:pPr eaLnBrk="1" hangingPunct="1">
              <a:buFont typeface="Wingdings" pitchFamily="2" charset="2"/>
              <a:buNone/>
            </a:pPr>
            <a:endParaRPr lang="en-US" altLang="ru-RU" sz="1800" b="1" dirty="0" smtClean="0">
              <a:latin typeface="Times New Roman" pitchFamily="18" charset="0"/>
              <a:cs typeface="Times New Roman" pitchFamily="18" charset="0"/>
            </a:endParaRPr>
          </a:p>
          <a:p>
            <a:pPr eaLnBrk="1" hangingPunct="1">
              <a:buFont typeface="Wingdings" pitchFamily="2" charset="2"/>
              <a:buNone/>
            </a:pPr>
            <a:endParaRPr lang="ru-RU" altLang="ru-RU" sz="1800" dirty="0" smtClean="0">
              <a:latin typeface="Times New Roman" pitchFamily="18" charset="0"/>
              <a:cs typeface="Times New Roman" pitchFamily="18" charset="0"/>
            </a:endParaRPr>
          </a:p>
          <a:p>
            <a:pPr eaLnBrk="1" hangingPunct="1">
              <a:buFont typeface="Wingdings" pitchFamily="2" charset="2"/>
              <a:buNone/>
            </a:pPr>
            <a:endParaRPr lang="en-US" altLang="ru-RU" sz="1800" i="1" dirty="0" smtClean="0">
              <a:latin typeface="Times New Roman" pitchFamily="18" charset="0"/>
              <a:cs typeface="Times New Roman" pitchFamily="18" charset="0"/>
            </a:endParaRPr>
          </a:p>
          <a:p>
            <a:pPr eaLnBrk="1" hangingPunct="1">
              <a:buFont typeface="Wingdings" pitchFamily="2" charset="2"/>
              <a:buNone/>
            </a:pPr>
            <a:endParaRPr lang="ru-RU" altLang="ru-RU" sz="1800" i="1" dirty="0" smtClean="0">
              <a:latin typeface="Times New Roman" pitchFamily="18" charset="0"/>
              <a:cs typeface="Times New Roman" pitchFamily="18" charset="0"/>
            </a:endParaRPr>
          </a:p>
          <a:p>
            <a:pPr eaLnBrk="1" hangingPunct="1">
              <a:buFont typeface="Wingdings" pitchFamily="2" charset="2"/>
              <a:buNone/>
            </a:pPr>
            <a:endParaRPr lang="en-US" altLang="ru-RU" sz="1800" b="1" dirty="0" smtClean="0">
              <a:latin typeface="Times New Roman" pitchFamily="18" charset="0"/>
              <a:cs typeface="Times New Roman" pitchFamily="18" charset="0"/>
            </a:endParaRPr>
          </a:p>
          <a:p>
            <a:pPr eaLnBrk="1" hangingPunct="1">
              <a:buFont typeface="Wingdings" pitchFamily="2" charset="2"/>
              <a:buNone/>
            </a:pPr>
            <a:endParaRPr lang="ru-RU" altLang="ru-RU" sz="1800" dirty="0" smtClean="0">
              <a:latin typeface="Times New Roman" pitchFamily="18" charset="0"/>
              <a:cs typeface="Times New Roman" pitchFamily="18" charset="0"/>
            </a:endParaRPr>
          </a:p>
        </p:txBody>
      </p:sp>
      <p:graphicFrame>
        <p:nvGraphicFramePr>
          <p:cNvPr id="1026" name="Object 5"/>
          <p:cNvGraphicFramePr>
            <a:graphicFrameLocks noGrp="1" noChangeAspect="1"/>
          </p:cNvGraphicFramePr>
          <p:nvPr>
            <p:ph sz="half" idx="2"/>
          </p:nvPr>
        </p:nvGraphicFramePr>
        <p:xfrm>
          <a:off x="0" y="6343650"/>
          <a:ext cx="609600" cy="514350"/>
        </p:xfrm>
        <a:graphic>
          <a:graphicData uri="http://schemas.openxmlformats.org/presentationml/2006/ole">
            <p:oleObj spid="_x0000_s1054" name="CorelDRAW" r:id="rId4" imgW="3182112" imgH="2688336" progId="">
              <p:embed/>
            </p:oleObj>
          </a:graphicData>
        </a:graphic>
      </p:graphicFrame>
      <p:sp>
        <p:nvSpPr>
          <p:cNvPr id="11" name="Нижний колонтитул 4"/>
          <p:cNvSpPr>
            <a:spLocks noGrp="1"/>
          </p:cNvSpPr>
          <p:nvPr>
            <p:ph type="ftr" sz="quarter" idx="11"/>
          </p:nvPr>
        </p:nvSpPr>
        <p:spPr bwMode="auto">
          <a:xfrm>
            <a:off x="4648200" y="6248400"/>
            <a:ext cx="2895600" cy="476250"/>
          </a:xfrm>
          <a:noFill/>
          <a:ln>
            <a:miter lim="800000"/>
            <a:headEnd/>
            <a:tailEnd/>
          </a:ln>
        </p:spPr>
        <p:txBody>
          <a:bodyPr wrap="square" lIns="91440" tIns="45720" rIns="91440" bIns="45720" numCol="1" anchorCtr="0" compatLnSpc="1">
            <a:prstTxWarp prst="textNoShape">
              <a:avLst/>
            </a:prstTxWarp>
          </a:bodyPr>
          <a:lstStyle/>
          <a:p>
            <a:pPr algn="ctr"/>
            <a:r>
              <a:rPr lang="en-US" altLang="ru-RU" dirty="0" smtClean="0">
                <a:latin typeface="Times New Roman" pitchFamily="18" charset="0"/>
                <a:cs typeface="Times New Roman" pitchFamily="18" charset="0"/>
              </a:rPr>
              <a:t>“CBRN Export Control on Dual Use Materials and Technologies in Central Asia”  </a:t>
            </a:r>
          </a:p>
          <a:p>
            <a:pPr algn="ctr"/>
            <a:r>
              <a:rPr lang="en-US" altLang="ru-RU" i="1" dirty="0" smtClean="0">
                <a:latin typeface="Times New Roman" pitchFamily="18" charset="0"/>
                <a:cs typeface="Times New Roman" pitchFamily="18" charset="0"/>
              </a:rPr>
              <a:t>5-6 November, 2018,  Yerevan, Armenia</a:t>
            </a:r>
            <a:endParaRPr lang="ru-RU" altLang="ru-RU" i="1" dirty="0" smtClean="0"/>
          </a:p>
        </p:txBody>
      </p:sp>
      <p:sp>
        <p:nvSpPr>
          <p:cNvPr id="7" name="Rectangle 2"/>
          <p:cNvSpPr>
            <a:spLocks noGrp="1" noChangeArrowheads="1"/>
          </p:cNvSpPr>
          <p:nvPr>
            <p:ph type="title"/>
          </p:nvPr>
        </p:nvSpPr>
        <p:spPr>
          <a:xfrm>
            <a:off x="1143000" y="457200"/>
            <a:ext cx="7793038" cy="838200"/>
          </a:xfrm>
        </p:spPr>
        <p:txBody>
          <a:bodyPr/>
          <a:lstStyle/>
          <a:p>
            <a:pPr algn="ctr" eaLnBrk="1" fontAlgn="auto" hangingPunct="1">
              <a:spcBef>
                <a:spcPts val="600"/>
              </a:spcBef>
              <a:spcAft>
                <a:spcPts val="600"/>
              </a:spcAft>
              <a:defRPr/>
            </a:pPr>
            <a:r>
              <a:rPr lang="ru-RU" sz="2000" i="1" dirty="0" smtClean="0">
                <a:latin typeface="Times New Roman" pitchFamily="18" charset="0"/>
                <a:cs typeface="Times New Roman" pitchFamily="18" charset="0"/>
              </a:rPr>
              <a:t/>
            </a:r>
            <a:br>
              <a:rPr lang="ru-RU" sz="2000" i="1" dirty="0" smtClean="0">
                <a:latin typeface="Times New Roman" pitchFamily="18" charset="0"/>
                <a:cs typeface="Times New Roman" pitchFamily="18" charset="0"/>
              </a:rPr>
            </a:br>
            <a:r>
              <a:rPr lang="en-US" sz="2000" dirty="0" smtClean="0">
                <a:solidFill>
                  <a:schemeClr val="accent1">
                    <a:lumMod val="75000"/>
                  </a:schemeClr>
                </a:solidFill>
                <a:latin typeface="Times New Roman" pitchFamily="18" charset="0"/>
                <a:cs typeface="Times New Roman" pitchFamily="18" charset="0"/>
              </a:rPr>
              <a:t>NUCLEAR TECHNOLOGY SAFETY CENTER</a:t>
            </a:r>
            <a:endParaRPr lang="ru-RU" sz="2000" i="1" dirty="0" smtClean="0">
              <a:solidFill>
                <a:schemeClr val="accent1">
                  <a:lumMod val="75000"/>
                </a:schemeClr>
              </a:solidFill>
              <a:latin typeface="Times New Roman" pitchFamily="18" charset="0"/>
              <a:cs typeface="Times New Roman" pitchFamily="18" charset="0"/>
            </a:endParaRPr>
          </a:p>
        </p:txBody>
      </p:sp>
      <p:sp>
        <p:nvSpPr>
          <p:cNvPr id="8" name="Номер слайда 7"/>
          <p:cNvSpPr>
            <a:spLocks noGrp="1"/>
          </p:cNvSpPr>
          <p:nvPr>
            <p:ph type="sldNum" sz="quarter" idx="12"/>
          </p:nvPr>
        </p:nvSpPr>
        <p:spPr/>
        <p:txBody>
          <a:bodyPr/>
          <a:lstStyle/>
          <a:p>
            <a:pPr>
              <a:defRPr/>
            </a:pPr>
            <a:fld id="{E9BD2436-E154-4D64-8201-EBE3E529092C}" type="slidenum">
              <a:rPr lang="ru-RU" altLang="ru-RU" smtClean="0"/>
              <a:pPr>
                <a:defRPr/>
              </a:pPr>
              <a:t>1</a:t>
            </a:fld>
            <a:endParaRPr lang="ru-RU" altLang="ru-RU"/>
          </a:p>
        </p:txBody>
      </p:sp>
    </p:spTree>
  </p:cSld>
  <p:clrMapOvr>
    <a:masterClrMapping/>
  </p:clrMapOvr>
  <p:transition>
    <p:cover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Номер слайда 3"/>
          <p:cNvSpPr>
            <a:spLocks noGrp="1"/>
          </p:cNvSpPr>
          <p:nvPr>
            <p:ph type="sldNum" sz="quarter" idx="12"/>
          </p:nvPr>
        </p:nvSpPr>
        <p:spPr bwMode="auto">
          <a:noFill/>
          <a:ln>
            <a:miter lim="800000"/>
            <a:headEnd/>
            <a:tailEnd/>
          </a:ln>
        </p:spPr>
        <p:txBody>
          <a:bodyPr/>
          <a:lstStyle/>
          <a:p>
            <a:fld id="{37209147-8866-48FC-A67E-350DB007E0C4}" type="slidenum">
              <a:rPr lang="ru-RU" altLang="ru-RU"/>
              <a:pPr/>
              <a:t>2</a:t>
            </a:fld>
            <a:endParaRPr lang="ru-RU" altLang="ru-RU"/>
          </a:p>
        </p:txBody>
      </p:sp>
      <p:graphicFrame>
        <p:nvGraphicFramePr>
          <p:cNvPr id="5122" name="Object 5"/>
          <p:cNvGraphicFramePr>
            <a:graphicFrameLocks noChangeAspect="1"/>
          </p:cNvGraphicFramePr>
          <p:nvPr/>
        </p:nvGraphicFramePr>
        <p:xfrm>
          <a:off x="0" y="6343650"/>
          <a:ext cx="609600" cy="514350"/>
        </p:xfrm>
        <a:graphic>
          <a:graphicData uri="http://schemas.openxmlformats.org/presentationml/2006/ole">
            <p:oleObj spid="_x0000_s128026" name="CorelDRAW" r:id="rId4" imgW="3182112" imgH="2688336" progId="">
              <p:embed/>
            </p:oleObj>
          </a:graphicData>
        </a:graphic>
      </p:graphicFrame>
      <p:sp>
        <p:nvSpPr>
          <p:cNvPr id="11" name="Нижний колонтитул 4"/>
          <p:cNvSpPr>
            <a:spLocks noGrp="1"/>
          </p:cNvSpPr>
          <p:nvPr>
            <p:ph type="ftr" sz="quarter" idx="11"/>
          </p:nvPr>
        </p:nvSpPr>
        <p:spPr bwMode="auto">
          <a:xfrm>
            <a:off x="4648200" y="6248400"/>
            <a:ext cx="2895600" cy="476250"/>
          </a:xfrm>
          <a:noFill/>
          <a:ln>
            <a:miter lim="800000"/>
            <a:headEnd/>
            <a:tailEnd/>
          </a:ln>
        </p:spPr>
        <p:txBody>
          <a:bodyPr wrap="square" lIns="91440" tIns="45720" rIns="91440" bIns="45720" numCol="1" anchorCtr="0" compatLnSpc="1">
            <a:prstTxWarp prst="textNoShape">
              <a:avLst/>
            </a:prstTxWarp>
          </a:bodyPr>
          <a:lstStyle/>
          <a:p>
            <a:pPr algn="ctr"/>
            <a:r>
              <a:rPr lang="en-US" altLang="ru-RU" dirty="0" smtClean="0">
                <a:latin typeface="Times New Roman" pitchFamily="18" charset="0"/>
                <a:cs typeface="Times New Roman" pitchFamily="18" charset="0"/>
              </a:rPr>
              <a:t>“CBRN Export Control on Dual Use Materials and Technologies in Central Asia”  </a:t>
            </a:r>
          </a:p>
          <a:p>
            <a:pPr algn="ctr"/>
            <a:r>
              <a:rPr lang="en-US" altLang="ru-RU" i="1" dirty="0" smtClean="0">
                <a:latin typeface="Times New Roman" pitchFamily="18" charset="0"/>
                <a:cs typeface="Times New Roman" pitchFamily="18" charset="0"/>
              </a:rPr>
              <a:t>5-6 November, 2018,  Yerevan, Armenia</a:t>
            </a:r>
            <a:endParaRPr lang="ru-RU" altLang="ru-RU" i="1" dirty="0" smtClean="0"/>
          </a:p>
        </p:txBody>
      </p:sp>
      <p:sp>
        <p:nvSpPr>
          <p:cNvPr id="10" name="Rectangle 4"/>
          <p:cNvSpPr>
            <a:spLocks noChangeArrowheads="1"/>
          </p:cNvSpPr>
          <p:nvPr/>
        </p:nvSpPr>
        <p:spPr bwMode="auto">
          <a:xfrm>
            <a:off x="685800" y="609600"/>
            <a:ext cx="7696200" cy="1015663"/>
          </a:xfrm>
          <a:prstGeom prst="rect">
            <a:avLst/>
          </a:prstGeom>
          <a:noFill/>
          <a:ln w="9525" algn="ctr">
            <a:noFill/>
            <a:miter lim="800000"/>
            <a:headEnd/>
            <a:tailEnd/>
          </a:ln>
        </p:spPr>
        <p:txBody>
          <a:bodyPr wrap="square">
            <a:spAutoFit/>
          </a:bodyPr>
          <a:lstStyle/>
          <a:p>
            <a:pPr lvl="2">
              <a:defRPr/>
            </a:pPr>
            <a:r>
              <a:rPr lang="en-US" sz="1600" dirty="0" smtClean="0">
                <a:solidFill>
                  <a:schemeClr val="accent1">
                    <a:lumMod val="75000"/>
                  </a:schemeClr>
                </a:solidFill>
                <a:latin typeface="Times New Roman" pitchFamily="18" charset="0"/>
                <a:cs typeface="Times New Roman" pitchFamily="18" charset="0"/>
              </a:rPr>
              <a:t>ISTC PROJECT PROPOSAL:</a:t>
            </a:r>
            <a:r>
              <a:rPr lang="en-US" sz="1600" b="1" dirty="0" smtClean="0">
                <a:solidFill>
                  <a:schemeClr val="accent1">
                    <a:lumMod val="75000"/>
                  </a:schemeClr>
                </a:solidFill>
                <a:latin typeface="Times New Roman" pitchFamily="18" charset="0"/>
                <a:cs typeface="Times New Roman" pitchFamily="18" charset="0"/>
              </a:rPr>
              <a:t> </a:t>
            </a:r>
            <a:r>
              <a:rPr lang="en-US" sz="2000" b="1" dirty="0" smtClean="0">
                <a:solidFill>
                  <a:schemeClr val="accent1">
                    <a:lumMod val="75000"/>
                  </a:schemeClr>
                </a:solidFill>
                <a:latin typeface="Times New Roman" pitchFamily="18" charset="0"/>
                <a:cs typeface="Times New Roman" pitchFamily="18" charset="0"/>
              </a:rPr>
              <a:t>Internal Compliance Program Models for the Nuclear, Chemical, Biological, and Radiological Sectors</a:t>
            </a:r>
            <a:endParaRPr lang="ru-RU" sz="2000" i="1" dirty="0">
              <a:solidFill>
                <a:schemeClr val="accent1">
                  <a:lumMod val="75000"/>
                </a:schemeClr>
              </a:solidFill>
              <a:latin typeface="Times New Roman" pitchFamily="18" charset="0"/>
              <a:cs typeface="Times New Roman" pitchFamily="18" charset="0"/>
            </a:endParaRPr>
          </a:p>
        </p:txBody>
      </p:sp>
      <p:sp>
        <p:nvSpPr>
          <p:cNvPr id="16" name="Прямоугольник 15"/>
          <p:cNvSpPr/>
          <p:nvPr/>
        </p:nvSpPr>
        <p:spPr>
          <a:xfrm>
            <a:off x="609600" y="1752600"/>
            <a:ext cx="7848600" cy="4278094"/>
          </a:xfrm>
          <a:prstGeom prst="rect">
            <a:avLst/>
          </a:prstGeom>
        </p:spPr>
        <p:txBody>
          <a:bodyPr wrap="square">
            <a:spAutoFit/>
          </a:bodyPr>
          <a:lstStyle/>
          <a:p>
            <a:pPr>
              <a:buFont typeface="Wingdings 2" pitchFamily="18" charset="2"/>
              <a:buNone/>
            </a:pPr>
            <a:r>
              <a:rPr lang="en-US" sz="1600" dirty="0" smtClean="0">
                <a:latin typeface="Times New Roman" panose="02020603050405020304" pitchFamily="18" charset="0"/>
                <a:cs typeface="Times New Roman" panose="02020603050405020304" pitchFamily="18" charset="0"/>
              </a:rPr>
              <a:t>Internal Compliance Export Control </a:t>
            </a:r>
            <a:r>
              <a:rPr lang="en-US" sz="1600" dirty="0" smtClean="0">
                <a:latin typeface="Times New Roman" panose="02020603050405020304" pitchFamily="18" charset="0"/>
                <a:cs typeface="Times New Roman" panose="02020603050405020304" pitchFamily="18" charset="0"/>
              </a:rPr>
              <a:t>Program</a:t>
            </a:r>
            <a:endParaRPr lang="en-US" sz="1600" dirty="0" smtClean="0">
              <a:latin typeface="Times New Roman" panose="02020603050405020304" pitchFamily="18" charset="0"/>
              <a:cs typeface="Times New Roman" panose="02020603050405020304" pitchFamily="18" charset="0"/>
            </a:endParaRPr>
          </a:p>
          <a:p>
            <a:pPr>
              <a:buFont typeface="Wingdings 2" pitchFamily="18" charset="2"/>
              <a:buNone/>
            </a:pPr>
            <a:r>
              <a:rPr lang="en-US" sz="1600" dirty="0" smtClean="0">
                <a:solidFill>
                  <a:srgbClr val="C00000"/>
                </a:solidFill>
                <a:latin typeface="Times New Roman" panose="02020603050405020304" pitchFamily="18" charset="0"/>
                <a:cs typeface="Times New Roman" panose="02020603050405020304" pitchFamily="18" charset="0"/>
              </a:rPr>
              <a:t>(What is ICP?)</a:t>
            </a:r>
            <a:endParaRPr lang="ru-RU" sz="1600" b="1" dirty="0" smtClean="0">
              <a:solidFill>
                <a:srgbClr val="C00000"/>
              </a:solidFill>
              <a:latin typeface="Times New Roman" panose="02020603050405020304" pitchFamily="18" charset="0"/>
              <a:cs typeface="Times New Roman" panose="02020603050405020304" pitchFamily="18" charset="0"/>
            </a:endParaRPr>
          </a:p>
          <a:p>
            <a:r>
              <a:rPr lang="en-US" sz="1600" b="1" dirty="0" smtClean="0">
                <a:latin typeface="Times New Roman" panose="02020603050405020304" pitchFamily="18" charset="0"/>
                <a:cs typeface="Times New Roman" panose="02020603050405020304" pitchFamily="18" charset="0"/>
              </a:rPr>
              <a:t>Internal Compliance Export Control Program </a:t>
            </a:r>
            <a:r>
              <a:rPr lang="en-US" sz="1600" dirty="0" smtClean="0">
                <a:latin typeface="Times New Roman" panose="02020603050405020304" pitchFamily="18" charset="0"/>
                <a:cs typeface="Times New Roman" panose="02020603050405020304" pitchFamily="18" charset="0"/>
              </a:rPr>
              <a:t>is a set of measures voluntarily carried out by enterprises (</a:t>
            </a:r>
            <a:r>
              <a:rPr lang="en-US" sz="1600" i="1" dirty="0" smtClean="0">
                <a:latin typeface="Times New Roman" panose="02020603050405020304" pitchFamily="18" charset="0"/>
                <a:cs typeface="Times New Roman" panose="02020603050405020304" pitchFamily="18" charset="0"/>
              </a:rPr>
              <a:t>organizations, companies</a:t>
            </a:r>
            <a:r>
              <a:rPr lang="en-US" sz="1600" dirty="0" smtClean="0">
                <a:latin typeface="Times New Roman" panose="02020603050405020304" pitchFamily="18" charset="0"/>
                <a:cs typeface="Times New Roman" panose="02020603050405020304" pitchFamily="18" charset="0"/>
              </a:rPr>
              <a:t>) and aimed at ensuring that the export of materials, equipment, technologies, scientific and technical information and services is carried out responsibly and in compliance with state legislation.</a:t>
            </a:r>
            <a:endParaRPr lang="ru-RU" sz="1600" b="1" dirty="0" smtClean="0">
              <a:latin typeface="Times New Roman" panose="02020603050405020304" pitchFamily="18" charset="0"/>
              <a:cs typeface="Times New Roman" panose="02020603050405020304" pitchFamily="18" charset="0"/>
            </a:endParaRPr>
          </a:p>
          <a:p>
            <a:pPr>
              <a:buFont typeface="Wingdings 2" pitchFamily="18" charset="2"/>
              <a:buNone/>
              <a:defRPr/>
            </a:pPr>
            <a:r>
              <a:rPr lang="en-US" sz="1600" dirty="0" smtClean="0">
                <a:latin typeface="Times New Roman" panose="02020603050405020304" pitchFamily="18" charset="0"/>
                <a:cs typeface="Times New Roman" panose="02020603050405020304" pitchFamily="18" charset="0"/>
              </a:rPr>
              <a:t>The </a:t>
            </a:r>
            <a:r>
              <a:rPr lang="en-US" sz="1600" b="1" dirty="0" smtClean="0">
                <a:latin typeface="Times New Roman" panose="02020603050405020304" pitchFamily="18" charset="0"/>
                <a:cs typeface="Times New Roman" panose="02020603050405020304" pitchFamily="18" charset="0"/>
              </a:rPr>
              <a:t>PURPOSE</a:t>
            </a:r>
            <a:r>
              <a:rPr lang="en-US" sz="1600" dirty="0" smtClean="0">
                <a:latin typeface="Times New Roman" panose="02020603050405020304" pitchFamily="18" charset="0"/>
                <a:cs typeface="Times New Roman" panose="02020603050405020304" pitchFamily="18" charset="0"/>
              </a:rPr>
              <a:t> of creating an Internal Compliance Export Control Program</a:t>
            </a:r>
          </a:p>
          <a:p>
            <a:pPr>
              <a:buFont typeface="Wingdings 2" pitchFamily="18" charset="2"/>
              <a:buNone/>
              <a:defRPr/>
            </a:pPr>
            <a:r>
              <a:rPr lang="en-US" sz="1600" dirty="0" smtClean="0">
                <a:solidFill>
                  <a:srgbClr val="C00000"/>
                </a:solidFill>
                <a:latin typeface="Times New Roman" panose="02020603050405020304" pitchFamily="18" charset="0"/>
                <a:cs typeface="Times New Roman" panose="02020603050405020304" pitchFamily="18" charset="0"/>
              </a:rPr>
              <a:t>(Why to create ICP?)</a:t>
            </a:r>
            <a:endParaRPr lang="ru-RU" sz="1600" dirty="0" smtClean="0">
              <a:solidFill>
                <a:srgbClr val="C00000"/>
              </a:solidFill>
              <a:latin typeface="Times New Roman" panose="02020603050405020304" pitchFamily="18" charset="0"/>
              <a:cs typeface="Times New Roman" panose="02020603050405020304" pitchFamily="18" charset="0"/>
            </a:endParaRPr>
          </a:p>
          <a:p>
            <a:pPr>
              <a:buFont typeface="Wingdings 2" pitchFamily="18" charset="2"/>
              <a:buNone/>
              <a:defRPr/>
            </a:pPr>
            <a:r>
              <a:rPr lang="en-US" sz="1600" dirty="0" smtClean="0">
                <a:latin typeface="Times New Roman" panose="02020603050405020304" pitchFamily="18" charset="0"/>
                <a:cs typeface="Times New Roman" panose="02020603050405020304" pitchFamily="18" charset="0"/>
              </a:rPr>
              <a:t>The main purpose of creating an internal export control program is to form mechanisms of control within the enterprise (organization, company) for:</a:t>
            </a:r>
            <a:endParaRPr lang="ru-RU" sz="1600" dirty="0" smtClean="0">
              <a:latin typeface="Times New Roman" panose="02020603050405020304" pitchFamily="18" charset="0"/>
              <a:cs typeface="Times New Roman" panose="02020603050405020304" pitchFamily="18" charset="0"/>
            </a:endParaRPr>
          </a:p>
          <a:p>
            <a:pPr marL="715963">
              <a:spcBef>
                <a:spcPts val="0"/>
              </a:spcBef>
              <a:buFontTx/>
              <a:buChar char="-"/>
              <a:defRPr/>
            </a:pPr>
            <a:r>
              <a:rPr lang="en-US" sz="1600" dirty="0" smtClean="0">
                <a:latin typeface="Times New Roman" panose="02020603050405020304" pitchFamily="18" charset="0"/>
                <a:cs typeface="Times New Roman" panose="02020603050405020304" pitchFamily="18" charset="0"/>
              </a:rPr>
              <a:t> ensuring the legitimacy of foreign trade transactions,</a:t>
            </a:r>
          </a:p>
          <a:p>
            <a:pPr marL="715963">
              <a:spcBef>
                <a:spcPts val="0"/>
              </a:spcBef>
              <a:buFontTx/>
              <a:buChar char="-"/>
              <a:defRPr/>
            </a:pPr>
            <a:r>
              <a:rPr lang="en-US" sz="1600" dirty="0" smtClean="0">
                <a:latin typeface="Times New Roman" panose="02020603050405020304" pitchFamily="18" charset="0"/>
                <a:cs typeface="Times New Roman" panose="02020603050405020304" pitchFamily="18" charset="0"/>
              </a:rPr>
              <a:t> managing more effectively the foreign economic activity, </a:t>
            </a:r>
          </a:p>
          <a:p>
            <a:pPr marL="715963">
              <a:spcBef>
                <a:spcPts val="0"/>
              </a:spcBef>
              <a:buFontTx/>
              <a:buChar char="-"/>
              <a:defRPr/>
            </a:pPr>
            <a:r>
              <a:rPr lang="en-US" sz="1600" dirty="0" smtClean="0">
                <a:latin typeface="Times New Roman" panose="02020603050405020304" pitchFamily="18" charset="0"/>
                <a:cs typeface="Times New Roman" panose="02020603050405020304" pitchFamily="18" charset="0"/>
              </a:rPr>
              <a:t> facilitating the procedures of obtaining export licenses</a:t>
            </a:r>
          </a:p>
          <a:p>
            <a:pPr marL="715963">
              <a:spcBef>
                <a:spcPts val="0"/>
              </a:spcBef>
              <a:buFontTx/>
              <a:buChar char="-"/>
              <a:defRPr/>
            </a:pPr>
            <a:r>
              <a:rPr lang="en-US" sz="1600" dirty="0" smtClean="0">
                <a:latin typeface="Times New Roman" panose="02020603050405020304" pitchFamily="18" charset="0"/>
                <a:cs typeface="Times New Roman" panose="02020603050405020304" pitchFamily="18" charset="0"/>
              </a:rPr>
              <a:t> preventing the transfers of materials, equipment, technologies, scientific and technical information,  which may cause damage to the state interests of the </a:t>
            </a:r>
            <a:r>
              <a:rPr lang="en-US" sz="1600" dirty="0" smtClean="0">
                <a:latin typeface="Times New Roman" panose="02020603050405020304" pitchFamily="18" charset="0"/>
                <a:cs typeface="Times New Roman" panose="02020603050405020304" pitchFamily="18" charset="0"/>
              </a:rPr>
              <a:t>country</a:t>
            </a:r>
            <a:r>
              <a:rPr lang="en-US" sz="1600" dirty="0" smtClean="0">
                <a:latin typeface="Times New Roman" panose="02020603050405020304" pitchFamily="18" charset="0"/>
                <a:cs typeface="Times New Roman" panose="02020603050405020304" pitchFamily="18" charset="0"/>
              </a:rPr>
              <a:t>;</a:t>
            </a:r>
            <a:r>
              <a:rPr lang="en-US" sz="1600" dirty="0" smtClean="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or its international obligations in the field of non-proliferation of weapons of mass destruction may be violated.</a:t>
            </a:r>
            <a:endParaRPr lang="ru-RU" sz="16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1526250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Номер слайда 3"/>
          <p:cNvSpPr>
            <a:spLocks noGrp="1"/>
          </p:cNvSpPr>
          <p:nvPr>
            <p:ph type="sldNum" sz="quarter" idx="12"/>
          </p:nvPr>
        </p:nvSpPr>
        <p:spPr bwMode="auto">
          <a:noFill/>
          <a:ln>
            <a:miter lim="800000"/>
            <a:headEnd/>
            <a:tailEnd/>
          </a:ln>
        </p:spPr>
        <p:txBody>
          <a:bodyPr/>
          <a:lstStyle/>
          <a:p>
            <a:fld id="{37209147-8866-48FC-A67E-350DB007E0C4}" type="slidenum">
              <a:rPr lang="ru-RU" altLang="ru-RU"/>
              <a:pPr/>
              <a:t>3</a:t>
            </a:fld>
            <a:endParaRPr lang="ru-RU" altLang="ru-RU"/>
          </a:p>
        </p:txBody>
      </p:sp>
      <p:graphicFrame>
        <p:nvGraphicFramePr>
          <p:cNvPr id="5122" name="Object 5"/>
          <p:cNvGraphicFramePr>
            <a:graphicFrameLocks noChangeAspect="1"/>
          </p:cNvGraphicFramePr>
          <p:nvPr/>
        </p:nvGraphicFramePr>
        <p:xfrm>
          <a:off x="0" y="6343650"/>
          <a:ext cx="609600" cy="514350"/>
        </p:xfrm>
        <a:graphic>
          <a:graphicData uri="http://schemas.openxmlformats.org/presentationml/2006/ole">
            <p:oleObj spid="_x0000_s124958" name="CorelDRAW" r:id="rId4" imgW="3182112" imgH="2688336" progId="">
              <p:embed/>
            </p:oleObj>
          </a:graphicData>
        </a:graphic>
      </p:graphicFrame>
      <p:sp>
        <p:nvSpPr>
          <p:cNvPr id="11" name="Нижний колонтитул 4"/>
          <p:cNvSpPr>
            <a:spLocks noGrp="1"/>
          </p:cNvSpPr>
          <p:nvPr>
            <p:ph type="ftr" sz="quarter" idx="11"/>
          </p:nvPr>
        </p:nvSpPr>
        <p:spPr bwMode="auto">
          <a:xfrm>
            <a:off x="4648200" y="6248400"/>
            <a:ext cx="2895600" cy="476250"/>
          </a:xfrm>
          <a:noFill/>
          <a:ln>
            <a:miter lim="800000"/>
            <a:headEnd/>
            <a:tailEnd/>
          </a:ln>
        </p:spPr>
        <p:txBody>
          <a:bodyPr wrap="square" lIns="91440" tIns="45720" rIns="91440" bIns="45720" numCol="1" anchorCtr="0" compatLnSpc="1">
            <a:prstTxWarp prst="textNoShape">
              <a:avLst/>
            </a:prstTxWarp>
          </a:bodyPr>
          <a:lstStyle/>
          <a:p>
            <a:pPr algn="ctr"/>
            <a:r>
              <a:rPr lang="en-US" altLang="ru-RU" dirty="0" smtClean="0">
                <a:latin typeface="Times New Roman" pitchFamily="18" charset="0"/>
                <a:cs typeface="Times New Roman" pitchFamily="18" charset="0"/>
              </a:rPr>
              <a:t>“CBRN Export Control on Dual Use Materials and Technologies in Central Asia”  </a:t>
            </a:r>
          </a:p>
          <a:p>
            <a:pPr algn="ctr"/>
            <a:r>
              <a:rPr lang="en-US" altLang="ru-RU" i="1" dirty="0" smtClean="0">
                <a:latin typeface="Times New Roman" pitchFamily="18" charset="0"/>
                <a:cs typeface="Times New Roman" pitchFamily="18" charset="0"/>
              </a:rPr>
              <a:t>5-6 November, 2018,  Yerevan, Armenia</a:t>
            </a:r>
            <a:endParaRPr lang="ru-RU" altLang="ru-RU" i="1" dirty="0" smtClean="0"/>
          </a:p>
        </p:txBody>
      </p:sp>
      <p:sp>
        <p:nvSpPr>
          <p:cNvPr id="10" name="Rectangle 4"/>
          <p:cNvSpPr>
            <a:spLocks noChangeArrowheads="1"/>
          </p:cNvSpPr>
          <p:nvPr/>
        </p:nvSpPr>
        <p:spPr bwMode="auto">
          <a:xfrm>
            <a:off x="685800" y="609600"/>
            <a:ext cx="7696200" cy="1015663"/>
          </a:xfrm>
          <a:prstGeom prst="rect">
            <a:avLst/>
          </a:prstGeom>
          <a:noFill/>
          <a:ln w="9525" algn="ctr">
            <a:noFill/>
            <a:miter lim="800000"/>
            <a:headEnd/>
            <a:tailEnd/>
          </a:ln>
        </p:spPr>
        <p:txBody>
          <a:bodyPr wrap="square">
            <a:spAutoFit/>
          </a:bodyPr>
          <a:lstStyle/>
          <a:p>
            <a:pPr lvl="2">
              <a:defRPr/>
            </a:pPr>
            <a:r>
              <a:rPr lang="en-US" sz="1600" dirty="0" smtClean="0">
                <a:solidFill>
                  <a:schemeClr val="accent1">
                    <a:lumMod val="75000"/>
                  </a:schemeClr>
                </a:solidFill>
                <a:latin typeface="Times New Roman" pitchFamily="18" charset="0"/>
                <a:cs typeface="Times New Roman" pitchFamily="18" charset="0"/>
              </a:rPr>
              <a:t>ISTC PROJECT PROPOSAL:</a:t>
            </a:r>
            <a:r>
              <a:rPr lang="en-US" sz="1600" b="1" dirty="0" smtClean="0">
                <a:solidFill>
                  <a:schemeClr val="accent1">
                    <a:lumMod val="75000"/>
                  </a:schemeClr>
                </a:solidFill>
                <a:latin typeface="Times New Roman" pitchFamily="18" charset="0"/>
                <a:cs typeface="Times New Roman" pitchFamily="18" charset="0"/>
              </a:rPr>
              <a:t> </a:t>
            </a:r>
            <a:r>
              <a:rPr lang="en-US" sz="2000" b="1" dirty="0" smtClean="0">
                <a:solidFill>
                  <a:schemeClr val="accent1">
                    <a:lumMod val="75000"/>
                  </a:schemeClr>
                </a:solidFill>
                <a:latin typeface="Times New Roman" pitchFamily="18" charset="0"/>
                <a:cs typeface="Times New Roman" pitchFamily="18" charset="0"/>
              </a:rPr>
              <a:t>Internal Compliance Program Models for the Nuclear, Chemical, Biological, and Radiological Sectors</a:t>
            </a:r>
            <a:endParaRPr lang="ru-RU" sz="2000" i="1" dirty="0">
              <a:solidFill>
                <a:schemeClr val="accent1">
                  <a:lumMod val="75000"/>
                </a:schemeClr>
              </a:solidFill>
              <a:latin typeface="Times New Roman" pitchFamily="18" charset="0"/>
              <a:cs typeface="Times New Roman" pitchFamily="18" charset="0"/>
            </a:endParaRPr>
          </a:p>
        </p:txBody>
      </p:sp>
      <p:sp>
        <p:nvSpPr>
          <p:cNvPr id="16" name="Прямоугольник 15"/>
          <p:cNvSpPr/>
          <p:nvPr/>
        </p:nvSpPr>
        <p:spPr>
          <a:xfrm>
            <a:off x="762000" y="1676400"/>
            <a:ext cx="7772400" cy="4185761"/>
          </a:xfrm>
          <a:prstGeom prst="rect">
            <a:avLst/>
          </a:prstGeom>
        </p:spPr>
        <p:txBody>
          <a:bodyPr wrap="square">
            <a:spAutoFit/>
          </a:bodyPr>
          <a:lstStyle/>
          <a:p>
            <a:r>
              <a:rPr lang="en-US" sz="1400" dirty="0" smtClean="0">
                <a:latin typeface="Times New Roman" pitchFamily="18" charset="0"/>
                <a:cs typeface="Times New Roman" pitchFamily="18" charset="0"/>
              </a:rPr>
              <a:t>Thus, it </a:t>
            </a:r>
            <a:r>
              <a:rPr lang="en-US" sz="1400" dirty="0">
                <a:latin typeface="Times New Roman" pitchFamily="18" charset="0"/>
                <a:cs typeface="Times New Roman" pitchFamily="18" charset="0"/>
              </a:rPr>
              <a:t>is known </a:t>
            </a:r>
            <a:r>
              <a:rPr lang="en-US" sz="1400" dirty="0" smtClean="0">
                <a:latin typeface="Times New Roman" pitchFamily="18" charset="0"/>
                <a:cs typeface="Times New Roman" pitchFamily="18" charset="0"/>
              </a:rPr>
              <a:t>what internal compliance program (ICP) is.</a:t>
            </a:r>
            <a:endParaRPr lang="en-US" sz="1400" dirty="0">
              <a:latin typeface="Times New Roman" pitchFamily="18" charset="0"/>
              <a:cs typeface="Times New Roman" pitchFamily="18" charset="0"/>
            </a:endParaRPr>
          </a:p>
          <a:p>
            <a:pPr marL="171450" indent="-171450">
              <a:buFontTx/>
              <a:buChar char="-"/>
            </a:pPr>
            <a:r>
              <a:rPr lang="en-US" sz="1400" dirty="0" smtClean="0">
                <a:latin typeface="Times New Roman" pitchFamily="18" charset="0"/>
                <a:cs typeface="Times New Roman" pitchFamily="18" charset="0"/>
              </a:rPr>
              <a:t>It </a:t>
            </a:r>
            <a:r>
              <a:rPr lang="en-US" sz="1400" dirty="0">
                <a:latin typeface="Times New Roman" pitchFamily="18" charset="0"/>
                <a:cs typeface="Times New Roman" pitchFamily="18" charset="0"/>
              </a:rPr>
              <a:t>is the </a:t>
            </a:r>
            <a:r>
              <a:rPr lang="en-US" sz="1400" b="1" dirty="0">
                <a:latin typeface="Times New Roman" pitchFamily="18" charset="0"/>
                <a:cs typeface="Times New Roman" pitchFamily="18" charset="0"/>
              </a:rPr>
              <a:t>declaration of the manufacturer </a:t>
            </a:r>
            <a:r>
              <a:rPr lang="en-US" sz="1400" dirty="0">
                <a:latin typeface="Times New Roman" pitchFamily="18" charset="0"/>
                <a:cs typeface="Times New Roman" pitchFamily="18" charset="0"/>
              </a:rPr>
              <a:t>of export </a:t>
            </a:r>
            <a:r>
              <a:rPr lang="en-US" sz="1400" dirty="0" smtClean="0">
                <a:latin typeface="Times New Roman" pitchFamily="18" charset="0"/>
                <a:cs typeface="Times New Roman" pitchFamily="18" charset="0"/>
              </a:rPr>
              <a:t>controlled commodities </a:t>
            </a:r>
            <a:r>
              <a:rPr lang="en-US" sz="1400" dirty="0">
                <a:latin typeface="Times New Roman" pitchFamily="18" charset="0"/>
                <a:cs typeface="Times New Roman" pitchFamily="18" charset="0"/>
              </a:rPr>
              <a:t>that he knows the laws of export control, he undertakes to comply with them. </a:t>
            </a:r>
            <a:r>
              <a:rPr lang="en-US" sz="1400" i="1" dirty="0">
                <a:latin typeface="Times New Roman" pitchFamily="18" charset="0"/>
                <a:cs typeface="Times New Roman" pitchFamily="18" charset="0"/>
              </a:rPr>
              <a:t>... and for this, he forms mechanisms at the enterprise that </a:t>
            </a:r>
            <a:r>
              <a:rPr lang="en-US" sz="1400" i="1" dirty="0" smtClean="0">
                <a:latin typeface="Times New Roman" pitchFamily="18" charset="0"/>
                <a:cs typeface="Times New Roman" pitchFamily="18" charset="0"/>
              </a:rPr>
              <a:t>allow </a:t>
            </a:r>
            <a:r>
              <a:rPr lang="en-US" sz="1400" i="1" dirty="0">
                <a:latin typeface="Times New Roman" pitchFamily="18" charset="0"/>
                <a:cs typeface="Times New Roman" pitchFamily="18" charset="0"/>
              </a:rPr>
              <a:t>him to control the processes related to EC.</a:t>
            </a:r>
            <a:endParaRPr lang="ru-RU" sz="1400" i="1" dirty="0" smtClean="0">
              <a:latin typeface="Times New Roman" pitchFamily="18" charset="0"/>
              <a:cs typeface="Times New Roman" pitchFamily="18" charset="0"/>
            </a:endParaRPr>
          </a:p>
          <a:p>
            <a:pPr marL="171450" indent="-171450">
              <a:buFontTx/>
              <a:buChar char="-"/>
            </a:pPr>
            <a:r>
              <a:rPr lang="en-US" sz="1400" dirty="0" smtClean="0">
                <a:latin typeface="Times New Roman" pitchFamily="18" charset="0"/>
                <a:cs typeface="Times New Roman" pitchFamily="18" charset="0"/>
              </a:rPr>
              <a:t>It </a:t>
            </a:r>
            <a:r>
              <a:rPr lang="en-US" sz="1400" dirty="0">
                <a:latin typeface="Times New Roman" pitchFamily="18" charset="0"/>
                <a:cs typeface="Times New Roman" pitchFamily="18" charset="0"/>
              </a:rPr>
              <a:t>is also a </a:t>
            </a:r>
            <a:r>
              <a:rPr lang="en-US" sz="1400" b="1" dirty="0">
                <a:latin typeface="Times New Roman" pitchFamily="18" charset="0"/>
                <a:cs typeface="Times New Roman" pitchFamily="18" charset="0"/>
              </a:rPr>
              <a:t>demonstration of the developed export control system of the state</a:t>
            </a:r>
            <a:r>
              <a:rPr lang="en-US" sz="1400" dirty="0">
                <a:latin typeface="Times New Roman" pitchFamily="18" charset="0"/>
                <a:cs typeface="Times New Roman" pitchFamily="18" charset="0"/>
              </a:rPr>
              <a:t>, which </a:t>
            </a:r>
            <a:r>
              <a:rPr lang="en-US" sz="1400" dirty="0" smtClean="0">
                <a:latin typeface="Times New Roman" pitchFamily="18" charset="0"/>
                <a:cs typeface="Times New Roman" pitchFamily="18" charset="0"/>
              </a:rPr>
              <a:t>includes in </a:t>
            </a:r>
            <a:r>
              <a:rPr lang="en-US" sz="1400" dirty="0">
                <a:latin typeface="Times New Roman" pitchFamily="18" charset="0"/>
                <a:cs typeface="Times New Roman" pitchFamily="18" charset="0"/>
              </a:rPr>
              <a:t>its export control </a:t>
            </a:r>
            <a:r>
              <a:rPr lang="en-US" sz="1400" dirty="0" smtClean="0">
                <a:latin typeface="Times New Roman" pitchFamily="18" charset="0"/>
                <a:cs typeface="Times New Roman" pitchFamily="18" charset="0"/>
              </a:rPr>
              <a:t>legislation system </a:t>
            </a:r>
            <a:r>
              <a:rPr lang="en-US" sz="1400" dirty="0">
                <a:latin typeface="Times New Roman" pitchFamily="18" charset="0"/>
                <a:cs typeface="Times New Roman" pitchFamily="18" charset="0"/>
              </a:rPr>
              <a:t>a provision on the need for the development of the </a:t>
            </a:r>
            <a:r>
              <a:rPr lang="en-US" sz="1400" dirty="0" smtClean="0">
                <a:latin typeface="Times New Roman" pitchFamily="18" charset="0"/>
                <a:cs typeface="Times New Roman" pitchFamily="18" charset="0"/>
              </a:rPr>
              <a:t>ICP </a:t>
            </a:r>
            <a:r>
              <a:rPr lang="en-US" sz="1400" dirty="0">
                <a:latin typeface="Times New Roman" pitchFamily="18" charset="0"/>
                <a:cs typeface="Times New Roman" pitchFamily="18" charset="0"/>
              </a:rPr>
              <a:t>by enterprises producing products subject to EC</a:t>
            </a:r>
            <a:endParaRPr lang="en-US" sz="1400" dirty="0" smtClean="0">
              <a:latin typeface="Times New Roman" pitchFamily="18" charset="0"/>
              <a:cs typeface="Times New Roman" pitchFamily="18" charset="0"/>
            </a:endParaRPr>
          </a:p>
          <a:p>
            <a:pPr marL="171450" indent="-171450">
              <a:buFontTx/>
              <a:buChar char="-"/>
            </a:pPr>
            <a:r>
              <a:rPr lang="en-US" sz="1400" dirty="0" smtClean="0">
                <a:latin typeface="Times New Roman" pitchFamily="18" charset="0"/>
                <a:cs typeface="Times New Roman" pitchFamily="18" charset="0"/>
              </a:rPr>
              <a:t>And </a:t>
            </a:r>
            <a:r>
              <a:rPr lang="en-US" sz="1400" dirty="0">
                <a:latin typeface="Times New Roman" pitchFamily="18" charset="0"/>
                <a:cs typeface="Times New Roman" pitchFamily="18" charset="0"/>
              </a:rPr>
              <a:t>as a </a:t>
            </a:r>
            <a:r>
              <a:rPr lang="en-US" sz="1400" dirty="0" smtClean="0">
                <a:latin typeface="Times New Roman" pitchFamily="18" charset="0"/>
                <a:cs typeface="Times New Roman" pitchFamily="18" charset="0"/>
              </a:rPr>
              <a:t>consequence, </a:t>
            </a:r>
            <a:r>
              <a:rPr lang="en-US" sz="1400" dirty="0">
                <a:latin typeface="Times New Roman" pitchFamily="18" charset="0"/>
                <a:cs typeface="Times New Roman" pitchFamily="18" charset="0"/>
              </a:rPr>
              <a:t>this is a </a:t>
            </a:r>
            <a:r>
              <a:rPr lang="en-US" sz="1400" b="1" dirty="0">
                <a:latin typeface="Times New Roman" pitchFamily="18" charset="0"/>
                <a:cs typeface="Times New Roman" pitchFamily="18" charset="0"/>
              </a:rPr>
              <a:t>demonstration </a:t>
            </a:r>
            <a:r>
              <a:rPr lang="en-US" sz="1400" b="1" dirty="0" smtClean="0">
                <a:latin typeface="Times New Roman" pitchFamily="18" charset="0"/>
                <a:cs typeface="Times New Roman" pitchFamily="18" charset="0"/>
              </a:rPr>
              <a:t>for the world community </a:t>
            </a:r>
            <a:r>
              <a:rPr lang="en-US" sz="1400" dirty="0" smtClean="0">
                <a:latin typeface="Times New Roman" pitchFamily="18" charset="0"/>
                <a:cs typeface="Times New Roman" pitchFamily="18" charset="0"/>
              </a:rPr>
              <a:t>the level of the development of the state, </a:t>
            </a:r>
            <a:r>
              <a:rPr lang="en-US" sz="1400" dirty="0">
                <a:latin typeface="Times New Roman" pitchFamily="18" charset="0"/>
                <a:cs typeface="Times New Roman" pitchFamily="18" charset="0"/>
              </a:rPr>
              <a:t>which uses the concepts of EC and complies with international agreements in the field of export control of materials, equipment, technologies, scientific and technical </a:t>
            </a:r>
            <a:r>
              <a:rPr lang="en-US" sz="1400" dirty="0" smtClean="0">
                <a:latin typeface="Times New Roman" pitchFamily="18" charset="0"/>
                <a:cs typeface="Times New Roman" pitchFamily="18" charset="0"/>
              </a:rPr>
              <a:t>information</a:t>
            </a:r>
            <a:endParaRPr lang="ru-RU" sz="1400" dirty="0" smtClean="0">
              <a:latin typeface="Times New Roman" pitchFamily="18" charset="0"/>
              <a:cs typeface="Times New Roman" pitchFamily="18" charset="0"/>
            </a:endParaRPr>
          </a:p>
          <a:p>
            <a:endParaRPr lang="ru-RU" sz="1400" dirty="0" smtClean="0">
              <a:latin typeface="Times New Roman" pitchFamily="18" charset="0"/>
              <a:cs typeface="Times New Roman" pitchFamily="18" charset="0"/>
            </a:endParaRPr>
          </a:p>
          <a:p>
            <a:r>
              <a:rPr lang="en-US" sz="1400" dirty="0" smtClean="0">
                <a:latin typeface="Times New Roman" pitchFamily="18" charset="0"/>
                <a:cs typeface="Times New Roman" pitchFamily="18" charset="0"/>
              </a:rPr>
              <a:t>Therefore</a:t>
            </a:r>
            <a:r>
              <a:rPr lang="en-US" sz="1400" dirty="0">
                <a:latin typeface="Times New Roman" pitchFamily="18" charset="0"/>
                <a:cs typeface="Times New Roman" pitchFamily="18" charset="0"/>
              </a:rPr>
              <a:t>, it is important for states </a:t>
            </a:r>
            <a:r>
              <a:rPr lang="en-US" sz="1400" b="1" dirty="0">
                <a:latin typeface="Times New Roman" pitchFamily="18" charset="0"/>
                <a:cs typeface="Times New Roman" pitchFamily="18" charset="0"/>
              </a:rPr>
              <a:t>to exchange best practices in the field of EC</a:t>
            </a:r>
            <a:r>
              <a:rPr lang="en-US" sz="1400" dirty="0">
                <a:latin typeface="Times New Roman" pitchFamily="18" charset="0"/>
                <a:cs typeface="Times New Roman" pitchFamily="18" charset="0"/>
              </a:rPr>
              <a:t>, accumulated domestically, in order to enable countries just starting to improve their EC system to carry out this operation efficiently, painlessly and in a short time. This fully applies to the issue of </a:t>
            </a:r>
            <a:r>
              <a:rPr lang="en-US" sz="1400" dirty="0" smtClean="0">
                <a:latin typeface="Times New Roman" pitchFamily="18" charset="0"/>
                <a:cs typeface="Times New Roman" pitchFamily="18" charset="0"/>
              </a:rPr>
              <a:t>internal </a:t>
            </a:r>
            <a:r>
              <a:rPr lang="en-US" sz="1400" dirty="0">
                <a:latin typeface="Times New Roman" pitchFamily="18" charset="0"/>
                <a:cs typeface="Times New Roman" pitchFamily="18" charset="0"/>
              </a:rPr>
              <a:t>control </a:t>
            </a:r>
            <a:r>
              <a:rPr lang="en-US" sz="1400" dirty="0" smtClean="0">
                <a:latin typeface="Times New Roman" pitchFamily="18" charset="0"/>
                <a:cs typeface="Times New Roman" pitchFamily="18" charset="0"/>
              </a:rPr>
              <a:t>programs</a:t>
            </a:r>
            <a:r>
              <a:rPr lang="ru-RU" sz="1400" dirty="0">
                <a:latin typeface="Times New Roman" pitchFamily="18" charset="0"/>
                <a:cs typeface="Times New Roman" pitchFamily="18" charset="0"/>
              </a:rPr>
              <a:t> </a:t>
            </a:r>
            <a:r>
              <a:rPr lang="en-US" sz="1400" dirty="0" smtClean="0">
                <a:latin typeface="Times New Roman" pitchFamily="18" charset="0"/>
                <a:cs typeface="Times New Roman" pitchFamily="18" charset="0"/>
              </a:rPr>
              <a:t>implementation.</a:t>
            </a:r>
            <a:endParaRPr lang="ru-RU" sz="1400" dirty="0" smtClean="0">
              <a:latin typeface="Times New Roman" pitchFamily="18" charset="0"/>
              <a:cs typeface="Times New Roman" pitchFamily="18" charset="0"/>
            </a:endParaRPr>
          </a:p>
          <a:p>
            <a:endParaRPr lang="ru-RU" sz="1400" dirty="0">
              <a:latin typeface="Times New Roman" pitchFamily="18" charset="0"/>
              <a:cs typeface="Times New Roman" pitchFamily="18" charset="0"/>
            </a:endParaRPr>
          </a:p>
          <a:p>
            <a:r>
              <a:rPr lang="en-US" sz="1400" dirty="0" smtClean="0">
                <a:latin typeface="Times New Roman" pitchFamily="18" charset="0"/>
                <a:cs typeface="Times New Roman" pitchFamily="18" charset="0"/>
              </a:rPr>
              <a:t>The ISTC </a:t>
            </a:r>
            <a:r>
              <a:rPr lang="en-US" sz="1400" dirty="0">
                <a:latin typeface="Times New Roman" pitchFamily="18" charset="0"/>
                <a:cs typeface="Times New Roman" pitchFamily="18" charset="0"/>
              </a:rPr>
              <a:t>project </a:t>
            </a:r>
            <a:r>
              <a:rPr lang="en-US" sz="1400" dirty="0" smtClean="0">
                <a:latin typeface="Times New Roman" pitchFamily="18" charset="0"/>
                <a:cs typeface="Times New Roman" pitchFamily="18" charset="0"/>
              </a:rPr>
              <a:t>proposal assumes </a:t>
            </a:r>
            <a:r>
              <a:rPr lang="en-US" sz="1400" dirty="0">
                <a:latin typeface="Times New Roman" pitchFamily="18" charset="0"/>
                <a:cs typeface="Times New Roman" pitchFamily="18" charset="0"/>
              </a:rPr>
              <a:t>to </a:t>
            </a:r>
            <a:r>
              <a:rPr lang="en-US" sz="1400" b="1" dirty="0">
                <a:latin typeface="Times New Roman" pitchFamily="18" charset="0"/>
                <a:cs typeface="Times New Roman" pitchFamily="18" charset="0"/>
              </a:rPr>
              <a:t>transform the experience </a:t>
            </a:r>
            <a:r>
              <a:rPr lang="en-US" sz="1400" dirty="0">
                <a:latin typeface="Times New Roman" pitchFamily="18" charset="0"/>
                <a:cs typeface="Times New Roman" pitchFamily="18" charset="0"/>
              </a:rPr>
              <a:t>gained so far in different countries of the world, including Kazakhstan, </a:t>
            </a:r>
            <a:r>
              <a:rPr lang="en-US" sz="1400" b="1" dirty="0">
                <a:latin typeface="Times New Roman" pitchFamily="18" charset="0"/>
                <a:cs typeface="Times New Roman" pitchFamily="18" charset="0"/>
              </a:rPr>
              <a:t>into a set of specific </a:t>
            </a:r>
            <a:r>
              <a:rPr lang="en-US" sz="1400" b="1" dirty="0" smtClean="0">
                <a:latin typeface="Times New Roman" pitchFamily="18" charset="0"/>
                <a:cs typeface="Times New Roman" pitchFamily="18" charset="0"/>
              </a:rPr>
              <a:t>ICP models </a:t>
            </a:r>
            <a:r>
              <a:rPr lang="en-US" sz="1400" dirty="0">
                <a:latin typeface="Times New Roman" pitchFamily="18" charset="0"/>
                <a:cs typeface="Times New Roman" pitchFamily="18" charset="0"/>
              </a:rPr>
              <a:t>that will allow interested participants to simply use them, introducing their initial information</a:t>
            </a:r>
            <a:r>
              <a:rPr lang="en-US" sz="1400" dirty="0" smtClean="0">
                <a:latin typeface="Times New Roman" pitchFamily="18" charset="0"/>
                <a:cs typeface="Times New Roman" pitchFamily="18" charset="0"/>
              </a:rPr>
              <a:t>.</a:t>
            </a:r>
            <a:endParaRPr lang="en-US" sz="1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Номер слайда 5"/>
          <p:cNvSpPr>
            <a:spLocks noGrp="1"/>
          </p:cNvSpPr>
          <p:nvPr>
            <p:ph type="sldNum" sz="quarter" idx="12"/>
          </p:nvPr>
        </p:nvSpPr>
        <p:spPr bwMode="auto">
          <a:noFill/>
          <a:ln>
            <a:miter lim="800000"/>
            <a:headEnd/>
            <a:tailEnd/>
          </a:ln>
        </p:spPr>
        <p:txBody>
          <a:bodyPr/>
          <a:lstStyle/>
          <a:p>
            <a:fld id="{00E39854-08D2-4C2A-9812-7E03B21D2B09}" type="slidenum">
              <a:rPr lang="ru-RU" altLang="ru-RU"/>
              <a:pPr/>
              <a:t>4</a:t>
            </a:fld>
            <a:endParaRPr lang="ru-RU" altLang="ru-RU"/>
          </a:p>
        </p:txBody>
      </p:sp>
      <p:graphicFrame>
        <p:nvGraphicFramePr>
          <p:cNvPr id="4098" name="Object 5"/>
          <p:cNvGraphicFramePr>
            <a:graphicFrameLocks noChangeAspect="1"/>
          </p:cNvGraphicFramePr>
          <p:nvPr/>
        </p:nvGraphicFramePr>
        <p:xfrm>
          <a:off x="0" y="6343650"/>
          <a:ext cx="609600" cy="514350"/>
        </p:xfrm>
        <a:graphic>
          <a:graphicData uri="http://schemas.openxmlformats.org/presentationml/2006/ole">
            <p:oleObj spid="_x0000_s95262" name="CorelDRAW" r:id="rId4" imgW="3182112" imgH="2688336" progId="">
              <p:embed/>
            </p:oleObj>
          </a:graphicData>
        </a:graphic>
      </p:graphicFrame>
      <p:sp>
        <p:nvSpPr>
          <p:cNvPr id="8" name="Нижний колонтитул 4"/>
          <p:cNvSpPr>
            <a:spLocks noGrp="1"/>
          </p:cNvSpPr>
          <p:nvPr>
            <p:ph type="ftr" sz="quarter" idx="11"/>
          </p:nvPr>
        </p:nvSpPr>
        <p:spPr bwMode="auto">
          <a:xfrm>
            <a:off x="4648200" y="6248400"/>
            <a:ext cx="2895600" cy="476250"/>
          </a:xfrm>
          <a:noFill/>
          <a:ln>
            <a:miter lim="800000"/>
            <a:headEnd/>
            <a:tailEnd/>
          </a:ln>
        </p:spPr>
        <p:txBody>
          <a:bodyPr wrap="square" lIns="91440" tIns="45720" rIns="91440" bIns="45720" numCol="1" anchorCtr="0" compatLnSpc="1">
            <a:prstTxWarp prst="textNoShape">
              <a:avLst/>
            </a:prstTxWarp>
          </a:bodyPr>
          <a:lstStyle/>
          <a:p>
            <a:pPr algn="ctr"/>
            <a:r>
              <a:rPr lang="en-US" altLang="ru-RU" dirty="0" smtClean="0">
                <a:latin typeface="Times New Roman" pitchFamily="18" charset="0"/>
                <a:cs typeface="Times New Roman" pitchFamily="18" charset="0"/>
              </a:rPr>
              <a:t>“CBRN Export Control on Dual Use Materials and Technologies in Central Asia”  </a:t>
            </a:r>
          </a:p>
          <a:p>
            <a:pPr algn="ctr"/>
            <a:r>
              <a:rPr lang="en-US" altLang="ru-RU" i="1" dirty="0" smtClean="0">
                <a:latin typeface="Times New Roman" pitchFamily="18" charset="0"/>
                <a:cs typeface="Times New Roman" pitchFamily="18" charset="0"/>
              </a:rPr>
              <a:t>5-6 November, 2018,  Yerevan, Armenia</a:t>
            </a:r>
            <a:endParaRPr lang="ru-RU" altLang="ru-RU" i="1" dirty="0" smtClean="0"/>
          </a:p>
        </p:txBody>
      </p:sp>
      <p:sp>
        <p:nvSpPr>
          <p:cNvPr id="10" name="Rectangle 3"/>
          <p:cNvSpPr>
            <a:spLocks noGrp="1" noChangeArrowheads="1"/>
          </p:cNvSpPr>
          <p:nvPr>
            <p:ph idx="1"/>
          </p:nvPr>
        </p:nvSpPr>
        <p:spPr>
          <a:xfrm>
            <a:off x="1066800" y="1828800"/>
            <a:ext cx="7010400" cy="2590800"/>
          </a:xfrm>
        </p:spPr>
        <p:txBody>
          <a:bodyPr>
            <a:normAutofit/>
          </a:bodyPr>
          <a:lstStyle/>
          <a:p>
            <a:pPr marL="323850" indent="-256032" eaLnBrk="1" fontAlgn="auto" hangingPunct="1">
              <a:lnSpc>
                <a:spcPct val="80000"/>
              </a:lnSpc>
              <a:spcBef>
                <a:spcPts val="600"/>
              </a:spcBef>
              <a:spcAft>
                <a:spcPts val="600"/>
              </a:spcAft>
              <a:buFont typeface="Wingdings 3"/>
              <a:buChar char=""/>
              <a:defRPr/>
            </a:pPr>
            <a:endParaRPr lang="ru-RU" sz="1600" b="1" dirty="0" smtClean="0">
              <a:latin typeface="Times New Roman" pitchFamily="18" charset="0"/>
              <a:cs typeface="Times New Roman" pitchFamily="18" charset="0"/>
            </a:endParaRPr>
          </a:p>
          <a:p>
            <a:pPr>
              <a:buNone/>
            </a:pPr>
            <a:r>
              <a:rPr lang="en-US" sz="1600" b="1" i="1" dirty="0" smtClean="0">
                <a:solidFill>
                  <a:srgbClr val="000000"/>
                </a:solidFill>
                <a:latin typeface="Times New Roman" pitchFamily="18" charset="0"/>
                <a:ea typeface="Arial Unicode MS" pitchFamily="34" charset="-128"/>
                <a:cs typeface="Times New Roman" pitchFamily="18" charset="0"/>
              </a:rPr>
              <a:t>Scope Description</a:t>
            </a:r>
            <a:endParaRPr lang="ru-RU" sz="1600" b="1" i="1" dirty="0" smtClean="0">
              <a:solidFill>
                <a:srgbClr val="000000"/>
              </a:solidFill>
              <a:latin typeface="Times New Roman" pitchFamily="18" charset="0"/>
              <a:ea typeface="Arial Unicode MS" pitchFamily="34" charset="-128"/>
              <a:cs typeface="Times New Roman" pitchFamily="18" charset="0"/>
            </a:endParaRPr>
          </a:p>
          <a:p>
            <a:pPr lvl="0"/>
            <a:r>
              <a:rPr lang="en-US" sz="1600" dirty="0" smtClean="0">
                <a:latin typeface="Times New Roman" pitchFamily="18" charset="0"/>
                <a:cs typeface="Times New Roman" pitchFamily="18" charset="0"/>
              </a:rPr>
              <a:t>Revise the existing Kazakhstani nuclear ICP reference manual </a:t>
            </a:r>
            <a:r>
              <a:rPr lang="ru-RU" sz="1600" dirty="0" smtClean="0">
                <a:latin typeface="Times New Roman" pitchFamily="18" charset="0"/>
                <a:cs typeface="Times New Roman" pitchFamily="18" charset="0"/>
              </a:rPr>
              <a:t>«</a:t>
            </a:r>
            <a:r>
              <a:rPr lang="en-US" sz="1600" dirty="0" smtClean="0">
                <a:latin typeface="Times New Roman" pitchFamily="18" charset="0"/>
                <a:cs typeface="Times New Roman" pitchFamily="18" charset="0"/>
              </a:rPr>
              <a:t>ICP MODEL EXPORT CONTROL PROGRAM. to </a:t>
            </a:r>
            <a:r>
              <a:rPr lang="en-US" sz="1600" dirty="0" smtClean="0">
                <a:latin typeface="Times New Roman" pitchFamily="18" charset="0"/>
                <a:cs typeface="Times New Roman" pitchFamily="18" charset="0"/>
              </a:rPr>
              <a:t>include all changes and updates to Kazakhstan’s ICP requirements that have occurred since the last revision of the manual</a:t>
            </a:r>
            <a:endParaRPr lang="ru-RU" sz="1600" dirty="0" smtClean="0">
              <a:latin typeface="Times New Roman" pitchFamily="18" charset="0"/>
              <a:cs typeface="Times New Roman" pitchFamily="18" charset="0"/>
            </a:endParaRPr>
          </a:p>
          <a:p>
            <a:pPr lvl="0"/>
            <a:r>
              <a:rPr lang="en-US" sz="1600" dirty="0" smtClean="0">
                <a:latin typeface="Times New Roman" pitchFamily="18" charset="0"/>
                <a:cs typeface="Times New Roman" pitchFamily="18" charset="0"/>
              </a:rPr>
              <a:t>Develop the Generic ICP reference manual: a Generic ICP reference manual can be adapted to various sectors. </a:t>
            </a:r>
            <a:endParaRPr lang="ru-RU" sz="1600" dirty="0" smtClean="0">
              <a:latin typeface="Times New Roman" pitchFamily="18" charset="0"/>
              <a:cs typeface="Times New Roman" pitchFamily="18" charset="0"/>
            </a:endParaRPr>
          </a:p>
          <a:p>
            <a:pPr lvl="0"/>
            <a:r>
              <a:rPr lang="en-US" sz="1600" dirty="0" smtClean="0">
                <a:latin typeface="Times New Roman" pitchFamily="18" charset="0"/>
                <a:cs typeface="Times New Roman" pitchFamily="18" charset="0"/>
              </a:rPr>
              <a:t>Develop </a:t>
            </a:r>
            <a:r>
              <a:rPr lang="en-US" sz="1600" dirty="0" smtClean="0">
                <a:latin typeface="Times New Roman" pitchFamily="18" charset="0"/>
                <a:cs typeface="Times New Roman" pitchFamily="18" charset="0"/>
              </a:rPr>
              <a:t>the chemical </a:t>
            </a:r>
            <a:r>
              <a:rPr lang="en-US" sz="1600" dirty="0" smtClean="0">
                <a:latin typeface="Times New Roman" pitchFamily="18" charset="0"/>
                <a:cs typeface="Times New Roman" pitchFamily="18" charset="0"/>
              </a:rPr>
              <a:t>ICP for Armenia and Kazakhstan</a:t>
            </a:r>
            <a:endParaRPr lang="ru-RU" sz="1600" i="1" dirty="0" smtClean="0">
              <a:latin typeface="Times New Roman" pitchFamily="18" charset="0"/>
              <a:cs typeface="Times New Roman" pitchFamily="18" charset="0"/>
            </a:endParaRPr>
          </a:p>
        </p:txBody>
      </p:sp>
      <p:sp>
        <p:nvSpPr>
          <p:cNvPr id="9" name="Rectangle 4"/>
          <p:cNvSpPr>
            <a:spLocks noChangeArrowheads="1"/>
          </p:cNvSpPr>
          <p:nvPr/>
        </p:nvSpPr>
        <p:spPr bwMode="auto">
          <a:xfrm>
            <a:off x="685800" y="609600"/>
            <a:ext cx="7696200" cy="1015663"/>
          </a:xfrm>
          <a:prstGeom prst="rect">
            <a:avLst/>
          </a:prstGeom>
          <a:noFill/>
          <a:ln w="9525" algn="ctr">
            <a:noFill/>
            <a:miter lim="800000"/>
            <a:headEnd/>
            <a:tailEnd/>
          </a:ln>
        </p:spPr>
        <p:txBody>
          <a:bodyPr wrap="square">
            <a:spAutoFit/>
          </a:bodyPr>
          <a:lstStyle/>
          <a:p>
            <a:pPr lvl="2">
              <a:defRPr/>
            </a:pPr>
            <a:r>
              <a:rPr lang="en-US" sz="1600" dirty="0" smtClean="0">
                <a:solidFill>
                  <a:schemeClr val="accent1">
                    <a:lumMod val="75000"/>
                  </a:schemeClr>
                </a:solidFill>
                <a:latin typeface="Times New Roman" pitchFamily="18" charset="0"/>
                <a:cs typeface="Times New Roman" pitchFamily="18" charset="0"/>
              </a:rPr>
              <a:t>ISTC PROJECT PROPOSAL:</a:t>
            </a:r>
            <a:r>
              <a:rPr lang="en-US" sz="1600" b="1" dirty="0" smtClean="0">
                <a:solidFill>
                  <a:schemeClr val="accent1">
                    <a:lumMod val="75000"/>
                  </a:schemeClr>
                </a:solidFill>
                <a:latin typeface="Times New Roman" pitchFamily="18" charset="0"/>
                <a:cs typeface="Times New Roman" pitchFamily="18" charset="0"/>
              </a:rPr>
              <a:t> </a:t>
            </a:r>
            <a:r>
              <a:rPr lang="en-US" sz="2000" b="1" dirty="0" smtClean="0">
                <a:solidFill>
                  <a:schemeClr val="accent1">
                    <a:lumMod val="75000"/>
                  </a:schemeClr>
                </a:solidFill>
                <a:latin typeface="Times New Roman" pitchFamily="18" charset="0"/>
                <a:cs typeface="Times New Roman" pitchFamily="18" charset="0"/>
              </a:rPr>
              <a:t>Internal Compliance Program Models for the Nuclear, Chemical, Biological, and Radiological Sectors</a:t>
            </a:r>
            <a:endParaRPr lang="ru-RU" sz="2000" i="1" dirty="0">
              <a:solidFill>
                <a:schemeClr val="accent1">
                  <a:lumMod val="75000"/>
                </a:schemeClr>
              </a:solidFill>
              <a:latin typeface="Times New Roman" pitchFamily="18" charset="0"/>
              <a:cs typeface="Times New Roman" pitchFamily="18" charset="0"/>
            </a:endParaRPr>
          </a:p>
        </p:txBody>
      </p:sp>
      <p:pic>
        <p:nvPicPr>
          <p:cNvPr id="7" name="Picture 5"/>
          <p:cNvPicPr>
            <a:picLocks noChangeAspect="1" noChangeArrowheads="1"/>
          </p:cNvPicPr>
          <p:nvPr/>
        </p:nvPicPr>
        <p:blipFill>
          <a:blip r:embed="rId5" cstate="print"/>
          <a:srcRect/>
          <a:stretch>
            <a:fillRect/>
          </a:stretch>
        </p:blipFill>
        <p:spPr bwMode="auto">
          <a:xfrm>
            <a:off x="6553200" y="3962400"/>
            <a:ext cx="2362200" cy="20573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Номер слайда 3"/>
          <p:cNvSpPr>
            <a:spLocks noGrp="1"/>
          </p:cNvSpPr>
          <p:nvPr>
            <p:ph type="sldNum" sz="quarter" idx="12"/>
          </p:nvPr>
        </p:nvSpPr>
        <p:spPr bwMode="auto">
          <a:noFill/>
          <a:ln>
            <a:miter lim="800000"/>
            <a:headEnd/>
            <a:tailEnd/>
          </a:ln>
        </p:spPr>
        <p:txBody>
          <a:bodyPr/>
          <a:lstStyle/>
          <a:p>
            <a:fld id="{37209147-8866-48FC-A67E-350DB007E0C4}" type="slidenum">
              <a:rPr lang="ru-RU" altLang="ru-RU"/>
              <a:pPr/>
              <a:t>5</a:t>
            </a:fld>
            <a:endParaRPr lang="ru-RU" altLang="ru-RU"/>
          </a:p>
        </p:txBody>
      </p:sp>
      <p:graphicFrame>
        <p:nvGraphicFramePr>
          <p:cNvPr id="5122" name="Object 5"/>
          <p:cNvGraphicFramePr>
            <a:graphicFrameLocks noChangeAspect="1"/>
          </p:cNvGraphicFramePr>
          <p:nvPr/>
        </p:nvGraphicFramePr>
        <p:xfrm>
          <a:off x="0" y="6343650"/>
          <a:ext cx="609600" cy="514350"/>
        </p:xfrm>
        <a:graphic>
          <a:graphicData uri="http://schemas.openxmlformats.org/presentationml/2006/ole">
            <p:oleObj spid="_x0000_s125982" name="CorelDRAW" r:id="rId4" imgW="3182112" imgH="2688336" progId="">
              <p:embed/>
            </p:oleObj>
          </a:graphicData>
        </a:graphic>
      </p:graphicFrame>
      <p:sp>
        <p:nvSpPr>
          <p:cNvPr id="11" name="Нижний колонтитул 4"/>
          <p:cNvSpPr>
            <a:spLocks noGrp="1"/>
          </p:cNvSpPr>
          <p:nvPr>
            <p:ph type="ftr" sz="quarter" idx="11"/>
          </p:nvPr>
        </p:nvSpPr>
        <p:spPr bwMode="auto">
          <a:xfrm>
            <a:off x="4648200" y="6248400"/>
            <a:ext cx="2895600" cy="476250"/>
          </a:xfrm>
          <a:noFill/>
          <a:ln>
            <a:miter lim="800000"/>
            <a:headEnd/>
            <a:tailEnd/>
          </a:ln>
        </p:spPr>
        <p:txBody>
          <a:bodyPr wrap="square" lIns="91440" tIns="45720" rIns="91440" bIns="45720" numCol="1" anchorCtr="0" compatLnSpc="1">
            <a:prstTxWarp prst="textNoShape">
              <a:avLst/>
            </a:prstTxWarp>
          </a:bodyPr>
          <a:lstStyle/>
          <a:p>
            <a:pPr algn="ctr"/>
            <a:r>
              <a:rPr lang="en-US" altLang="ru-RU" dirty="0" smtClean="0">
                <a:latin typeface="Times New Roman" pitchFamily="18" charset="0"/>
                <a:cs typeface="Times New Roman" pitchFamily="18" charset="0"/>
              </a:rPr>
              <a:t>“CBRN Export Control on Dual Use Materials and Technologies in Central Asia”  </a:t>
            </a:r>
          </a:p>
          <a:p>
            <a:pPr algn="ctr"/>
            <a:r>
              <a:rPr lang="en-US" altLang="ru-RU" i="1" dirty="0" smtClean="0">
                <a:latin typeface="Times New Roman" pitchFamily="18" charset="0"/>
                <a:cs typeface="Times New Roman" pitchFamily="18" charset="0"/>
              </a:rPr>
              <a:t>5-6 November, 2018,  Yerevan, Armenia</a:t>
            </a:r>
            <a:endParaRPr lang="ru-RU" altLang="ru-RU" i="1" dirty="0" smtClean="0"/>
          </a:p>
        </p:txBody>
      </p:sp>
      <p:sp>
        <p:nvSpPr>
          <p:cNvPr id="13" name="Rectangle 4"/>
          <p:cNvSpPr>
            <a:spLocks noChangeArrowheads="1"/>
          </p:cNvSpPr>
          <p:nvPr/>
        </p:nvSpPr>
        <p:spPr bwMode="auto">
          <a:xfrm>
            <a:off x="685800" y="609600"/>
            <a:ext cx="7696200" cy="1015663"/>
          </a:xfrm>
          <a:prstGeom prst="rect">
            <a:avLst/>
          </a:prstGeom>
          <a:noFill/>
          <a:ln w="9525" algn="ctr">
            <a:noFill/>
            <a:miter lim="800000"/>
            <a:headEnd/>
            <a:tailEnd/>
          </a:ln>
        </p:spPr>
        <p:txBody>
          <a:bodyPr wrap="square">
            <a:spAutoFit/>
          </a:bodyPr>
          <a:lstStyle/>
          <a:p>
            <a:pPr lvl="2">
              <a:defRPr/>
            </a:pPr>
            <a:r>
              <a:rPr lang="en-US" sz="1600" dirty="0" smtClean="0">
                <a:solidFill>
                  <a:schemeClr val="accent1">
                    <a:lumMod val="75000"/>
                  </a:schemeClr>
                </a:solidFill>
                <a:latin typeface="Times New Roman" pitchFamily="18" charset="0"/>
                <a:cs typeface="Times New Roman" pitchFamily="18" charset="0"/>
              </a:rPr>
              <a:t>ISTC PROJECT PROPOSAL:</a:t>
            </a:r>
            <a:r>
              <a:rPr lang="en-US" sz="1600" b="1" dirty="0" smtClean="0">
                <a:solidFill>
                  <a:schemeClr val="accent1">
                    <a:lumMod val="75000"/>
                  </a:schemeClr>
                </a:solidFill>
                <a:latin typeface="Times New Roman" pitchFamily="18" charset="0"/>
                <a:cs typeface="Times New Roman" pitchFamily="18" charset="0"/>
              </a:rPr>
              <a:t> </a:t>
            </a:r>
            <a:r>
              <a:rPr lang="en-US" sz="2000" b="1" dirty="0" smtClean="0">
                <a:solidFill>
                  <a:schemeClr val="accent1">
                    <a:lumMod val="75000"/>
                  </a:schemeClr>
                </a:solidFill>
                <a:latin typeface="Times New Roman" pitchFamily="18" charset="0"/>
                <a:cs typeface="Times New Roman" pitchFamily="18" charset="0"/>
              </a:rPr>
              <a:t>Internal Compliance Program Models for the Nuclear, Chemical, Biological, and Radiological Sectors</a:t>
            </a:r>
            <a:endParaRPr lang="ru-RU" sz="2000" i="1" dirty="0">
              <a:solidFill>
                <a:schemeClr val="accent1">
                  <a:lumMod val="75000"/>
                </a:schemeClr>
              </a:solidFill>
              <a:latin typeface="Times New Roman" pitchFamily="18" charset="0"/>
              <a:cs typeface="Times New Roman" pitchFamily="18" charset="0"/>
            </a:endParaRPr>
          </a:p>
        </p:txBody>
      </p:sp>
      <p:sp>
        <p:nvSpPr>
          <p:cNvPr id="14" name="Прямоугольник 13"/>
          <p:cNvSpPr/>
          <p:nvPr/>
        </p:nvSpPr>
        <p:spPr>
          <a:xfrm>
            <a:off x="1447800" y="2057400"/>
            <a:ext cx="6629400" cy="338554"/>
          </a:xfrm>
          <a:prstGeom prst="rect">
            <a:avLst/>
          </a:prstGeom>
        </p:spPr>
        <p:txBody>
          <a:bodyPr wrap="square">
            <a:spAutoFit/>
          </a:bodyPr>
          <a:lstStyle/>
          <a:p>
            <a:pPr>
              <a:buFont typeface="Arial" pitchFamily="34" charset="0"/>
              <a:buChar char="•"/>
            </a:pPr>
            <a:r>
              <a:rPr lang="en-US" sz="1600" b="1" dirty="0" smtClean="0">
                <a:latin typeface="Times New Roman" pitchFamily="18" charset="0"/>
                <a:cs typeface="Times New Roman" pitchFamily="18" charset="0"/>
              </a:rPr>
              <a:t>Development of chemical ICP for Armenia </a:t>
            </a:r>
            <a:endParaRPr lang="ru-RU" sz="1600" dirty="0">
              <a:latin typeface="Times New Roman" pitchFamily="18" charset="0"/>
              <a:cs typeface="Times New Roman" pitchFamily="18" charset="0"/>
            </a:endParaRPr>
          </a:p>
        </p:txBody>
      </p:sp>
      <p:sp>
        <p:nvSpPr>
          <p:cNvPr id="125955" name="Rectangle 3"/>
          <p:cNvSpPr>
            <a:spLocks noChangeArrowheads="1"/>
          </p:cNvSpPr>
          <p:nvPr/>
        </p:nvSpPr>
        <p:spPr bwMode="auto">
          <a:xfrm>
            <a:off x="1447800" y="2626042"/>
            <a:ext cx="74676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dirty="0" smtClean="0">
                <a:ln>
                  <a:noFill/>
                </a:ln>
                <a:effectLst/>
                <a:latin typeface="Times New Roman" pitchFamily="18" charset="0"/>
                <a:ea typeface="Arial Unicode MS" pitchFamily="34" charset="-128"/>
                <a:cs typeface="Times New Roman" pitchFamily="18" charset="0"/>
              </a:rPr>
              <a:t>Scope </a:t>
            </a:r>
            <a:r>
              <a:rPr kumimoji="0" lang="en-US" sz="1600" b="1" i="1" u="none" strike="noStrike" cap="none" normalizeH="0" baseline="0" dirty="0" smtClean="0">
                <a:ln>
                  <a:noFill/>
                </a:ln>
                <a:effectLst/>
                <a:latin typeface="Times New Roman" pitchFamily="18" charset="0"/>
                <a:ea typeface="Arial Unicode MS" pitchFamily="34" charset="-128"/>
                <a:cs typeface="Times New Roman" pitchFamily="18" charset="0"/>
              </a:rPr>
              <a:t>of work:</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effectLst/>
                <a:latin typeface="Times New Roman" pitchFamily="18" charset="0"/>
                <a:ea typeface="Arial Unicode MS" pitchFamily="34" charset="-128"/>
                <a:cs typeface="Times New Roman" pitchFamily="18" charset="0"/>
              </a:rPr>
              <a:t>1) Review of export control requirements concerning exports in Armenia  </a:t>
            </a:r>
            <a:endParaRPr kumimoji="0" lang="ru-RU" sz="16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effectLst/>
                <a:latin typeface="Times New Roman" pitchFamily="18" charset="0"/>
                <a:ea typeface="Arial Unicode MS" pitchFamily="34" charset="-128"/>
                <a:cs typeface="Times New Roman" pitchFamily="18" charset="0"/>
              </a:rPr>
              <a:t>2) Compare export control requirements in Armenia with the requirements in Kazakhstan </a:t>
            </a:r>
            <a:endParaRPr kumimoji="0" lang="ru-RU" sz="16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effectLst/>
                <a:latin typeface="Times New Roman" pitchFamily="18" charset="0"/>
                <a:ea typeface="Arial Unicode MS" pitchFamily="34" charset="-128"/>
                <a:cs typeface="Times New Roman" pitchFamily="18" charset="0"/>
              </a:rPr>
              <a:t>3) Investigate </a:t>
            </a:r>
            <a:r>
              <a:rPr lang="en-US" sz="1600" dirty="0" smtClean="0">
                <a:latin typeface="Times New Roman" pitchFamily="18" charset="0"/>
                <a:ea typeface="Arial Unicode MS" pitchFamily="34" charset="-128"/>
                <a:cs typeface="Times New Roman" pitchFamily="18" charset="0"/>
              </a:rPr>
              <a:t>E</a:t>
            </a:r>
            <a:r>
              <a:rPr kumimoji="0" lang="en-US" sz="1600" b="0" i="0" u="none" strike="noStrike" cap="none" normalizeH="0" baseline="0" dirty="0" smtClean="0">
                <a:ln>
                  <a:noFill/>
                </a:ln>
                <a:effectLst/>
                <a:latin typeface="Times New Roman" pitchFamily="18" charset="0"/>
                <a:ea typeface="Arial Unicode MS" pitchFamily="34" charset="-128"/>
                <a:cs typeface="Times New Roman" pitchFamily="18" charset="0"/>
              </a:rPr>
              <a:t>C procedures and regulations in chemical industry in Armenia; </a:t>
            </a:r>
            <a:endParaRPr kumimoji="0" lang="ru-RU" sz="16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effectLst/>
                <a:latin typeface="Times New Roman" pitchFamily="18" charset="0"/>
                <a:ea typeface="Arial Unicode MS" pitchFamily="34" charset="-128"/>
                <a:cs typeface="Times New Roman" pitchFamily="18" charset="0"/>
              </a:rPr>
              <a:t>4) Investigate EC procedures and regulations in chemical industry in Kazakhstan</a:t>
            </a:r>
            <a:endParaRPr kumimoji="0" lang="ru-RU" sz="16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effectLst/>
                <a:latin typeface="Times New Roman" pitchFamily="18" charset="0"/>
                <a:ea typeface="Arial Unicode MS" pitchFamily="34" charset="-128"/>
                <a:cs typeface="Times New Roman" pitchFamily="18" charset="0"/>
              </a:rPr>
              <a:t>5) Develop draft chemical ICP for Armenia and Kazakhstan</a:t>
            </a:r>
            <a:endParaRPr kumimoji="0" lang="ru-RU" sz="16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effectLst/>
                <a:latin typeface="Times New Roman" pitchFamily="18" charset="0"/>
                <a:ea typeface="Arial Unicode MS" pitchFamily="34" charset="-128"/>
                <a:cs typeface="Times New Roman" pitchFamily="18" charset="0"/>
              </a:rPr>
              <a:t>6) Share with and receive comments from project's team</a:t>
            </a:r>
            <a:endParaRPr kumimoji="0" lang="ru-RU" sz="16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effectLst/>
                <a:latin typeface="Times New Roman" pitchFamily="18" charset="0"/>
                <a:ea typeface="Arial Unicode MS" pitchFamily="34" charset="-128"/>
                <a:cs typeface="Times New Roman" pitchFamily="18" charset="0"/>
              </a:rPr>
              <a:t>7) Develop final chemical ICP for Armenia</a:t>
            </a:r>
            <a:endParaRPr kumimoji="0" lang="ru-RU" sz="16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effectLst/>
                <a:latin typeface="Times New Roman" pitchFamily="18" charset="0"/>
                <a:ea typeface="Arial Unicode MS" pitchFamily="34" charset="-128"/>
                <a:cs typeface="Times New Roman" pitchFamily="18" charset="0"/>
              </a:rPr>
              <a:t>8) Develop chemical ICP for Kazakhstan</a:t>
            </a:r>
            <a:endParaRPr kumimoji="0" lang="en-US" sz="1600" b="0" i="0" u="none" strike="noStrike" cap="none" normalizeH="0" baseline="0" dirty="0" smtClean="0">
              <a:ln>
                <a:noFill/>
              </a:ln>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Номер слайда 3"/>
          <p:cNvSpPr>
            <a:spLocks noGrp="1"/>
          </p:cNvSpPr>
          <p:nvPr>
            <p:ph type="sldNum" sz="quarter" idx="12"/>
          </p:nvPr>
        </p:nvSpPr>
        <p:spPr bwMode="auto">
          <a:noFill/>
          <a:ln>
            <a:miter lim="800000"/>
            <a:headEnd/>
            <a:tailEnd/>
          </a:ln>
        </p:spPr>
        <p:txBody>
          <a:bodyPr/>
          <a:lstStyle/>
          <a:p>
            <a:fld id="{37209147-8866-48FC-A67E-350DB007E0C4}" type="slidenum">
              <a:rPr lang="ru-RU" altLang="ru-RU"/>
              <a:pPr/>
              <a:t>6</a:t>
            </a:fld>
            <a:endParaRPr lang="ru-RU" altLang="ru-RU"/>
          </a:p>
        </p:txBody>
      </p:sp>
      <p:sp>
        <p:nvSpPr>
          <p:cNvPr id="5126" name="Rectangle 5"/>
          <p:cNvSpPr>
            <a:spLocks noChangeArrowheads="1"/>
          </p:cNvSpPr>
          <p:nvPr/>
        </p:nvSpPr>
        <p:spPr bwMode="auto">
          <a:xfrm>
            <a:off x="1143000" y="2514600"/>
            <a:ext cx="4800600" cy="858697"/>
          </a:xfrm>
          <a:prstGeom prst="rect">
            <a:avLst/>
          </a:prstGeom>
          <a:noFill/>
          <a:ln w="9525" algn="ctr">
            <a:noFill/>
            <a:miter lim="800000"/>
            <a:headEnd/>
            <a:tailEnd/>
          </a:ln>
        </p:spPr>
        <p:txBody>
          <a:bodyPr>
            <a:spAutoFit/>
          </a:bodyPr>
          <a:lstStyle/>
          <a:p>
            <a:pPr marL="723900" lvl="2" indent="-342900" eaLnBrk="1" hangingPunct="1">
              <a:lnSpc>
                <a:spcPct val="80000"/>
              </a:lnSpc>
              <a:spcBef>
                <a:spcPts val="600"/>
              </a:spcBef>
              <a:spcAft>
                <a:spcPts val="600"/>
              </a:spcAft>
              <a:buSzPct val="60000"/>
            </a:pPr>
            <a:endParaRPr lang="en-US" altLang="ru-RU" sz="1600" dirty="0">
              <a:latin typeface="Times New Roman" pitchFamily="18" charset="0"/>
              <a:cs typeface="Times New Roman" pitchFamily="18" charset="0"/>
            </a:endParaRPr>
          </a:p>
          <a:p>
            <a:endParaRPr lang="en-US" altLang="ru-RU" sz="1600" b="1" dirty="0">
              <a:latin typeface="Times New Roman" pitchFamily="18" charset="0"/>
              <a:cs typeface="Times New Roman" pitchFamily="18" charset="0"/>
            </a:endParaRPr>
          </a:p>
          <a:p>
            <a:endParaRPr lang="en-US" altLang="ru-RU" sz="1600" b="1" dirty="0">
              <a:latin typeface="Times New Roman" pitchFamily="18" charset="0"/>
              <a:cs typeface="Times New Roman" pitchFamily="18" charset="0"/>
            </a:endParaRPr>
          </a:p>
        </p:txBody>
      </p:sp>
      <p:graphicFrame>
        <p:nvGraphicFramePr>
          <p:cNvPr id="5122" name="Object 5"/>
          <p:cNvGraphicFramePr>
            <a:graphicFrameLocks noChangeAspect="1"/>
          </p:cNvGraphicFramePr>
          <p:nvPr/>
        </p:nvGraphicFramePr>
        <p:xfrm>
          <a:off x="0" y="6343650"/>
          <a:ext cx="609600" cy="514350"/>
        </p:xfrm>
        <a:graphic>
          <a:graphicData uri="http://schemas.openxmlformats.org/presentationml/2006/ole">
            <p:oleObj spid="_x0000_s127006" name="CorelDRAW" r:id="rId4" imgW="3182112" imgH="2688336" progId="">
              <p:embed/>
            </p:oleObj>
          </a:graphicData>
        </a:graphic>
      </p:graphicFrame>
      <p:sp>
        <p:nvSpPr>
          <p:cNvPr id="11" name="Нижний колонтитул 4"/>
          <p:cNvSpPr>
            <a:spLocks noGrp="1"/>
          </p:cNvSpPr>
          <p:nvPr>
            <p:ph type="ftr" sz="quarter" idx="11"/>
          </p:nvPr>
        </p:nvSpPr>
        <p:spPr bwMode="auto">
          <a:xfrm>
            <a:off x="4648200" y="6248400"/>
            <a:ext cx="2895600" cy="476250"/>
          </a:xfrm>
          <a:noFill/>
          <a:ln>
            <a:miter lim="800000"/>
            <a:headEnd/>
            <a:tailEnd/>
          </a:ln>
        </p:spPr>
        <p:txBody>
          <a:bodyPr wrap="square" lIns="91440" tIns="45720" rIns="91440" bIns="45720" numCol="1" anchorCtr="0" compatLnSpc="1">
            <a:prstTxWarp prst="textNoShape">
              <a:avLst/>
            </a:prstTxWarp>
          </a:bodyPr>
          <a:lstStyle/>
          <a:p>
            <a:pPr algn="ctr"/>
            <a:r>
              <a:rPr lang="en-US" altLang="ru-RU" dirty="0" smtClean="0">
                <a:latin typeface="Times New Roman" pitchFamily="18" charset="0"/>
                <a:cs typeface="Times New Roman" pitchFamily="18" charset="0"/>
              </a:rPr>
              <a:t>“CBRN Export Control on Dual Use Materials and Technologies in Central Asia”  </a:t>
            </a:r>
          </a:p>
          <a:p>
            <a:pPr algn="ctr"/>
            <a:r>
              <a:rPr lang="en-US" altLang="ru-RU" i="1" dirty="0" smtClean="0">
                <a:latin typeface="Times New Roman" pitchFamily="18" charset="0"/>
                <a:cs typeface="Times New Roman" pitchFamily="18" charset="0"/>
              </a:rPr>
              <a:t>5-6 November, 2018,  Yerevan, Armenia</a:t>
            </a:r>
            <a:endParaRPr lang="ru-RU" altLang="ru-RU" i="1" dirty="0" smtClean="0"/>
          </a:p>
        </p:txBody>
      </p:sp>
      <p:sp>
        <p:nvSpPr>
          <p:cNvPr id="13" name="Rectangle 4"/>
          <p:cNvSpPr>
            <a:spLocks noChangeArrowheads="1"/>
          </p:cNvSpPr>
          <p:nvPr/>
        </p:nvSpPr>
        <p:spPr bwMode="auto">
          <a:xfrm>
            <a:off x="685800" y="609600"/>
            <a:ext cx="7696200" cy="1015663"/>
          </a:xfrm>
          <a:prstGeom prst="rect">
            <a:avLst/>
          </a:prstGeom>
          <a:noFill/>
          <a:ln w="9525" algn="ctr">
            <a:noFill/>
            <a:miter lim="800000"/>
            <a:headEnd/>
            <a:tailEnd/>
          </a:ln>
        </p:spPr>
        <p:txBody>
          <a:bodyPr wrap="square">
            <a:spAutoFit/>
          </a:bodyPr>
          <a:lstStyle/>
          <a:p>
            <a:pPr lvl="2">
              <a:defRPr/>
            </a:pPr>
            <a:r>
              <a:rPr lang="en-US" sz="1600" dirty="0" smtClean="0">
                <a:solidFill>
                  <a:schemeClr val="accent1">
                    <a:lumMod val="75000"/>
                  </a:schemeClr>
                </a:solidFill>
                <a:latin typeface="Times New Roman" pitchFamily="18" charset="0"/>
                <a:cs typeface="Times New Roman" pitchFamily="18" charset="0"/>
              </a:rPr>
              <a:t>ISTC PROJECT PROPOSAL:</a:t>
            </a:r>
            <a:r>
              <a:rPr lang="en-US" sz="1600" b="1" dirty="0" smtClean="0">
                <a:solidFill>
                  <a:schemeClr val="accent1">
                    <a:lumMod val="75000"/>
                  </a:schemeClr>
                </a:solidFill>
                <a:latin typeface="Times New Roman" pitchFamily="18" charset="0"/>
                <a:cs typeface="Times New Roman" pitchFamily="18" charset="0"/>
              </a:rPr>
              <a:t> </a:t>
            </a:r>
            <a:r>
              <a:rPr lang="en-US" sz="2000" b="1" dirty="0" smtClean="0">
                <a:solidFill>
                  <a:schemeClr val="accent1">
                    <a:lumMod val="75000"/>
                  </a:schemeClr>
                </a:solidFill>
                <a:latin typeface="Times New Roman" pitchFamily="18" charset="0"/>
                <a:cs typeface="Times New Roman" pitchFamily="18" charset="0"/>
              </a:rPr>
              <a:t>Internal Compliance Program Models for the Nuclear, Chemical, Biological, and Radiological Sectors</a:t>
            </a:r>
            <a:endParaRPr lang="ru-RU" sz="2000" i="1" dirty="0">
              <a:solidFill>
                <a:schemeClr val="accent1">
                  <a:lumMod val="75000"/>
                </a:schemeClr>
              </a:solidFill>
              <a:latin typeface="Times New Roman" pitchFamily="18" charset="0"/>
              <a:cs typeface="Times New Roman" pitchFamily="18" charset="0"/>
            </a:endParaRPr>
          </a:p>
        </p:txBody>
      </p:sp>
      <p:sp>
        <p:nvSpPr>
          <p:cNvPr id="126981" name="Rectangle 5"/>
          <p:cNvSpPr>
            <a:spLocks noChangeArrowheads="1"/>
          </p:cNvSpPr>
          <p:nvPr/>
        </p:nvSpPr>
        <p:spPr bwMode="auto">
          <a:xfrm>
            <a:off x="1143000" y="1584812"/>
            <a:ext cx="70104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Technical Schedule</a:t>
            </a:r>
            <a:endParaRPr kumimoji="0" lang="en-US" sz="1600" b="0" i="1"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8" name="Таблица 17"/>
          <p:cNvGraphicFramePr>
            <a:graphicFrameLocks noGrp="1"/>
          </p:cNvGraphicFramePr>
          <p:nvPr/>
        </p:nvGraphicFramePr>
        <p:xfrm>
          <a:off x="1676400" y="1905000"/>
          <a:ext cx="6553200" cy="4196553"/>
        </p:xfrm>
        <a:graphic>
          <a:graphicData uri="http://schemas.openxmlformats.org/drawingml/2006/table">
            <a:tbl>
              <a:tblPr/>
              <a:tblGrid>
                <a:gridCol w="792480">
                  <a:extLst>
                    <a:ext uri="{9D8B030D-6E8A-4147-A177-3AD203B41FA5}">
                      <a16:colId xmlns:a16="http://schemas.microsoft.com/office/drawing/2014/main" xmlns="" val="20000"/>
                    </a:ext>
                  </a:extLst>
                </a:gridCol>
                <a:gridCol w="719836">
                  <a:extLst>
                    <a:ext uri="{9D8B030D-6E8A-4147-A177-3AD203B41FA5}">
                      <a16:colId xmlns:a16="http://schemas.microsoft.com/office/drawing/2014/main" xmlns="" val="20001"/>
                    </a:ext>
                  </a:extLst>
                </a:gridCol>
                <a:gridCol w="720344">
                  <a:extLst>
                    <a:ext uri="{9D8B030D-6E8A-4147-A177-3AD203B41FA5}">
                      <a16:colId xmlns:a16="http://schemas.microsoft.com/office/drawing/2014/main" xmlns="" val="20002"/>
                    </a:ext>
                  </a:extLst>
                </a:gridCol>
                <a:gridCol w="719836">
                  <a:extLst>
                    <a:ext uri="{9D8B030D-6E8A-4147-A177-3AD203B41FA5}">
                      <a16:colId xmlns:a16="http://schemas.microsoft.com/office/drawing/2014/main" xmlns="" val="20003"/>
                    </a:ext>
                  </a:extLst>
                </a:gridCol>
                <a:gridCol w="720344">
                  <a:extLst>
                    <a:ext uri="{9D8B030D-6E8A-4147-A177-3AD203B41FA5}">
                      <a16:colId xmlns:a16="http://schemas.microsoft.com/office/drawing/2014/main" xmlns="" val="20004"/>
                    </a:ext>
                  </a:extLst>
                </a:gridCol>
                <a:gridCol w="719836">
                  <a:extLst>
                    <a:ext uri="{9D8B030D-6E8A-4147-A177-3AD203B41FA5}">
                      <a16:colId xmlns:a16="http://schemas.microsoft.com/office/drawing/2014/main" xmlns="" val="20005"/>
                    </a:ext>
                  </a:extLst>
                </a:gridCol>
                <a:gridCol w="720344">
                  <a:extLst>
                    <a:ext uri="{9D8B030D-6E8A-4147-A177-3AD203B41FA5}">
                      <a16:colId xmlns:a16="http://schemas.microsoft.com/office/drawing/2014/main" xmlns="" val="20006"/>
                    </a:ext>
                  </a:extLst>
                </a:gridCol>
                <a:gridCol w="719836">
                  <a:extLst>
                    <a:ext uri="{9D8B030D-6E8A-4147-A177-3AD203B41FA5}">
                      <a16:colId xmlns:a16="http://schemas.microsoft.com/office/drawing/2014/main" xmlns="" val="20007"/>
                    </a:ext>
                  </a:extLst>
                </a:gridCol>
                <a:gridCol w="720344">
                  <a:extLst>
                    <a:ext uri="{9D8B030D-6E8A-4147-A177-3AD203B41FA5}">
                      <a16:colId xmlns:a16="http://schemas.microsoft.com/office/drawing/2014/main" xmlns="" val="20008"/>
                    </a:ext>
                  </a:extLst>
                </a:gridCol>
              </a:tblGrid>
              <a:tr h="132123">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r>
                        <a:rPr lang="en-US" sz="800" b="1">
                          <a:latin typeface="Times New Roman"/>
                          <a:ea typeface="Arial Unicode MS"/>
                        </a:rPr>
                        <a:t>Quarter 1</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r>
                        <a:rPr lang="en-US" sz="800" b="1">
                          <a:latin typeface="Times New Roman"/>
                          <a:ea typeface="Arial Unicode MS"/>
                        </a:rPr>
                        <a:t>Quarter 2</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r>
                        <a:rPr lang="en-US" sz="800" b="1">
                          <a:latin typeface="Times New Roman"/>
                          <a:ea typeface="Arial Unicode MS"/>
                        </a:rPr>
                        <a:t>Quarter 3</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r>
                        <a:rPr lang="en-US" sz="800" b="1">
                          <a:latin typeface="Times New Roman"/>
                          <a:ea typeface="Arial Unicode MS"/>
                        </a:rPr>
                        <a:t>Quarter 4</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r>
                        <a:rPr lang="en-US" sz="800" b="1">
                          <a:latin typeface="Times New Roman"/>
                          <a:ea typeface="Arial Unicode MS"/>
                        </a:rPr>
                        <a:t>Quarter 5</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r>
                        <a:rPr lang="en-US" sz="800" b="1">
                          <a:latin typeface="Times New Roman"/>
                          <a:ea typeface="Arial Unicode MS"/>
                        </a:rPr>
                        <a:t>Quarter 6</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r>
                        <a:rPr lang="en-US" sz="800" b="1">
                          <a:latin typeface="Times New Roman"/>
                          <a:ea typeface="Arial Unicode MS"/>
                        </a:rPr>
                        <a:t>Quarter 7</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r>
                        <a:rPr lang="en-US" sz="800" b="1">
                          <a:latin typeface="Times New Roman"/>
                          <a:ea typeface="Arial Unicode MS"/>
                        </a:rPr>
                        <a:t>Quarter 8</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extLst>
                  <a:ext uri="{0D108BD9-81ED-4DB2-BD59-A6C34878D82A}">
                    <a16:rowId xmlns:a16="http://schemas.microsoft.com/office/drawing/2014/main" xmlns="" val="10000"/>
                  </a:ext>
                </a:extLst>
              </a:tr>
              <a:tr h="132123">
                <a:tc>
                  <a:txBody>
                    <a:bodyPr/>
                    <a:lstStyle/>
                    <a:p>
                      <a:pPr>
                        <a:spcAft>
                          <a:spcPts val="0"/>
                        </a:spcAft>
                      </a:pPr>
                      <a:r>
                        <a:rPr lang="en-US" sz="800" b="1">
                          <a:latin typeface="Times New Roman"/>
                          <a:ea typeface="Arial Unicode MS"/>
                        </a:rPr>
                        <a:t>Task 1</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r h="346822">
                <a:tc>
                  <a:txBody>
                    <a:bodyPr/>
                    <a:lstStyle/>
                    <a:p>
                      <a:pPr algn="r">
                        <a:spcAft>
                          <a:spcPts val="0"/>
                        </a:spcAft>
                      </a:pPr>
                      <a:r>
                        <a:rPr lang="en-US" sz="800">
                          <a:latin typeface="Times New Roman"/>
                          <a:ea typeface="Arial Unicode MS"/>
                        </a:rPr>
                        <a:t>Subtask 1.1</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r>
                        <a:rPr lang="en-US" sz="900" b="1" dirty="0">
                          <a:latin typeface="Times New Roman"/>
                          <a:ea typeface="Arial Unicode MS"/>
                        </a:rPr>
                        <a:t>comparative study of US, EU, Japan ICP models</a:t>
                      </a:r>
                      <a:endParaRPr lang="ru-RU" sz="9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132123">
                <a:tc>
                  <a:txBody>
                    <a:bodyPr/>
                    <a:lstStyle/>
                    <a:p>
                      <a:pPr algn="r">
                        <a:spcAft>
                          <a:spcPts val="0"/>
                        </a:spcAft>
                      </a:pPr>
                      <a:r>
                        <a:rPr lang="en-US" sz="800" dirty="0">
                          <a:latin typeface="Times New Roman"/>
                          <a:ea typeface="Arial Unicode MS"/>
                        </a:rPr>
                        <a:t>Subtask 1.2</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132123">
                <a:tc>
                  <a:txBody>
                    <a:bodyPr/>
                    <a:lstStyle/>
                    <a:p>
                      <a:pPr algn="r">
                        <a:spcAft>
                          <a:spcPts val="0"/>
                        </a:spcAft>
                      </a:pPr>
                      <a:r>
                        <a:rPr lang="en-US" sz="800">
                          <a:latin typeface="Times New Roman"/>
                          <a:ea typeface="Arial Unicode MS"/>
                        </a:rPr>
                        <a:t>Subtask 1.3</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132123">
                <a:tc>
                  <a:txBody>
                    <a:bodyPr/>
                    <a:lstStyle/>
                    <a:p>
                      <a:pPr algn="r">
                        <a:spcAft>
                          <a:spcPts val="0"/>
                        </a:spcAft>
                      </a:pPr>
                      <a:r>
                        <a:rPr lang="en-US" sz="800">
                          <a:latin typeface="Times New Roman"/>
                          <a:ea typeface="Arial Unicode MS"/>
                        </a:rPr>
                        <a:t>Subtask 1.4</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462429">
                <a:tc>
                  <a:txBody>
                    <a:bodyPr/>
                    <a:lstStyle/>
                    <a:p>
                      <a:pPr algn="r">
                        <a:spcAft>
                          <a:spcPts val="0"/>
                        </a:spcAft>
                      </a:pPr>
                      <a:r>
                        <a:rPr lang="en-US" sz="800">
                          <a:latin typeface="Times New Roman"/>
                          <a:ea typeface="Arial Unicode MS"/>
                        </a:rPr>
                        <a:t>Subtask 1.5</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r>
                        <a:rPr lang="en-US" sz="900" b="1" dirty="0">
                          <a:latin typeface="Times New Roman"/>
                          <a:ea typeface="Arial Unicode MS"/>
                        </a:rPr>
                        <a:t>final version of updated Kazakhstani model</a:t>
                      </a:r>
                      <a:endParaRPr lang="ru-RU" sz="9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132123">
                <a:tc>
                  <a:txBody>
                    <a:bodyPr/>
                    <a:lstStyle/>
                    <a:p>
                      <a:pPr>
                        <a:spcAft>
                          <a:spcPts val="0"/>
                        </a:spcAft>
                      </a:pPr>
                      <a:r>
                        <a:rPr lang="en-US" sz="800" b="1" dirty="0">
                          <a:latin typeface="Times New Roman"/>
                          <a:ea typeface="Arial Unicode MS"/>
                        </a:rPr>
                        <a:t>Task 2</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346822">
                <a:tc>
                  <a:txBody>
                    <a:bodyPr/>
                    <a:lstStyle/>
                    <a:p>
                      <a:pPr algn="r">
                        <a:spcAft>
                          <a:spcPts val="0"/>
                        </a:spcAft>
                      </a:pPr>
                      <a:r>
                        <a:rPr lang="en-US" sz="800">
                          <a:latin typeface="Times New Roman"/>
                          <a:ea typeface="Arial Unicode MS"/>
                        </a:rPr>
                        <a:t>Subtask 2.1</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r>
                        <a:rPr lang="en-US" sz="900" b="1" dirty="0">
                          <a:latin typeface="Times New Roman"/>
                          <a:ea typeface="Arial Unicode MS"/>
                        </a:rPr>
                        <a:t>on-line survey and list of contacts</a:t>
                      </a:r>
                      <a:endParaRPr lang="ru-RU" sz="9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231214">
                <a:tc>
                  <a:txBody>
                    <a:bodyPr/>
                    <a:lstStyle/>
                    <a:p>
                      <a:pPr algn="r">
                        <a:spcAft>
                          <a:spcPts val="0"/>
                        </a:spcAft>
                      </a:pPr>
                      <a:r>
                        <a:rPr lang="en-US" sz="800">
                          <a:latin typeface="Times New Roman"/>
                          <a:ea typeface="Arial Unicode MS"/>
                        </a:rPr>
                        <a:t>Subtask 2.2</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r>
                        <a:rPr lang="en-US" sz="900" b="1" dirty="0">
                          <a:latin typeface="Times New Roman"/>
                          <a:ea typeface="Arial Unicode MS"/>
                        </a:rPr>
                        <a:t>final Generic ICP reference manual</a:t>
                      </a:r>
                      <a:endParaRPr lang="ru-RU" sz="9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en-US" sz="5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132123">
                <a:tc>
                  <a:txBody>
                    <a:bodyPr/>
                    <a:lstStyle/>
                    <a:p>
                      <a:pPr>
                        <a:spcAft>
                          <a:spcPts val="0"/>
                        </a:spcAft>
                      </a:pPr>
                      <a:r>
                        <a:rPr lang="en-US" sz="800" b="1" dirty="0">
                          <a:latin typeface="Times New Roman"/>
                          <a:ea typeface="Arial Unicode MS"/>
                        </a:rPr>
                        <a:t>Task 3</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10">
                      <a:fgClr>
                        <a:srgbClr val="FFFFFF"/>
                      </a:fgClr>
                      <a:bgClr>
                        <a:srgbClr val="E5E5E5"/>
                      </a:bgClr>
                    </a:patt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en-US" sz="5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10"/>
                  </a:ext>
                </a:extLst>
              </a:tr>
              <a:tr h="132123">
                <a:tc>
                  <a:txBody>
                    <a:bodyPr/>
                    <a:lstStyle/>
                    <a:p>
                      <a:pPr algn="r">
                        <a:spcAft>
                          <a:spcPts val="0"/>
                        </a:spcAft>
                      </a:pPr>
                      <a:r>
                        <a:rPr lang="en-US" sz="800">
                          <a:latin typeface="Times New Roman"/>
                          <a:ea typeface="Arial Unicode MS"/>
                        </a:rPr>
                        <a:t>Subtask 3.1</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11"/>
                  </a:ext>
                </a:extLst>
              </a:tr>
              <a:tr h="132123">
                <a:tc>
                  <a:txBody>
                    <a:bodyPr/>
                    <a:lstStyle/>
                    <a:p>
                      <a:pPr algn="r">
                        <a:spcAft>
                          <a:spcPts val="0"/>
                        </a:spcAft>
                      </a:pPr>
                      <a:r>
                        <a:rPr lang="en-US" sz="800">
                          <a:latin typeface="Times New Roman"/>
                          <a:ea typeface="Arial Unicode MS"/>
                        </a:rPr>
                        <a:t>Subtask 3.2</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12"/>
                  </a:ext>
                </a:extLst>
              </a:tr>
              <a:tr h="132123">
                <a:tc>
                  <a:txBody>
                    <a:bodyPr/>
                    <a:lstStyle/>
                    <a:p>
                      <a:pPr algn="r">
                        <a:spcAft>
                          <a:spcPts val="0"/>
                        </a:spcAft>
                      </a:pPr>
                      <a:r>
                        <a:rPr lang="en-US" sz="800">
                          <a:latin typeface="Times New Roman"/>
                          <a:ea typeface="Arial Unicode MS"/>
                        </a:rPr>
                        <a:t>Subtask 3.3</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13"/>
                  </a:ext>
                </a:extLst>
              </a:tr>
              <a:tr h="132123">
                <a:tc>
                  <a:txBody>
                    <a:bodyPr/>
                    <a:lstStyle/>
                    <a:p>
                      <a:pPr algn="r">
                        <a:spcAft>
                          <a:spcPts val="0"/>
                        </a:spcAft>
                      </a:pPr>
                      <a:r>
                        <a:rPr lang="en-US" sz="800">
                          <a:latin typeface="Times New Roman"/>
                          <a:ea typeface="Arial Unicode MS"/>
                        </a:rPr>
                        <a:t>Subtask 3.4</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14"/>
                  </a:ext>
                </a:extLst>
              </a:tr>
              <a:tr h="231214">
                <a:tc>
                  <a:txBody>
                    <a:bodyPr/>
                    <a:lstStyle/>
                    <a:p>
                      <a:pPr algn="r">
                        <a:spcAft>
                          <a:spcPts val="0"/>
                        </a:spcAft>
                      </a:pPr>
                      <a:r>
                        <a:rPr lang="en-US" sz="800">
                          <a:latin typeface="Times New Roman"/>
                          <a:ea typeface="Arial Unicode MS"/>
                        </a:rPr>
                        <a:t>Subtask 3.5</a:t>
                      </a: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r>
                        <a:rPr lang="en-US" sz="900" b="1" dirty="0">
                          <a:latin typeface="Times New Roman"/>
                          <a:ea typeface="Arial Unicode MS"/>
                        </a:rPr>
                        <a:t>final chemical ICP for Armenia</a:t>
                      </a:r>
                      <a:endParaRPr lang="ru-RU" sz="9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15"/>
                  </a:ext>
                </a:extLst>
              </a:tr>
              <a:tr h="346822">
                <a:tc>
                  <a:txBody>
                    <a:bodyPr/>
                    <a:lstStyle/>
                    <a:p>
                      <a:pPr algn="r">
                        <a:spcAft>
                          <a:spcPts val="0"/>
                        </a:spcAft>
                      </a:pPr>
                      <a:r>
                        <a:rPr lang="en-US" sz="800" dirty="0">
                          <a:latin typeface="Times New Roman"/>
                          <a:ea typeface="Arial Unicode MS"/>
                        </a:rPr>
                        <a:t>Subtask 3.6</a:t>
                      </a: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endParaRPr lang="ru-RU" sz="800"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tc>
                  <a:txBody>
                    <a:bodyPr/>
                    <a:lstStyle/>
                    <a:p>
                      <a:pPr algn="ctr">
                        <a:spcAft>
                          <a:spcPts val="0"/>
                        </a:spcAft>
                      </a:pPr>
                      <a:r>
                        <a:rPr lang="en-US" sz="900" b="1" dirty="0">
                          <a:latin typeface="Times New Roman"/>
                          <a:ea typeface="Arial Unicode MS"/>
                        </a:rPr>
                        <a:t>final chemical ICP for Kazakhstan</a:t>
                      </a:r>
                      <a:endParaRPr lang="ru-RU" sz="900" b="1" dirty="0">
                        <a:latin typeface="Times New Roman"/>
                        <a:ea typeface="Arial Unicode MS"/>
                      </a:endParaRPr>
                    </a:p>
                  </a:txBody>
                  <a:tcPr marL="12226" marR="1222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50000"/>
                      </a:schemeClr>
                    </a:solidFill>
                  </a:tcPr>
                </a:tc>
                <a:extLst>
                  <a:ext uri="{0D108BD9-81ED-4DB2-BD59-A6C34878D82A}">
                    <a16:rowId xmlns:a16="http://schemas.microsoft.com/office/drawing/2014/main" xmlns="" val="10016"/>
                  </a:ext>
                </a:extLst>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Номер слайда 3"/>
          <p:cNvSpPr>
            <a:spLocks noGrp="1"/>
          </p:cNvSpPr>
          <p:nvPr>
            <p:ph type="sldNum" sz="quarter" idx="12"/>
          </p:nvPr>
        </p:nvSpPr>
        <p:spPr bwMode="auto">
          <a:noFill/>
          <a:ln>
            <a:miter lim="800000"/>
            <a:headEnd/>
            <a:tailEnd/>
          </a:ln>
        </p:spPr>
        <p:txBody>
          <a:bodyPr/>
          <a:lstStyle/>
          <a:p>
            <a:fld id="{37209147-8866-48FC-A67E-350DB007E0C4}" type="slidenum">
              <a:rPr lang="ru-RU" altLang="ru-RU"/>
              <a:pPr/>
              <a:t>7</a:t>
            </a:fld>
            <a:endParaRPr lang="ru-RU" altLang="ru-RU"/>
          </a:p>
        </p:txBody>
      </p:sp>
      <p:sp>
        <p:nvSpPr>
          <p:cNvPr id="5126" name="Rectangle 5"/>
          <p:cNvSpPr>
            <a:spLocks noChangeArrowheads="1"/>
          </p:cNvSpPr>
          <p:nvPr/>
        </p:nvSpPr>
        <p:spPr bwMode="auto">
          <a:xfrm>
            <a:off x="1143000" y="2514600"/>
            <a:ext cx="4800600" cy="858697"/>
          </a:xfrm>
          <a:prstGeom prst="rect">
            <a:avLst/>
          </a:prstGeom>
          <a:noFill/>
          <a:ln w="9525" algn="ctr">
            <a:noFill/>
            <a:miter lim="800000"/>
            <a:headEnd/>
            <a:tailEnd/>
          </a:ln>
        </p:spPr>
        <p:txBody>
          <a:bodyPr>
            <a:spAutoFit/>
          </a:bodyPr>
          <a:lstStyle/>
          <a:p>
            <a:pPr marL="723900" lvl="2" indent="-342900" eaLnBrk="1" hangingPunct="1">
              <a:lnSpc>
                <a:spcPct val="80000"/>
              </a:lnSpc>
              <a:spcBef>
                <a:spcPts val="600"/>
              </a:spcBef>
              <a:spcAft>
                <a:spcPts val="600"/>
              </a:spcAft>
              <a:buSzPct val="60000"/>
            </a:pPr>
            <a:endParaRPr lang="en-US" altLang="ru-RU" sz="1600" dirty="0">
              <a:latin typeface="Times New Roman" pitchFamily="18" charset="0"/>
              <a:cs typeface="Times New Roman" pitchFamily="18" charset="0"/>
            </a:endParaRPr>
          </a:p>
          <a:p>
            <a:endParaRPr lang="en-US" altLang="ru-RU" sz="1600" b="1" dirty="0">
              <a:latin typeface="Times New Roman" pitchFamily="18" charset="0"/>
              <a:cs typeface="Times New Roman" pitchFamily="18" charset="0"/>
            </a:endParaRPr>
          </a:p>
          <a:p>
            <a:endParaRPr lang="en-US" altLang="ru-RU" sz="1600" b="1" dirty="0">
              <a:latin typeface="Times New Roman" pitchFamily="18" charset="0"/>
              <a:cs typeface="Times New Roman" pitchFamily="18" charset="0"/>
            </a:endParaRPr>
          </a:p>
        </p:txBody>
      </p:sp>
      <p:graphicFrame>
        <p:nvGraphicFramePr>
          <p:cNvPr id="5122" name="Object 5"/>
          <p:cNvGraphicFramePr>
            <a:graphicFrameLocks noChangeAspect="1"/>
          </p:cNvGraphicFramePr>
          <p:nvPr/>
        </p:nvGraphicFramePr>
        <p:xfrm>
          <a:off x="0" y="6343650"/>
          <a:ext cx="609600" cy="514350"/>
        </p:xfrm>
        <a:graphic>
          <a:graphicData uri="http://schemas.openxmlformats.org/presentationml/2006/ole">
            <p:oleObj spid="_x0000_s5150" name="CorelDRAW" r:id="rId4" imgW="3182112" imgH="2688336" progId="">
              <p:embed/>
            </p:oleObj>
          </a:graphicData>
        </a:graphic>
      </p:graphicFrame>
      <p:sp>
        <p:nvSpPr>
          <p:cNvPr id="11" name="Нижний колонтитул 4"/>
          <p:cNvSpPr>
            <a:spLocks noGrp="1"/>
          </p:cNvSpPr>
          <p:nvPr>
            <p:ph type="ftr" sz="quarter" idx="11"/>
          </p:nvPr>
        </p:nvSpPr>
        <p:spPr bwMode="auto">
          <a:xfrm>
            <a:off x="4648200" y="6248400"/>
            <a:ext cx="2895600" cy="476250"/>
          </a:xfrm>
          <a:noFill/>
          <a:ln>
            <a:miter lim="800000"/>
            <a:headEnd/>
            <a:tailEnd/>
          </a:ln>
        </p:spPr>
        <p:txBody>
          <a:bodyPr wrap="square" lIns="91440" tIns="45720" rIns="91440" bIns="45720" numCol="1" anchorCtr="0" compatLnSpc="1">
            <a:prstTxWarp prst="textNoShape">
              <a:avLst/>
            </a:prstTxWarp>
          </a:bodyPr>
          <a:lstStyle/>
          <a:p>
            <a:pPr algn="ctr"/>
            <a:r>
              <a:rPr lang="en-US" altLang="ru-RU" dirty="0" smtClean="0">
                <a:latin typeface="Times New Roman" pitchFamily="18" charset="0"/>
                <a:cs typeface="Times New Roman" pitchFamily="18" charset="0"/>
              </a:rPr>
              <a:t>“CBRN Export Control on Dual Use Materials and Technologies in Central Asia”  </a:t>
            </a:r>
          </a:p>
          <a:p>
            <a:pPr algn="ctr"/>
            <a:r>
              <a:rPr lang="en-US" altLang="ru-RU" i="1" dirty="0" smtClean="0">
                <a:latin typeface="Times New Roman" pitchFamily="18" charset="0"/>
                <a:cs typeface="Times New Roman" pitchFamily="18" charset="0"/>
              </a:rPr>
              <a:t>5-6 November, 2018,  Yerevan, Armenia</a:t>
            </a:r>
            <a:endParaRPr lang="ru-RU" altLang="ru-RU" i="1" dirty="0" smtClean="0"/>
          </a:p>
        </p:txBody>
      </p:sp>
      <p:sp>
        <p:nvSpPr>
          <p:cNvPr id="10" name="Rectangle 4"/>
          <p:cNvSpPr>
            <a:spLocks noChangeArrowheads="1"/>
          </p:cNvSpPr>
          <p:nvPr/>
        </p:nvSpPr>
        <p:spPr bwMode="auto">
          <a:xfrm>
            <a:off x="762000" y="609600"/>
            <a:ext cx="7620000" cy="769441"/>
          </a:xfrm>
          <a:prstGeom prst="rect">
            <a:avLst/>
          </a:prstGeom>
          <a:noFill/>
          <a:ln w="9525" algn="ctr">
            <a:noFill/>
            <a:miter lim="800000"/>
            <a:headEnd/>
            <a:tailEnd/>
          </a:ln>
        </p:spPr>
        <p:txBody>
          <a:bodyPr wrap="square">
            <a:spAutoFit/>
          </a:bodyPr>
          <a:lstStyle/>
          <a:p>
            <a:pPr lvl="2">
              <a:defRPr/>
            </a:pPr>
            <a:r>
              <a:rPr lang="en-US" sz="1600" dirty="0" smtClean="0">
                <a:solidFill>
                  <a:schemeClr val="accent1">
                    <a:lumMod val="75000"/>
                  </a:schemeClr>
                </a:solidFill>
                <a:latin typeface="Times New Roman" pitchFamily="18" charset="0"/>
                <a:cs typeface="Times New Roman" pitchFamily="18" charset="0"/>
              </a:rPr>
              <a:t>ISTC PROJECT PROPOSAL</a:t>
            </a:r>
            <a:r>
              <a:rPr lang="en-US" sz="2400" dirty="0" smtClean="0">
                <a:solidFill>
                  <a:schemeClr val="accent1">
                    <a:lumMod val="75000"/>
                  </a:schemeClr>
                </a:solidFill>
                <a:latin typeface="Times New Roman" pitchFamily="18" charset="0"/>
                <a:cs typeface="Times New Roman" pitchFamily="18" charset="0"/>
              </a:rPr>
              <a:t>:</a:t>
            </a:r>
            <a:r>
              <a:rPr lang="en-US" sz="2400" b="1" dirty="0" smtClean="0">
                <a:solidFill>
                  <a:schemeClr val="accent1">
                    <a:lumMod val="75000"/>
                  </a:schemeClr>
                </a:solidFill>
                <a:latin typeface="Times New Roman" pitchFamily="18" charset="0"/>
                <a:cs typeface="Times New Roman" pitchFamily="18" charset="0"/>
              </a:rPr>
              <a:t> </a:t>
            </a:r>
            <a:r>
              <a:rPr lang="en-US" sz="2000" b="1" dirty="0" smtClean="0">
                <a:solidFill>
                  <a:schemeClr val="accent1">
                    <a:lumMod val="75000"/>
                  </a:schemeClr>
                </a:solidFill>
                <a:latin typeface="Times New Roman" pitchFamily="18" charset="0"/>
                <a:cs typeface="Times New Roman" pitchFamily="18" charset="0"/>
              </a:rPr>
              <a:t>CBRN Export Control Dictionary (Glossary) of Terms and Definitions</a:t>
            </a:r>
            <a:endParaRPr lang="ru-RU" sz="2000" i="1" dirty="0">
              <a:solidFill>
                <a:schemeClr val="accent1">
                  <a:lumMod val="75000"/>
                </a:schemeClr>
              </a:solidFill>
              <a:latin typeface="Times New Roman" pitchFamily="18" charset="0"/>
              <a:cs typeface="Times New Roman" pitchFamily="18" charset="0"/>
            </a:endParaRPr>
          </a:p>
        </p:txBody>
      </p:sp>
      <p:sp>
        <p:nvSpPr>
          <p:cNvPr id="4" name="Rectangle 6"/>
          <p:cNvSpPr>
            <a:spLocks noChangeArrowheads="1"/>
          </p:cNvSpPr>
          <p:nvPr/>
        </p:nvSpPr>
        <p:spPr bwMode="auto">
          <a:xfrm>
            <a:off x="609600" y="1295400"/>
            <a:ext cx="8305800" cy="49244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US" sz="1600" b="1" i="1" u="none" strike="noStrike" cap="none" normalizeH="0" baseline="0" dirty="0" smtClean="0">
                <a:ln>
                  <a:noFill/>
                </a:ln>
                <a:solidFill>
                  <a:schemeClr val="tx1"/>
                </a:solidFill>
                <a:effectLst/>
                <a:latin typeface="Times New Roman" pitchFamily="18" charset="0"/>
                <a:cs typeface="Times New Roman" pitchFamily="18" charset="0"/>
              </a:rPr>
              <a:t>Scope of work</a:t>
            </a:r>
          </a:p>
          <a:p>
            <a:pPr lvl="1" eaLnBrk="1" hangingPunct="1">
              <a:buFontTx/>
              <a:buChar char="•"/>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Determine the list of countries-participants</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lvl="1">
              <a:buFontTx/>
              <a:buChar char="•"/>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Develop the Work Plan:</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lvl="1">
              <a:buFontTx/>
              <a:buChar char="•"/>
            </a:pP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Develop the list of CBRN export control </a:t>
            </a:r>
            <a:r>
              <a:rPr kumimoji="0" lang="en-US" sz="1400" b="1" i="0" u="none" strike="noStrike" cap="none" normalizeH="0" baseline="0" dirty="0" smtClean="0">
                <a:ln>
                  <a:noFill/>
                </a:ln>
                <a:solidFill>
                  <a:schemeClr val="tx1"/>
                </a:solidFill>
                <a:effectLst/>
                <a:latin typeface="Times New Roman" pitchFamily="18" charset="0"/>
                <a:cs typeface="Times New Roman" pitchFamily="18" charset="0"/>
              </a:rPr>
              <a:t>terms</a:t>
            </a:r>
            <a:r>
              <a:rPr kumimoji="0" lang="en-US" sz="1400" b="0" i="0" u="none" strike="noStrike" cap="none" normalizeH="0" baseline="0" dirty="0" smtClean="0">
                <a:ln>
                  <a:noFill/>
                </a:ln>
                <a:solidFill>
                  <a:schemeClr val="tx1"/>
                </a:solidFill>
                <a:effectLst/>
                <a:latin typeface="Times New Roman" pitchFamily="18" charset="0"/>
                <a:cs typeface="Times New Roman" pitchFamily="18" charset="0"/>
              </a:rPr>
              <a:t>:</a:t>
            </a:r>
          </a:p>
          <a:p>
            <a:pPr lvl="1">
              <a:buFontTx/>
              <a:buChar char="•"/>
            </a:pPr>
            <a:r>
              <a:rPr lang="en-US" sz="1400" dirty="0" smtClean="0">
                <a:latin typeface="Times New Roman" pitchFamily="18" charset="0"/>
                <a:cs typeface="Times New Roman" pitchFamily="18" charset="0"/>
              </a:rPr>
              <a:t>Collect the CBRN export control </a:t>
            </a:r>
            <a:r>
              <a:rPr lang="en-US" sz="1400" b="1" dirty="0" smtClean="0">
                <a:latin typeface="Times New Roman" pitchFamily="18" charset="0"/>
                <a:cs typeface="Times New Roman" pitchFamily="18" charset="0"/>
              </a:rPr>
              <a:t>definitions</a:t>
            </a:r>
          </a:p>
          <a:p>
            <a:pPr lvl="1">
              <a:buFontTx/>
              <a:buChar char="•"/>
            </a:pPr>
            <a:r>
              <a:rPr lang="en-US" sz="1400" dirty="0" smtClean="0">
                <a:latin typeface="Times New Roman" pitchFamily="18" charset="0"/>
                <a:cs typeface="Times New Roman" pitchFamily="18" charset="0"/>
              </a:rPr>
              <a:t>Determination of the </a:t>
            </a:r>
            <a:r>
              <a:rPr lang="en-US" sz="1400" b="1" dirty="0" smtClean="0">
                <a:latin typeface="Times New Roman" pitchFamily="18" charset="0"/>
                <a:cs typeface="Times New Roman" pitchFamily="18" charset="0"/>
              </a:rPr>
              <a:t>content</a:t>
            </a:r>
            <a:r>
              <a:rPr lang="en-US" sz="1400" dirty="0" smtClean="0">
                <a:latin typeface="Times New Roman" pitchFamily="18" charset="0"/>
                <a:cs typeface="Times New Roman" pitchFamily="18" charset="0"/>
              </a:rPr>
              <a:t> of "CBRN Export Control Dictionary (</a:t>
            </a:r>
            <a:r>
              <a:rPr lang="en-US" sz="1400" b="1" dirty="0" smtClean="0">
                <a:latin typeface="Times New Roman" pitchFamily="18" charset="0"/>
                <a:cs typeface="Times New Roman" pitchFamily="18" charset="0"/>
              </a:rPr>
              <a:t>Glossary</a:t>
            </a:r>
            <a:r>
              <a:rPr lang="en-US" sz="1400" dirty="0" smtClean="0">
                <a:latin typeface="Times New Roman" pitchFamily="18" charset="0"/>
                <a:cs typeface="Times New Roman" pitchFamily="18" charset="0"/>
              </a:rPr>
              <a:t>) of Terms and Definitions" (</a:t>
            </a:r>
            <a:r>
              <a:rPr lang="en-US" sz="1400" i="1" dirty="0" smtClean="0">
                <a:latin typeface="Times New Roman" pitchFamily="18" charset="0"/>
                <a:cs typeface="Times New Roman" pitchFamily="18" charset="0"/>
              </a:rPr>
              <a:t>English, Russian</a:t>
            </a:r>
            <a:r>
              <a:rPr lang="en-US" sz="1400" dirty="0" smtClean="0">
                <a:latin typeface="Times New Roman" pitchFamily="18" charset="0"/>
                <a:cs typeface="Times New Roman" pitchFamily="18" charset="0"/>
              </a:rPr>
              <a:t>). </a:t>
            </a:r>
          </a:p>
          <a:p>
            <a:pPr lvl="1">
              <a:buFontTx/>
              <a:buChar char="•"/>
            </a:pPr>
            <a:r>
              <a:rPr lang="en-US" sz="1400" dirty="0" smtClean="0">
                <a:latin typeface="Times New Roman" pitchFamily="18" charset="0"/>
                <a:cs typeface="Times New Roman" pitchFamily="18" charset="0"/>
              </a:rPr>
              <a:t>Development of the "CBRN Export Control Dictionary (</a:t>
            </a:r>
            <a:r>
              <a:rPr lang="en-US" sz="1400" b="1" dirty="0" smtClean="0">
                <a:latin typeface="Times New Roman" pitchFamily="18" charset="0"/>
                <a:cs typeface="Times New Roman" pitchFamily="18" charset="0"/>
              </a:rPr>
              <a:t>Glossary</a:t>
            </a:r>
            <a:r>
              <a:rPr lang="en-US" sz="1400" dirty="0" smtClean="0">
                <a:latin typeface="Times New Roman" pitchFamily="18" charset="0"/>
                <a:cs typeface="Times New Roman" pitchFamily="18" charset="0"/>
              </a:rPr>
              <a:t>) of Terms and Definitions" in </a:t>
            </a:r>
            <a:r>
              <a:rPr lang="en-US" sz="1400" b="1" dirty="0" smtClean="0">
                <a:latin typeface="Times New Roman" pitchFamily="18" charset="0"/>
                <a:cs typeface="Times New Roman" pitchFamily="18" charset="0"/>
              </a:rPr>
              <a:t>Russian</a:t>
            </a:r>
          </a:p>
          <a:p>
            <a:pPr lvl="1">
              <a:buFontTx/>
              <a:buChar char="•"/>
            </a:pPr>
            <a:r>
              <a:rPr lang="en-US" sz="1400" dirty="0" smtClean="0">
                <a:latin typeface="Times New Roman" pitchFamily="18" charset="0"/>
                <a:cs typeface="Times New Roman" pitchFamily="18" charset="0"/>
              </a:rPr>
              <a:t>Translation of the final version of the glossary from Russian into the languages of countries-participants of the project.</a:t>
            </a:r>
          </a:p>
          <a:p>
            <a:pPr lvl="1">
              <a:buFont typeface="Arial" pitchFamily="34" charset="0"/>
              <a:buChar char="•"/>
            </a:pPr>
            <a:r>
              <a:rPr lang="en-US" sz="1400" dirty="0" smtClean="0">
                <a:latin typeface="Times New Roman" pitchFamily="18" charset="0"/>
                <a:cs typeface="Times New Roman" pitchFamily="18" charset="0"/>
              </a:rPr>
              <a:t>The breakdown of the CBRN Export Control Dictionary (Glossary) of Terms and Definitions into alphabetical indexes of various languages, for example:</a:t>
            </a:r>
            <a:endParaRPr lang="ru-RU" sz="1400" dirty="0" smtClean="0">
              <a:latin typeface="Times New Roman" pitchFamily="18" charset="0"/>
              <a:cs typeface="Times New Roman" pitchFamily="18" charset="0"/>
            </a:endParaRPr>
          </a:p>
          <a:p>
            <a:pPr lvl="0"/>
            <a:r>
              <a:rPr lang="en-US" sz="1400" dirty="0" smtClean="0">
                <a:latin typeface="Times New Roman" pitchFamily="18" charset="0"/>
                <a:cs typeface="Times New Roman" pitchFamily="18" charset="0"/>
              </a:rPr>
              <a:t>	</a:t>
            </a:r>
            <a:r>
              <a:rPr lang="en-US" sz="1200" dirty="0" smtClean="0">
                <a:solidFill>
                  <a:schemeClr val="bg2">
                    <a:lumMod val="50000"/>
                  </a:schemeClr>
                </a:solidFill>
                <a:latin typeface="Times New Roman" pitchFamily="18" charset="0"/>
                <a:cs typeface="Times New Roman" pitchFamily="18" charset="0"/>
              </a:rPr>
              <a:t>Kazakh</a:t>
            </a:r>
            <a:r>
              <a:rPr lang="en-US" sz="1200" dirty="0" smtClean="0">
                <a:latin typeface="Times New Roman" pitchFamily="18" charset="0"/>
                <a:cs typeface="Times New Roman" pitchFamily="18" charset="0"/>
              </a:rPr>
              <a:t> language</a:t>
            </a:r>
            <a:r>
              <a:rPr lang="ru-RU" sz="1200" dirty="0" smtClean="0">
                <a:latin typeface="Times New Roman" pitchFamily="18" charset="0"/>
                <a:cs typeface="Times New Roman" pitchFamily="18" charset="0"/>
              </a:rPr>
              <a:t>: </a:t>
            </a:r>
          </a:p>
          <a:p>
            <a:pPr lvl="0"/>
            <a:r>
              <a:rPr lang="ru-RU" sz="1200" dirty="0" smtClean="0">
                <a:latin typeface="Times New Roman" pitchFamily="18" charset="0"/>
                <a:cs typeface="Times New Roman" pitchFamily="18" charset="0"/>
              </a:rPr>
              <a:t>		      </a:t>
            </a:r>
            <a:r>
              <a:rPr lang="en-US" sz="1200" dirty="0" smtClean="0">
                <a:solidFill>
                  <a:srgbClr val="C00000"/>
                </a:solidFill>
                <a:latin typeface="Times New Roman" pitchFamily="18" charset="0"/>
                <a:cs typeface="Times New Roman" pitchFamily="18" charset="0"/>
              </a:rPr>
              <a:t>Russian</a:t>
            </a:r>
            <a:r>
              <a:rPr lang="en-US" sz="1200" dirty="0" smtClean="0">
                <a:latin typeface="Times New Roman" pitchFamily="18" charset="0"/>
                <a:cs typeface="Times New Roman" pitchFamily="18" charset="0"/>
              </a:rPr>
              <a:t> - English - </a:t>
            </a:r>
            <a:r>
              <a:rPr lang="en-US" sz="1200" dirty="0" smtClean="0">
                <a:solidFill>
                  <a:schemeClr val="bg2">
                    <a:lumMod val="50000"/>
                  </a:schemeClr>
                </a:solidFill>
                <a:latin typeface="Times New Roman" pitchFamily="18" charset="0"/>
                <a:cs typeface="Times New Roman" pitchFamily="18" charset="0"/>
              </a:rPr>
              <a:t>Kazakh</a:t>
            </a:r>
            <a:r>
              <a:rPr lang="en-US" sz="1200" dirty="0" smtClean="0">
                <a:latin typeface="Times New Roman" pitchFamily="18" charset="0"/>
                <a:cs typeface="Times New Roman" pitchFamily="18" charset="0"/>
              </a:rPr>
              <a:t> dictionary</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English - </a:t>
            </a:r>
            <a:r>
              <a:rPr lang="en-US" sz="1200" dirty="0" smtClean="0">
                <a:solidFill>
                  <a:srgbClr val="C00000"/>
                </a:solidFill>
                <a:latin typeface="Times New Roman" pitchFamily="18" charset="0"/>
                <a:cs typeface="Times New Roman" pitchFamily="18" charset="0"/>
              </a:rPr>
              <a:t>Russian</a:t>
            </a:r>
            <a:r>
              <a:rPr lang="en-US" sz="1200" dirty="0" smtClean="0">
                <a:latin typeface="Times New Roman" pitchFamily="18" charset="0"/>
                <a:cs typeface="Times New Roman" pitchFamily="18" charset="0"/>
              </a:rPr>
              <a:t> - </a:t>
            </a:r>
            <a:r>
              <a:rPr lang="en-US" sz="1200" dirty="0" smtClean="0">
                <a:solidFill>
                  <a:schemeClr val="bg2">
                    <a:lumMod val="50000"/>
                  </a:schemeClr>
                </a:solidFill>
                <a:latin typeface="Times New Roman" pitchFamily="18" charset="0"/>
                <a:cs typeface="Times New Roman" pitchFamily="18" charset="0"/>
              </a:rPr>
              <a:t>Kazakh</a:t>
            </a:r>
            <a:r>
              <a:rPr lang="en-US" sz="1200" dirty="0" smtClean="0">
                <a:latin typeface="Times New Roman" pitchFamily="18" charset="0"/>
                <a:cs typeface="Times New Roman" pitchFamily="18" charset="0"/>
              </a:rPr>
              <a:t> dictionary</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en-US" sz="1200" dirty="0" smtClean="0">
                <a:solidFill>
                  <a:schemeClr val="bg2">
                    <a:lumMod val="50000"/>
                  </a:schemeClr>
                </a:solidFill>
                <a:latin typeface="Times New Roman" pitchFamily="18" charset="0"/>
                <a:cs typeface="Times New Roman" pitchFamily="18" charset="0"/>
              </a:rPr>
              <a:t>Kazakh</a:t>
            </a:r>
            <a:r>
              <a:rPr lang="en-US" sz="1200" dirty="0" smtClean="0">
                <a:latin typeface="Times New Roman" pitchFamily="18" charset="0"/>
                <a:cs typeface="Times New Roman" pitchFamily="18" charset="0"/>
              </a:rPr>
              <a:t> - </a:t>
            </a:r>
            <a:r>
              <a:rPr lang="en-US" sz="1200" dirty="0" smtClean="0">
                <a:solidFill>
                  <a:srgbClr val="C00000"/>
                </a:solidFill>
                <a:latin typeface="Times New Roman" pitchFamily="18" charset="0"/>
                <a:cs typeface="Times New Roman" pitchFamily="18" charset="0"/>
              </a:rPr>
              <a:t>Russian</a:t>
            </a:r>
            <a:r>
              <a:rPr lang="en-US" sz="1200" dirty="0" smtClean="0">
                <a:latin typeface="Times New Roman" pitchFamily="18" charset="0"/>
                <a:cs typeface="Times New Roman" pitchFamily="18" charset="0"/>
              </a:rPr>
              <a:t> - English dictionary</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en-US" sz="1200" dirty="0" smtClean="0">
                <a:solidFill>
                  <a:srgbClr val="00B050"/>
                </a:solidFill>
                <a:latin typeface="Times New Roman" pitchFamily="18" charset="0"/>
                <a:cs typeface="Times New Roman" pitchFamily="18" charset="0"/>
              </a:rPr>
              <a:t>Tajik</a:t>
            </a:r>
            <a:r>
              <a:rPr lang="en-US" sz="1200" dirty="0" smtClean="0">
                <a:latin typeface="Times New Roman" pitchFamily="18" charset="0"/>
                <a:cs typeface="Times New Roman" pitchFamily="18" charset="0"/>
              </a:rPr>
              <a:t> language</a:t>
            </a:r>
            <a:r>
              <a:rPr lang="ru-RU" sz="1200" dirty="0" smtClean="0">
                <a:latin typeface="Times New Roman" pitchFamily="18" charset="0"/>
                <a:cs typeface="Times New Roman" pitchFamily="18" charset="0"/>
              </a:rPr>
              <a:t>:</a:t>
            </a:r>
          </a:p>
          <a:p>
            <a:pPr lvl="0"/>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en-US" sz="1200" dirty="0" smtClean="0">
                <a:solidFill>
                  <a:srgbClr val="C00000"/>
                </a:solidFill>
                <a:latin typeface="Times New Roman" pitchFamily="18" charset="0"/>
                <a:cs typeface="Times New Roman" pitchFamily="18" charset="0"/>
              </a:rPr>
              <a:t>Russian</a:t>
            </a:r>
            <a:r>
              <a:rPr lang="en-US" sz="1200" dirty="0" smtClean="0">
                <a:latin typeface="Times New Roman" pitchFamily="18" charset="0"/>
                <a:cs typeface="Times New Roman" pitchFamily="18" charset="0"/>
              </a:rPr>
              <a:t> - English - </a:t>
            </a:r>
            <a:r>
              <a:rPr lang="en-US" sz="1200" dirty="0" smtClean="0">
                <a:solidFill>
                  <a:srgbClr val="00B050"/>
                </a:solidFill>
                <a:latin typeface="Times New Roman" pitchFamily="18" charset="0"/>
                <a:cs typeface="Times New Roman" pitchFamily="18" charset="0"/>
              </a:rPr>
              <a:t>Tajik</a:t>
            </a:r>
            <a:r>
              <a:rPr lang="en-US" sz="1200" dirty="0" smtClean="0">
                <a:latin typeface="Times New Roman" pitchFamily="18" charset="0"/>
                <a:cs typeface="Times New Roman" pitchFamily="18" charset="0"/>
              </a:rPr>
              <a:t> dictionary</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English - </a:t>
            </a:r>
            <a:r>
              <a:rPr lang="en-US" sz="1200" dirty="0" smtClean="0">
                <a:solidFill>
                  <a:srgbClr val="C00000"/>
                </a:solidFill>
                <a:latin typeface="Times New Roman" pitchFamily="18" charset="0"/>
                <a:cs typeface="Times New Roman" pitchFamily="18" charset="0"/>
              </a:rPr>
              <a:t>Russian</a:t>
            </a:r>
            <a:r>
              <a:rPr lang="en-US" sz="1200" dirty="0" smtClean="0">
                <a:latin typeface="Times New Roman" pitchFamily="18" charset="0"/>
                <a:cs typeface="Times New Roman" pitchFamily="18" charset="0"/>
              </a:rPr>
              <a:t> - </a:t>
            </a:r>
            <a:r>
              <a:rPr lang="en-US" sz="1200" dirty="0" smtClean="0">
                <a:solidFill>
                  <a:srgbClr val="00B050"/>
                </a:solidFill>
                <a:latin typeface="Times New Roman" pitchFamily="18" charset="0"/>
                <a:cs typeface="Times New Roman" pitchFamily="18" charset="0"/>
              </a:rPr>
              <a:t>Tajik</a:t>
            </a:r>
            <a:r>
              <a:rPr lang="en-US" sz="1200" dirty="0" smtClean="0">
                <a:latin typeface="Times New Roman" pitchFamily="18" charset="0"/>
                <a:cs typeface="Times New Roman" pitchFamily="18" charset="0"/>
              </a:rPr>
              <a:t> dictionary</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en-US" sz="1200" dirty="0" smtClean="0">
                <a:solidFill>
                  <a:srgbClr val="00B050"/>
                </a:solidFill>
                <a:latin typeface="Times New Roman" pitchFamily="18" charset="0"/>
                <a:cs typeface="Times New Roman" pitchFamily="18" charset="0"/>
              </a:rPr>
              <a:t>Tajik </a:t>
            </a:r>
            <a:r>
              <a:rPr lang="en-US" sz="1200" dirty="0" smtClean="0">
                <a:solidFill>
                  <a:srgbClr val="C00000"/>
                </a:solidFill>
                <a:latin typeface="Times New Roman" pitchFamily="18" charset="0"/>
                <a:cs typeface="Times New Roman" pitchFamily="18" charset="0"/>
              </a:rPr>
              <a:t>- Russian </a:t>
            </a:r>
            <a:r>
              <a:rPr lang="en-US" sz="1200" dirty="0" smtClean="0">
                <a:latin typeface="Times New Roman" pitchFamily="18" charset="0"/>
                <a:cs typeface="Times New Roman" pitchFamily="18" charset="0"/>
              </a:rPr>
              <a:t>- English dictionary</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en-US" sz="1200" dirty="0" smtClean="0">
                <a:solidFill>
                  <a:srgbClr val="9966FF"/>
                </a:solidFill>
                <a:latin typeface="Times New Roman" pitchFamily="18" charset="0"/>
                <a:cs typeface="Times New Roman" pitchFamily="18" charset="0"/>
              </a:rPr>
              <a:t>Kyrgyz</a:t>
            </a:r>
            <a:r>
              <a:rPr lang="en-US" sz="1200" dirty="0" smtClean="0">
                <a:latin typeface="Times New Roman" pitchFamily="18" charset="0"/>
                <a:cs typeface="Times New Roman" pitchFamily="18" charset="0"/>
              </a:rPr>
              <a:t> language</a:t>
            </a:r>
            <a:r>
              <a:rPr lang="ru-RU" sz="1200" dirty="0" smtClean="0">
                <a:latin typeface="Times New Roman" pitchFamily="18" charset="0"/>
                <a:cs typeface="Times New Roman" pitchFamily="18" charset="0"/>
              </a:rPr>
              <a:t>:</a:t>
            </a:r>
          </a:p>
          <a:p>
            <a:pPr lvl="0"/>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en-US" sz="1200" dirty="0" smtClean="0">
                <a:solidFill>
                  <a:srgbClr val="C00000"/>
                </a:solidFill>
                <a:latin typeface="Times New Roman" pitchFamily="18" charset="0"/>
                <a:cs typeface="Times New Roman" pitchFamily="18" charset="0"/>
              </a:rPr>
              <a:t>Russian</a:t>
            </a:r>
            <a:r>
              <a:rPr lang="en-US" sz="1200" dirty="0" smtClean="0">
                <a:latin typeface="Times New Roman" pitchFamily="18" charset="0"/>
                <a:cs typeface="Times New Roman" pitchFamily="18" charset="0"/>
              </a:rPr>
              <a:t> - English - </a:t>
            </a:r>
            <a:r>
              <a:rPr lang="en-US" sz="1200" dirty="0" smtClean="0">
                <a:solidFill>
                  <a:srgbClr val="9966FF"/>
                </a:solidFill>
                <a:latin typeface="Times New Roman" pitchFamily="18" charset="0"/>
                <a:cs typeface="Times New Roman" pitchFamily="18" charset="0"/>
              </a:rPr>
              <a:t>Kyrgyz</a:t>
            </a:r>
            <a:r>
              <a:rPr lang="en-US" sz="1200" dirty="0" smtClean="0">
                <a:latin typeface="Times New Roman" pitchFamily="18" charset="0"/>
                <a:cs typeface="Times New Roman" pitchFamily="18" charset="0"/>
              </a:rPr>
              <a:t> dictionary</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en-US" sz="1200" dirty="0" smtClean="0">
                <a:latin typeface="Times New Roman" pitchFamily="18" charset="0"/>
                <a:cs typeface="Times New Roman" pitchFamily="18" charset="0"/>
              </a:rPr>
              <a:t>English </a:t>
            </a:r>
            <a:r>
              <a:rPr lang="en-US" sz="1200" dirty="0" smtClean="0">
                <a:solidFill>
                  <a:srgbClr val="C00000"/>
                </a:solidFill>
                <a:latin typeface="Times New Roman" pitchFamily="18" charset="0"/>
                <a:cs typeface="Times New Roman" pitchFamily="18" charset="0"/>
              </a:rPr>
              <a:t>- Russian </a:t>
            </a:r>
            <a:r>
              <a:rPr lang="en-US" sz="1200" dirty="0" smtClean="0">
                <a:latin typeface="Times New Roman" pitchFamily="18" charset="0"/>
                <a:cs typeface="Times New Roman" pitchFamily="18" charset="0"/>
              </a:rPr>
              <a:t>- </a:t>
            </a:r>
            <a:r>
              <a:rPr lang="en-US" sz="1200" dirty="0" smtClean="0">
                <a:solidFill>
                  <a:srgbClr val="9966FF"/>
                </a:solidFill>
                <a:latin typeface="Times New Roman" pitchFamily="18" charset="0"/>
                <a:cs typeface="Times New Roman" pitchFamily="18" charset="0"/>
              </a:rPr>
              <a:t>Kyrgyz</a:t>
            </a:r>
            <a:r>
              <a:rPr lang="en-US" sz="1200" dirty="0" smtClean="0">
                <a:latin typeface="Times New Roman" pitchFamily="18" charset="0"/>
                <a:cs typeface="Times New Roman" pitchFamily="18" charset="0"/>
              </a:rPr>
              <a:t> dictionary</a:t>
            </a:r>
            <a:endParaRPr lang="ru-RU" sz="1200" dirty="0" smtClean="0">
              <a:latin typeface="Times New Roman" pitchFamily="18" charset="0"/>
              <a:cs typeface="Times New Roman" pitchFamily="18" charset="0"/>
            </a:endParaRPr>
          </a:p>
          <a:p>
            <a:pPr lvl="0"/>
            <a:r>
              <a:rPr lang="en-US" sz="1200" dirty="0" smtClean="0">
                <a:latin typeface="Times New Roman" pitchFamily="18" charset="0"/>
                <a:cs typeface="Times New Roman" pitchFamily="18" charset="0"/>
              </a:rPr>
              <a:t>		</a:t>
            </a:r>
            <a:r>
              <a:rPr lang="ru-RU" sz="1200" dirty="0" smtClean="0">
                <a:latin typeface="Times New Roman" pitchFamily="18" charset="0"/>
                <a:cs typeface="Times New Roman" pitchFamily="18" charset="0"/>
              </a:rPr>
              <a:t>      </a:t>
            </a:r>
            <a:r>
              <a:rPr lang="en-US" sz="1200" dirty="0" smtClean="0">
                <a:solidFill>
                  <a:srgbClr val="9966FF"/>
                </a:solidFill>
                <a:latin typeface="Times New Roman" pitchFamily="18" charset="0"/>
                <a:cs typeface="Times New Roman" pitchFamily="18" charset="0"/>
              </a:rPr>
              <a:t>Kyrgyz</a:t>
            </a:r>
            <a:r>
              <a:rPr lang="en-US" sz="1200" dirty="0" smtClean="0">
                <a:latin typeface="Times New Roman" pitchFamily="18" charset="0"/>
                <a:cs typeface="Times New Roman" pitchFamily="18" charset="0"/>
              </a:rPr>
              <a:t> - </a:t>
            </a:r>
            <a:r>
              <a:rPr lang="en-US" sz="1200" dirty="0" smtClean="0">
                <a:solidFill>
                  <a:srgbClr val="C00000"/>
                </a:solidFill>
                <a:latin typeface="Times New Roman" pitchFamily="18" charset="0"/>
                <a:cs typeface="Times New Roman" pitchFamily="18" charset="0"/>
              </a:rPr>
              <a:t>Russian</a:t>
            </a:r>
            <a:r>
              <a:rPr lang="en-US" sz="1200" dirty="0" smtClean="0">
                <a:latin typeface="Times New Roman" pitchFamily="18" charset="0"/>
                <a:cs typeface="Times New Roman" pitchFamily="18" charset="0"/>
              </a:rPr>
              <a:t> - English dictionary</a:t>
            </a:r>
            <a:endParaRPr kumimoji="0" lang="en-US" sz="1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subTitle" idx="1"/>
          </p:nvPr>
        </p:nvSpPr>
        <p:spPr>
          <a:xfrm>
            <a:off x="1371600" y="2133600"/>
            <a:ext cx="6400800" cy="685800"/>
          </a:xfrm>
        </p:spPr>
        <p:txBody>
          <a:bodyPr/>
          <a:lstStyle/>
          <a:p>
            <a:pPr marR="0" algn="ctr" eaLnBrk="1" hangingPunct="1"/>
            <a:r>
              <a:rPr lang="en-US" altLang="ru-RU" sz="2800" b="1" dirty="0" smtClean="0">
                <a:latin typeface="Times New Roman" pitchFamily="18" charset="0"/>
                <a:cs typeface="Times New Roman" pitchFamily="18" charset="0"/>
              </a:rPr>
              <a:t>         </a:t>
            </a:r>
            <a:r>
              <a:rPr lang="en-US" altLang="ru-RU" sz="2800" b="1" i="1" dirty="0" smtClean="0">
                <a:solidFill>
                  <a:schemeClr val="accent1">
                    <a:lumMod val="75000"/>
                  </a:schemeClr>
                </a:solidFill>
                <a:latin typeface="Times New Roman" pitchFamily="18" charset="0"/>
                <a:cs typeface="Times New Roman" pitchFamily="18" charset="0"/>
              </a:rPr>
              <a:t>Thank you for your attention</a:t>
            </a:r>
            <a:r>
              <a:rPr lang="ru-RU" altLang="ru-RU" sz="2800" b="1" i="1" dirty="0" smtClean="0">
                <a:solidFill>
                  <a:schemeClr val="accent1">
                    <a:lumMod val="75000"/>
                  </a:schemeClr>
                </a:solidFill>
                <a:latin typeface="Times New Roman" pitchFamily="18" charset="0"/>
                <a:cs typeface="Times New Roman" pitchFamily="18" charset="0"/>
              </a:rPr>
              <a:t> !</a:t>
            </a:r>
          </a:p>
        </p:txBody>
      </p:sp>
      <p:graphicFrame>
        <p:nvGraphicFramePr>
          <p:cNvPr id="27650" name="Object 5"/>
          <p:cNvGraphicFramePr>
            <a:graphicFrameLocks noChangeAspect="1"/>
          </p:cNvGraphicFramePr>
          <p:nvPr/>
        </p:nvGraphicFramePr>
        <p:xfrm>
          <a:off x="0" y="6343650"/>
          <a:ext cx="609600" cy="514350"/>
        </p:xfrm>
        <a:graphic>
          <a:graphicData uri="http://schemas.openxmlformats.org/presentationml/2006/ole">
            <p:oleObj spid="_x0000_s27678" name="CorelDRAW" r:id="rId4" imgW="3182112" imgH="2688336" progId="">
              <p:embed/>
            </p:oleObj>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Solstice</Template>
  <TotalTime>15960</TotalTime>
  <Words>1763</Words>
  <Application>Microsoft Office PowerPoint</Application>
  <PresentationFormat>Экран (4:3)</PresentationFormat>
  <Paragraphs>155</Paragraphs>
  <Slides>8</Slides>
  <Notes>8</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8</vt:i4>
      </vt:variant>
    </vt:vector>
  </HeadingPairs>
  <TitlesOfParts>
    <vt:vector size="10" baseType="lpstr">
      <vt:lpstr>Открытая</vt:lpstr>
      <vt:lpstr>CorelDRAW</vt:lpstr>
      <vt:lpstr> NUCLEAR TECHNOLOGY SAFETY CENTER</vt:lpstr>
      <vt:lpstr>Слайд 2</vt:lpstr>
      <vt:lpstr>Слайд 3</vt:lpstr>
      <vt:lpstr>Слайд 4</vt:lpstr>
      <vt:lpstr>Слайд 5</vt:lpstr>
      <vt:lpstr>Слайд 6</vt:lpstr>
      <vt:lpstr>Слайд 7</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Nuclear Technology Safety Center</dc:title>
  <dc:creator>ALA</dc:creator>
  <cp:lastModifiedBy>Тамара</cp:lastModifiedBy>
  <cp:revision>1270</cp:revision>
  <cp:lastPrinted>2002-08-16T08:18:05Z</cp:lastPrinted>
  <dcterms:created xsi:type="dcterms:W3CDTF">2002-08-13T14:37:23Z</dcterms:created>
  <dcterms:modified xsi:type="dcterms:W3CDTF">2018-10-31T05:49:35Z</dcterms:modified>
</cp:coreProperties>
</file>