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4040" r:id="rId1"/>
  </p:sldMasterIdLst>
  <p:notesMasterIdLst>
    <p:notesMasterId r:id="rId10"/>
  </p:notesMasterIdLst>
  <p:handoutMasterIdLst>
    <p:handoutMasterId r:id="rId11"/>
  </p:handoutMasterIdLst>
  <p:sldIdLst>
    <p:sldId id="290" r:id="rId2"/>
    <p:sldId id="459" r:id="rId3"/>
    <p:sldId id="456" r:id="rId4"/>
    <p:sldId id="455" r:id="rId5"/>
    <p:sldId id="457" r:id="rId6"/>
    <p:sldId id="458" r:id="rId7"/>
    <p:sldId id="417" r:id="rId8"/>
    <p:sldId id="296"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66FF"/>
    <a:srgbClr val="003300"/>
    <a:srgbClr val="000000"/>
    <a:srgbClr val="663300"/>
    <a:srgbClr val="CC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9425" autoAdjust="0"/>
  </p:normalViewPr>
  <p:slideViewPr>
    <p:cSldViewPr>
      <p:cViewPr varScale="1">
        <p:scale>
          <a:sx n="112" d="100"/>
          <a:sy n="112" d="100"/>
        </p:scale>
        <p:origin x="-237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10" d="100"/>
          <a:sy n="110" d="100"/>
        </p:scale>
        <p:origin x="-324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ru-RU"/>
          </a:p>
        </p:txBody>
      </p:sp>
      <p:sp>
        <p:nvSpPr>
          <p:cNvPr id="4403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ru-RU"/>
          </a:p>
        </p:txBody>
      </p:sp>
      <p:sp>
        <p:nvSpPr>
          <p:cNvPr id="4403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ru-RU"/>
          </a:p>
        </p:txBody>
      </p:sp>
      <p:sp>
        <p:nvSpPr>
          <p:cNvPr id="4403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2874AEC-D0F8-4986-A3D6-9CE6B11CFE5A}"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defRPr>
            </a:lvl1pPr>
          </a:lstStyle>
          <a:p>
            <a:pPr>
              <a:defRPr/>
            </a:pPr>
            <a:endParaRPr lang="ru-RU"/>
          </a:p>
        </p:txBody>
      </p:sp>
      <p:sp>
        <p:nvSpPr>
          <p:cNvPr id="9625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defRPr>
            </a:lvl1pPr>
          </a:lstStyle>
          <a:p>
            <a:pPr>
              <a:defRPr/>
            </a:pPr>
            <a:endParaRPr lang="ru-RU"/>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626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9626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defRPr>
            </a:lvl1pPr>
          </a:lstStyle>
          <a:p>
            <a:pPr>
              <a:defRPr/>
            </a:pPr>
            <a:endParaRPr lang="ru-RU"/>
          </a:p>
        </p:txBody>
      </p:sp>
      <p:sp>
        <p:nvSpPr>
          <p:cNvPr id="9626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ahoma" pitchFamily="34" charset="0"/>
              </a:defRPr>
            </a:lvl1pPr>
          </a:lstStyle>
          <a:p>
            <a:pPr>
              <a:defRPr/>
            </a:pPr>
            <a:fld id="{566D850E-4EDD-4B44-A811-C6E2B2C7F6C6}"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r>
              <a:rPr lang="en-US" altLang="ru-RU" dirty="0" smtClean="0"/>
              <a:t>The title of the presentation is</a:t>
            </a:r>
          </a:p>
          <a:p>
            <a:endParaRPr lang="ru-RU" altLang="ru-RU" dirty="0" smtClean="0"/>
          </a:p>
          <a:p>
            <a:pPr eaLnBrk="1" hangingPunct="1"/>
            <a:endParaRPr lang="ru-RU" altLang="ru-R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2</a:t>
            </a:fld>
            <a:endParaRPr lang="ru-RU" altLang="ru-RU"/>
          </a:p>
        </p:txBody>
      </p:sp>
      <p:sp>
        <p:nvSpPr>
          <p:cNvPr id="5" name="Прямоугольник 4"/>
          <p:cNvSpPr/>
          <p:nvPr/>
        </p:nvSpPr>
        <p:spPr>
          <a:xfrm>
            <a:off x="152400" y="4343400"/>
            <a:ext cx="6324600" cy="4524315"/>
          </a:xfrm>
          <a:prstGeom prst="rect">
            <a:avLst/>
          </a:prstGeom>
        </p:spPr>
        <p:txBody>
          <a:bodyPr wrap="square">
            <a:spAutoFit/>
          </a:bodyPr>
          <a:lstStyle/>
          <a:p>
            <a:r>
              <a:rPr lang="en-US" altLang="ru-RU" sz="1200" b="1" dirty="0" smtClean="0"/>
              <a:t>Industry outreach.</a:t>
            </a:r>
          </a:p>
          <a:p>
            <a:r>
              <a:rPr lang="en-US" altLang="ru-RU" sz="1200" dirty="0" smtClean="0"/>
              <a:t>It means industrial enterprises know and follow EC requirements. The policy of the enterprise is announced in </a:t>
            </a:r>
            <a:r>
              <a:rPr lang="en-US" altLang="ru-RU" sz="1200" b="1" dirty="0" smtClean="0"/>
              <a:t>Internal Compliance Program </a:t>
            </a:r>
            <a:r>
              <a:rPr lang="en-US" altLang="ru-RU" sz="1200" dirty="0" smtClean="0"/>
              <a:t>(ICP) which the licensed organization should have, in accordance with RK legislation.</a:t>
            </a:r>
          </a:p>
          <a:p>
            <a:r>
              <a:rPr lang="en-US" altLang="ru-RU" sz="1200" dirty="0" smtClean="0"/>
              <a:t>ICPs might be considered as the first line of defense in EC system of the enterprise producing commodities subject to EC. It declares the responsibility of the producer in all the issues related to EC.</a:t>
            </a:r>
          </a:p>
          <a:p>
            <a:r>
              <a:rPr lang="en-US" altLang="ru-RU" sz="1200" dirty="0" smtClean="0"/>
              <a:t>Not only producers but also companies involved in transfers and exports of technology and software, equipment, materials, information, and data are obligated by law to comply with Kazakhstan export control regulations.</a:t>
            </a:r>
          </a:p>
          <a:p>
            <a:r>
              <a:rPr lang="en-US" altLang="ru-RU" sz="1200" dirty="0" smtClean="0"/>
              <a:t>These programs train personnel and supply them with information and documents about export control. </a:t>
            </a:r>
          </a:p>
          <a:p>
            <a:r>
              <a:rPr lang="en-US" altLang="ru-RU" sz="1200" dirty="0" smtClean="0"/>
              <a:t>Thus ICPs help address both national security concerns and minimize proliferation of weapons of mass destruction. </a:t>
            </a:r>
          </a:p>
          <a:p>
            <a:r>
              <a:rPr lang="en-US" altLang="ru-RU" sz="1200" dirty="0" smtClean="0"/>
              <a:t>Since 2004 CAESC together with NTSC and under the support of NNSA INECP is working with Kazakhstani industry to promote EC culture. </a:t>
            </a:r>
          </a:p>
          <a:p>
            <a:r>
              <a:rPr lang="en-US" altLang="ru-RU" sz="1200" dirty="0" smtClean="0"/>
              <a:t>A number of seminars,  first for nuclear facilities, were conducted throughout Kazakhstan. The essence of these seminars was that EC experts of the U.S., Russia, Kazakhstan, and NIS countries were able to share their experience.  Moreover governmental officials, Customs, producers, and experts were able to discuss the urgent EC issues round the table.</a:t>
            </a:r>
          </a:p>
          <a:p>
            <a:r>
              <a:rPr lang="en-US" altLang="ru-RU" sz="1200" dirty="0" smtClean="0"/>
              <a:t>The result of this work – is the development of MODEL ICP – some kind of template for the companies dealing with commodities subject to nuclear EC.</a:t>
            </a:r>
          </a:p>
          <a:p>
            <a:r>
              <a:rPr lang="en-US" altLang="ru-RU" sz="1200" dirty="0" smtClean="0"/>
              <a:t>The first ICPs are being put into place in Kazakhstan’s nuclear industries.  </a:t>
            </a:r>
          </a:p>
        </p:txBody>
      </p:sp>
    </p:spTree>
    <p:extLst>
      <p:ext uri="{BB962C8B-B14F-4D97-AF65-F5344CB8AC3E}">
        <p14:creationId xmlns:p14="http://schemas.microsoft.com/office/powerpoint/2010/main" xmlns="" val="2338584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3</a:t>
            </a:fld>
            <a:endParaRPr lang="ru-RU" altLang="ru-RU"/>
          </a:p>
        </p:txBody>
      </p:sp>
      <p:sp>
        <p:nvSpPr>
          <p:cNvPr id="5" name="Прямоугольник 4"/>
          <p:cNvSpPr/>
          <p:nvPr/>
        </p:nvSpPr>
        <p:spPr>
          <a:xfrm>
            <a:off x="152400" y="4343400"/>
            <a:ext cx="6324600" cy="4524315"/>
          </a:xfrm>
          <a:prstGeom prst="rect">
            <a:avLst/>
          </a:prstGeom>
        </p:spPr>
        <p:txBody>
          <a:bodyPr wrap="square">
            <a:spAutoFit/>
          </a:bodyPr>
          <a:lstStyle/>
          <a:p>
            <a:r>
              <a:rPr lang="en-US" altLang="ru-RU" sz="1200" b="1" dirty="0" smtClean="0"/>
              <a:t>Industry outreach.</a:t>
            </a:r>
          </a:p>
          <a:p>
            <a:r>
              <a:rPr lang="en-US" altLang="ru-RU" sz="1200" dirty="0" smtClean="0"/>
              <a:t>It means industrial enterprises know and follow EC requirements. The policy of the enterprise is announced in </a:t>
            </a:r>
            <a:r>
              <a:rPr lang="en-US" altLang="ru-RU" sz="1200" b="1" dirty="0" smtClean="0"/>
              <a:t>Internal Compliance Program </a:t>
            </a:r>
            <a:r>
              <a:rPr lang="en-US" altLang="ru-RU" sz="1200" dirty="0" smtClean="0"/>
              <a:t>(ICP) which the licensed organization should have, in accordance with RK legislation.</a:t>
            </a:r>
          </a:p>
          <a:p>
            <a:r>
              <a:rPr lang="en-US" altLang="ru-RU" sz="1200" dirty="0" smtClean="0"/>
              <a:t>ICPs might be considered as the first line of defense in EC system of the enterprise producing commodities subject to EC. It declares the responsibility of the producer in all the issues related to EC.</a:t>
            </a:r>
          </a:p>
          <a:p>
            <a:r>
              <a:rPr lang="en-US" altLang="ru-RU" sz="1200" dirty="0" smtClean="0"/>
              <a:t>Not only producers but also companies involved in transfers and exports of technology and software, equipment, materials, information, and data are obligated by law to comply with Kazakhstan export control regulations.</a:t>
            </a:r>
          </a:p>
          <a:p>
            <a:r>
              <a:rPr lang="en-US" altLang="ru-RU" sz="1200" dirty="0" smtClean="0"/>
              <a:t>These programs train personnel and supply them with information and documents about export control. </a:t>
            </a:r>
          </a:p>
          <a:p>
            <a:r>
              <a:rPr lang="en-US" altLang="ru-RU" sz="1200" dirty="0" smtClean="0"/>
              <a:t>Thus ICPs help address both national security concerns and minimize proliferation of weapons of mass destruction. </a:t>
            </a:r>
          </a:p>
          <a:p>
            <a:r>
              <a:rPr lang="en-US" altLang="ru-RU" sz="1200" dirty="0" smtClean="0"/>
              <a:t>Since 2004 CAESC together with NTSC and under the support of NNSA INECP is working with Kazakhstani industry to promote EC culture. </a:t>
            </a:r>
          </a:p>
          <a:p>
            <a:r>
              <a:rPr lang="en-US" altLang="ru-RU" sz="1200" dirty="0" smtClean="0"/>
              <a:t>A number of seminars,  first for nuclear facilities, were conducted throughout Kazakhstan. The essence of these seminars was that EC experts of the U.S., Russia, Kazakhstan, and NIS countries were able to share their experience.  Moreover governmental officials, Customs, producers, and experts were able to discuss the urgent EC issues round the table.</a:t>
            </a:r>
          </a:p>
          <a:p>
            <a:r>
              <a:rPr lang="en-US" altLang="ru-RU" sz="1200" dirty="0" smtClean="0"/>
              <a:t>The result of this work – is the development of MODEL ICP – some kind of template for the companies dealing with commodities subject to nuclear EC.</a:t>
            </a:r>
          </a:p>
          <a:p>
            <a:r>
              <a:rPr lang="en-US" altLang="ru-RU" sz="1200" dirty="0" smtClean="0"/>
              <a:t>The first ICPs are being put into place in Kazakhstan’s nuclear industries.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lvl="1"/>
            <a:endParaRPr lang="en-US" altLang="ru-RU" b="1" dirty="0" smtClean="0"/>
          </a:p>
          <a:p>
            <a:endParaRPr lang="ru-RU" altLang="ru-RU" dirty="0" smtClean="0"/>
          </a:p>
        </p:txBody>
      </p:sp>
      <p:sp>
        <p:nvSpPr>
          <p:cNvPr id="97281" name="Rectangle 1"/>
          <p:cNvSpPr>
            <a:spLocks noChangeArrowheads="1"/>
          </p:cNvSpPr>
          <p:nvPr/>
        </p:nvSpPr>
        <p:spPr bwMode="auto">
          <a:xfrm>
            <a:off x="381000" y="4799952"/>
            <a:ext cx="62484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 pos="914400" algn="l"/>
                <a:tab pos="1371600" algn="l"/>
                <a:tab pos="1828800" algn="l"/>
              </a:tabLst>
            </a:pPr>
            <a:r>
              <a:rPr kumimoji="0" lang="en-US" sz="12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Scope Description</a:t>
            </a:r>
            <a:endParaRPr kumimoji="0" lang="ru-RU"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914400" algn="l"/>
                <a:tab pos="1371600" algn="l"/>
                <a:tab pos="1828800" algn="l"/>
              </a:tabLst>
            </a:pP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The Nuclear Technology Safety Center (NTSC), located in </a:t>
            </a:r>
            <a:r>
              <a:rPr kumimoji="0" lang="en-US" sz="12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Almaty</a:t>
            </a: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(Kazakhstan), and the National Bureau of Expertise (NBE), located in Erevan (Armenia) will revise the existing Kazakhstani nuclear ICP reference manual to include all changes and updates to Kazakhstan’s ICP requirements that have occurred since the first revision of the manual and transform it to reference the export control procedures in Armenia, in particular for chemical export control transfers.</a:t>
            </a:r>
            <a:endParaRPr kumimoji="0" lang="ru-RU"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914400" algn="l"/>
                <a:tab pos="1371600" algn="l"/>
                <a:tab pos="1828800" algn="l"/>
              </a:tabLst>
            </a:pP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All the produced documents will be sent to I</a:t>
            </a:r>
            <a:r>
              <a:rPr kumimoji="0" lang="en-US" sz="12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STC project team (through Maria </a:t>
            </a:r>
            <a:r>
              <a:rPr kumimoji="0" lang="en-US" sz="1200" b="0" i="0" u="none" strike="noStrike" cap="none" normalizeH="0" baseline="0" dirty="0" err="1" smtClean="0" bmk="">
                <a:ln>
                  <a:noFill/>
                </a:ln>
                <a:solidFill>
                  <a:srgbClr val="000000"/>
                </a:solidFill>
                <a:effectLst/>
                <a:latin typeface="Times New Roman" pitchFamily="18" charset="0"/>
                <a:ea typeface="Arial Unicode MS" pitchFamily="34" charset="-128"/>
                <a:cs typeface="Times New Roman" pitchFamily="18" charset="0"/>
              </a:rPr>
              <a:t>Espona</a:t>
            </a:r>
            <a:r>
              <a:rPr kumimoji="0" lang="en-US" sz="12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 which will review the documents, exchange with experts specialized in the field and then approve </a:t>
            </a: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and send back to NTSC and NBE.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5</a:t>
            </a:fld>
            <a:endParaRPr lang="ru-RU" alt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6</a:t>
            </a:fld>
            <a:endParaRPr lang="ru-RU" alt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7</a:t>
            </a:fld>
            <a:endParaRPr lang="ru-RU" alt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grpSp>
        <p:nvGrpSpPr>
          <p:cNvPr id="5" name="Группа 15"/>
          <p:cNvGrpSpPr>
            <a:grpSpLocks/>
          </p:cNvGrpSpPr>
          <p:nvPr/>
        </p:nvGrpSpPr>
        <p:grpSpPr bwMode="auto">
          <a:xfrm>
            <a:off x="-3175" y="4953000"/>
            <a:ext cx="9147175" cy="1911350"/>
            <a:chOff x="-3765" y="4832896"/>
            <a:chExt cx="9147765" cy="2032192"/>
          </a:xfrm>
        </p:grpSpPr>
        <p:sp>
          <p:nvSpPr>
            <p:cNvPr id="6" name="Полилиния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7" name="Полилиния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w="9525" cap="flat" cmpd="sng" algn="ctr">
              <a:noFill/>
              <a:prstDash val="solid"/>
              <a:round/>
              <a:headEnd type="none" w="med" len="med"/>
              <a:tailEnd type="none" w="med" len="med"/>
            </a:ln>
          </p:spPr>
          <p:txBody>
            <a:bodyPr/>
            <a:lstStyle/>
            <a:p>
              <a:pPr>
                <a:defRPr/>
              </a:pPr>
              <a:endParaRPr lang="ru-RU"/>
            </a:p>
          </p:txBody>
        </p:sp>
        <p:sp>
          <p:nvSpPr>
            <p:cNvPr id="8" name="Полилиния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cxnSp>
          <p:nvCxnSpPr>
            <p:cNvPr id="10" name="Прямая соединительная линия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13" name="Номер слайда 26"/>
          <p:cNvSpPr>
            <a:spLocks noGrp="1"/>
          </p:cNvSpPr>
          <p:nvPr>
            <p:ph type="sldNum" sz="quarter" idx="12"/>
          </p:nvPr>
        </p:nvSpPr>
        <p:spPr/>
        <p:txBody>
          <a:bodyPr/>
          <a:lstStyle>
            <a:lvl1pPr>
              <a:defRPr smtClean="0">
                <a:solidFill>
                  <a:srgbClr val="FFFFFF"/>
                </a:solidFill>
              </a:defRPr>
            </a:lvl1pPr>
          </a:lstStyle>
          <a:p>
            <a:pPr>
              <a:defRPr/>
            </a:pPr>
            <a:fld id="{C1FD0AA5-D589-4B44-9D54-E0F509DE6D9C}" type="slidenum">
              <a:rPr lang="ru-RU" altLang="ru-RU"/>
              <a:pPr>
                <a:defRPr/>
              </a:pPr>
              <a:t>‹#›</a:t>
            </a:fld>
            <a:endParaRPr lang="ru-RU" alt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6" name="Номер слайда 17"/>
          <p:cNvSpPr>
            <a:spLocks noGrp="1"/>
          </p:cNvSpPr>
          <p:nvPr>
            <p:ph type="sldNum" sz="quarter" idx="12"/>
          </p:nvPr>
        </p:nvSpPr>
        <p:spPr/>
        <p:txBody>
          <a:bodyPr/>
          <a:lstStyle>
            <a:lvl1pPr>
              <a:defRPr/>
            </a:lvl1pPr>
          </a:lstStyle>
          <a:p>
            <a:pPr>
              <a:defRPr/>
            </a:pPr>
            <a:fld id="{8B8E1757-EE86-44E9-BBFC-372FADFC7749}" type="slidenum">
              <a:rPr lang="ru-RU" altLang="ru-RU"/>
              <a:pPr>
                <a:defRPr/>
              </a:pPr>
              <a:t>‹#›</a:t>
            </a:fld>
            <a:endParaRPr lang="ru-RU"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6" name="Номер слайда 17"/>
          <p:cNvSpPr>
            <a:spLocks noGrp="1"/>
          </p:cNvSpPr>
          <p:nvPr>
            <p:ph type="sldNum" sz="quarter" idx="12"/>
          </p:nvPr>
        </p:nvSpPr>
        <p:spPr/>
        <p:txBody>
          <a:bodyPr/>
          <a:lstStyle>
            <a:lvl1pPr>
              <a:defRPr/>
            </a:lvl1pPr>
          </a:lstStyle>
          <a:p>
            <a:pPr>
              <a:defRPr/>
            </a:pPr>
            <a:fld id="{B38042C1-3C06-415D-A41C-C3286CBBFD23}" type="slidenum">
              <a:rPr lang="ru-RU" altLang="ru-RU"/>
              <a:pPr>
                <a:defRPr/>
              </a:pPr>
              <a:t>‹#›</a:t>
            </a:fld>
            <a:endParaRPr lang="ru-RU" alt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617538"/>
            <a:ext cx="7793037"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1826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450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7" name="Номер слайда 17"/>
          <p:cNvSpPr>
            <a:spLocks noGrp="1"/>
          </p:cNvSpPr>
          <p:nvPr>
            <p:ph type="sldNum" sz="quarter" idx="12"/>
          </p:nvPr>
        </p:nvSpPr>
        <p:spPr/>
        <p:txBody>
          <a:bodyPr/>
          <a:lstStyle>
            <a:lvl1pPr>
              <a:defRPr/>
            </a:lvl1pPr>
          </a:lstStyle>
          <a:p>
            <a:pPr>
              <a:defRPr/>
            </a:pPr>
            <a:fld id="{E9BD2436-E154-4D64-8201-EBE3E529092C}" type="slidenum">
              <a:rPr lang="ru-RU" altLang="ru-RU"/>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6" name="Номер слайда 17"/>
          <p:cNvSpPr>
            <a:spLocks noGrp="1"/>
          </p:cNvSpPr>
          <p:nvPr>
            <p:ph type="sldNum" sz="quarter" idx="12"/>
          </p:nvPr>
        </p:nvSpPr>
        <p:spPr/>
        <p:txBody>
          <a:bodyPr/>
          <a:lstStyle>
            <a:lvl1pPr>
              <a:defRPr/>
            </a:lvl1pPr>
          </a:lstStyle>
          <a:p>
            <a:pPr>
              <a:defRPr/>
            </a:pPr>
            <a:fld id="{490181A4-1971-45B2-8F6D-43C9BFD2003C}" type="slidenum">
              <a:rPr lang="ru-RU" altLang="ru-RU"/>
              <a:pPr>
                <a:defRPr/>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Нашивка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5" name="Нашивка 15"/>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endParaRPr lang="ru-RU"/>
          </a:p>
        </p:txBody>
      </p:sp>
      <p:sp>
        <p:nvSpPr>
          <p:cNvPr id="7" name="Нижний колонтитул 4"/>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8" name="Номер слайда 5"/>
          <p:cNvSpPr>
            <a:spLocks noGrp="1"/>
          </p:cNvSpPr>
          <p:nvPr>
            <p:ph type="sldNum" sz="quarter" idx="12"/>
          </p:nvPr>
        </p:nvSpPr>
        <p:spPr/>
        <p:txBody>
          <a:bodyPr/>
          <a:lstStyle>
            <a:lvl1pPr>
              <a:defRPr smtClean="0"/>
            </a:lvl1pPr>
          </a:lstStyle>
          <a:p>
            <a:pPr>
              <a:defRPr/>
            </a:pPr>
            <a:fld id="{285D791C-45DF-47D5-86A7-2F438F18FB0F}"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7" name="Номер слайда 6"/>
          <p:cNvSpPr>
            <a:spLocks noGrp="1"/>
          </p:cNvSpPr>
          <p:nvPr>
            <p:ph type="sldNum" sz="quarter" idx="12"/>
          </p:nvPr>
        </p:nvSpPr>
        <p:spPr/>
        <p:txBody>
          <a:bodyPr/>
          <a:lstStyle>
            <a:lvl1pPr>
              <a:defRPr smtClean="0"/>
            </a:lvl1pPr>
          </a:lstStyle>
          <a:p>
            <a:pPr>
              <a:defRPr/>
            </a:pPr>
            <a:fld id="{AE435749-A6A8-451C-8817-65B1042B2920}"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9" name="Номер слайда 8"/>
          <p:cNvSpPr>
            <a:spLocks noGrp="1"/>
          </p:cNvSpPr>
          <p:nvPr>
            <p:ph type="sldNum" sz="quarter" idx="12"/>
          </p:nvPr>
        </p:nvSpPr>
        <p:spPr/>
        <p:txBody>
          <a:bodyPr/>
          <a:lstStyle>
            <a:lvl1pPr>
              <a:defRPr smtClean="0"/>
            </a:lvl1pPr>
          </a:lstStyle>
          <a:p>
            <a:pPr>
              <a:defRPr/>
            </a:pPr>
            <a:fld id="{2C333298-5B46-43B2-9CE8-BEBD02D50B04}" type="slidenum">
              <a:rPr lang="ru-RU" altLang="ru-RU"/>
              <a:pPr>
                <a:defRPr/>
              </a:pPr>
              <a:t>‹#›</a:t>
            </a:fld>
            <a:endParaRPr lang="ru-RU" alt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5" name="Номер слайда 4"/>
          <p:cNvSpPr>
            <a:spLocks noGrp="1"/>
          </p:cNvSpPr>
          <p:nvPr>
            <p:ph type="sldNum" sz="quarter" idx="12"/>
          </p:nvPr>
        </p:nvSpPr>
        <p:spPr/>
        <p:txBody>
          <a:bodyPr/>
          <a:lstStyle>
            <a:lvl1pPr>
              <a:defRPr smtClean="0"/>
            </a:lvl1pPr>
          </a:lstStyle>
          <a:p>
            <a:pPr>
              <a:defRPr/>
            </a:pPr>
            <a:fld id="{C9AF44E1-44DC-4371-9496-83523AA324DC}"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ru-RU"/>
          </a:p>
        </p:txBody>
      </p:sp>
      <p:sp>
        <p:nvSpPr>
          <p:cNvPr id="3" name="Нижний колонтитул 21"/>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4" name="Номер слайда 17"/>
          <p:cNvSpPr>
            <a:spLocks noGrp="1"/>
          </p:cNvSpPr>
          <p:nvPr>
            <p:ph type="sldNum" sz="quarter" idx="12"/>
          </p:nvPr>
        </p:nvSpPr>
        <p:spPr/>
        <p:txBody>
          <a:bodyPr/>
          <a:lstStyle>
            <a:lvl1pPr>
              <a:defRPr/>
            </a:lvl1pPr>
          </a:lstStyle>
          <a:p>
            <a:pPr>
              <a:defRPr/>
            </a:pPr>
            <a:fld id="{267C7A57-0FF2-4D50-ACFF-367AFE011942}" type="slidenum">
              <a:rPr lang="ru-RU" altLang="ru-RU"/>
              <a:pPr>
                <a:defRPr/>
              </a:pPr>
              <a:t>‹#›</a:t>
            </a:fld>
            <a:endParaRPr lang="ru-RU"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7" name="Номер слайда 6"/>
          <p:cNvSpPr>
            <a:spLocks noGrp="1"/>
          </p:cNvSpPr>
          <p:nvPr>
            <p:ph type="sldNum" sz="quarter" idx="12"/>
          </p:nvPr>
        </p:nvSpPr>
        <p:spPr/>
        <p:txBody>
          <a:bodyPr/>
          <a:lstStyle>
            <a:lvl1pPr>
              <a:defRPr smtClean="0"/>
            </a:lvl1pPr>
          </a:lstStyle>
          <a:p>
            <a:pPr>
              <a:defRPr/>
            </a:pPr>
            <a:fld id="{E2AC643D-8AC6-4B00-8D17-8AFC09169CEB}" type="slidenum">
              <a:rPr lang="ru-RU" altLang="ru-RU"/>
              <a:pPr>
                <a:defRPr/>
              </a:pPr>
              <a:t>‹#›</a:t>
            </a:fld>
            <a:endParaRPr lang="ru-RU" alt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 name="Полилиния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6" name="Полилиния 15"/>
          <p:cNvSpPr>
            <a:spLocks/>
          </p:cNvSpPr>
          <p:nvPr/>
        </p:nvSpPr>
        <p:spPr bwMode="auto">
          <a:xfrm>
            <a:off x="485775" y="5938838"/>
            <a:ext cx="3690938" cy="9334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lgn="ctr">
            <a:noFill/>
            <a:prstDash val="solid"/>
            <a:round/>
            <a:headEnd type="none" w="med" len="med"/>
            <a:tailEnd type="none" w="med" len="med"/>
          </a:ln>
        </p:spPr>
        <p:txBody>
          <a:bodyPr/>
          <a:lstStyle/>
          <a:p>
            <a:pPr>
              <a:defRPr/>
            </a:pPr>
            <a:endParaRPr lang="ru-RU"/>
          </a:p>
        </p:txBody>
      </p:sp>
      <p:sp>
        <p:nvSpPr>
          <p:cNvPr id="7" name="Прямоугольный треугольник 6"/>
          <p:cNvSpPr>
            <a:spLocks/>
          </p:cNvSpPr>
          <p:nvPr/>
        </p:nvSpPr>
        <p:spPr bwMode="auto">
          <a:xfrm>
            <a:off x="-6042" y="5791253"/>
            <a:ext cx="3402314" cy="1080868"/>
          </a:xfrm>
          <a:prstGeom prst="rtTriangle">
            <a:avLst/>
          </a:prstGeom>
          <a:blipFill>
            <a:blip r:embed="rId4"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cxnSp>
        <p:nvCxnSpPr>
          <p:cNvPr id="8" name="Прямая соединительная линия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9"/>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10" name="Нашивка 20"/>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13" name="Номер слайда 6"/>
          <p:cNvSpPr>
            <a:spLocks noGrp="1"/>
          </p:cNvSpPr>
          <p:nvPr>
            <p:ph type="sldNum" sz="quarter" idx="12"/>
          </p:nvPr>
        </p:nvSpPr>
        <p:spPr/>
        <p:txBody>
          <a:bodyPr/>
          <a:lstStyle>
            <a:lvl1pPr>
              <a:defRPr smtClean="0"/>
            </a:lvl1pPr>
          </a:lstStyle>
          <a:p>
            <a:pPr>
              <a:defRPr/>
            </a:pPr>
            <a:fld id="{0396FA86-B980-4FA1-89E4-FD4834FD4B33}"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1027" name="Полилиния 11"/>
          <p:cNvSpPr>
            <a:spLocks/>
          </p:cNvSpPr>
          <p:nvPr/>
        </p:nvSpPr>
        <p:spPr bwMode="auto">
          <a:xfrm>
            <a:off x="485775" y="5938838"/>
            <a:ext cx="3690938" cy="9334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lgn="ctr">
            <a:noFill/>
            <a:prstDash val="solid"/>
            <a:round/>
            <a:headEnd type="none" w="med" len="med"/>
            <a:tailEnd type="none" w="med" len="med"/>
          </a:ln>
        </p:spPr>
        <p:txBody>
          <a:bodyPr/>
          <a:lstStyle/>
          <a:p>
            <a:pPr>
              <a:defRPr/>
            </a:pPr>
            <a:endParaRPr lang="ru-RU"/>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4"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ru-RU" smtClean="0"/>
              <a:t>Образец заголовка</a:t>
            </a:r>
            <a:endParaRPr lang="en-US"/>
          </a:p>
        </p:txBody>
      </p:sp>
      <p:sp>
        <p:nvSpPr>
          <p:cNvPr id="28681"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latin typeface="Arial" charset="0"/>
              </a:defRPr>
            </a:lvl1pPr>
            <a:extLst/>
          </a:lstStyle>
          <a:p>
            <a:pPr>
              <a:defRPr/>
            </a:pPr>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Arial" charset="0"/>
              </a:defRPr>
            </a:lvl1pPr>
            <a:extLst/>
          </a:lstStyle>
          <a:p>
            <a:pPr>
              <a:defRPr/>
            </a:pPr>
            <a:r>
              <a:rPr lang="ru-RU" smtClean="0"/>
              <a:t>«Экспортный контроль ХБРЯ  по материалам и технологиям двойного назначения в Центральной Азии»  5-6 ноября, 2018 Ереван, Армения</a:t>
            </a: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smtClean="0"/>
            </a:lvl1pPr>
          </a:lstStyle>
          <a:p>
            <a:pPr>
              <a:defRPr/>
            </a:pPr>
            <a:fld id="{30010CFE-C775-4782-AB8F-9599721257AF}"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4209" r:id="rId1"/>
    <p:sldLayoutId id="2147484203" r:id="rId2"/>
    <p:sldLayoutId id="2147484210" r:id="rId3"/>
    <p:sldLayoutId id="2147484211" r:id="rId4"/>
    <p:sldLayoutId id="2147484212" r:id="rId5"/>
    <p:sldLayoutId id="2147484213" r:id="rId6"/>
    <p:sldLayoutId id="2147484204" r:id="rId7"/>
    <p:sldLayoutId id="2147484214" r:id="rId8"/>
    <p:sldLayoutId id="2147484215" r:id="rId9"/>
    <p:sldLayoutId id="2147484205" r:id="rId10"/>
    <p:sldLayoutId id="2147484206" r:id="rId11"/>
    <p:sldLayoutId id="2147484207" r:id="rId12"/>
  </p:sldLayoutIdLst>
  <p:hf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anose="020B0602030504020204" pitchFamily="34" charset="0"/>
        </a:defRPr>
      </a:lvl2pPr>
      <a:lvl3pPr algn="l" rtl="0" eaLnBrk="0" fontAlgn="base" hangingPunct="0">
        <a:spcBef>
          <a:spcPct val="0"/>
        </a:spcBef>
        <a:spcAft>
          <a:spcPct val="0"/>
        </a:spcAft>
        <a:defRPr sz="4100" b="1">
          <a:solidFill>
            <a:schemeClr val="tx2"/>
          </a:solidFill>
          <a:latin typeface="Lucida Sans Unicode" panose="020B0602030504020204" pitchFamily="34" charset="0"/>
        </a:defRPr>
      </a:lvl3pPr>
      <a:lvl4pPr algn="l" rtl="0" eaLnBrk="0" fontAlgn="base" hangingPunct="0">
        <a:spcBef>
          <a:spcPct val="0"/>
        </a:spcBef>
        <a:spcAft>
          <a:spcPct val="0"/>
        </a:spcAft>
        <a:defRPr sz="4100" b="1">
          <a:solidFill>
            <a:schemeClr val="tx2"/>
          </a:solidFill>
          <a:latin typeface="Lucida Sans Unicode" panose="020B0602030504020204" pitchFamily="34" charset="0"/>
        </a:defRPr>
      </a:lvl4pPr>
      <a:lvl5pPr algn="l" rtl="0" eaLnBrk="0" fontAlgn="base" hangingPunct="0">
        <a:spcBef>
          <a:spcPct val="0"/>
        </a:spcBef>
        <a:spcAft>
          <a:spcPct val="0"/>
        </a:spcAft>
        <a:defRPr sz="4100" b="1">
          <a:solidFill>
            <a:schemeClr val="tx2"/>
          </a:solidFill>
          <a:latin typeface="Lucida Sans Unicode" panose="020B0602030504020204" pitchFamily="34" charset="0"/>
        </a:defRPr>
      </a:lvl5pPr>
      <a:lvl6pPr marL="457200" algn="l" rtl="0" fontAlgn="base">
        <a:spcBef>
          <a:spcPct val="0"/>
        </a:spcBef>
        <a:spcAft>
          <a:spcPct val="0"/>
        </a:spcAft>
        <a:defRPr sz="4100" b="1">
          <a:solidFill>
            <a:schemeClr val="tx2"/>
          </a:solidFill>
          <a:latin typeface="Lucida Sans Unicode" panose="020B0602030504020204" pitchFamily="34" charset="0"/>
        </a:defRPr>
      </a:lvl6pPr>
      <a:lvl7pPr marL="914400" algn="l" rtl="0" fontAlgn="base">
        <a:spcBef>
          <a:spcPct val="0"/>
        </a:spcBef>
        <a:spcAft>
          <a:spcPct val="0"/>
        </a:spcAft>
        <a:defRPr sz="4100" b="1">
          <a:solidFill>
            <a:schemeClr val="tx2"/>
          </a:solidFill>
          <a:latin typeface="Lucida Sans Unicode" panose="020B0602030504020204" pitchFamily="34" charset="0"/>
        </a:defRPr>
      </a:lvl7pPr>
      <a:lvl8pPr marL="1371600" algn="l" rtl="0" fontAlgn="base">
        <a:spcBef>
          <a:spcPct val="0"/>
        </a:spcBef>
        <a:spcAft>
          <a:spcPct val="0"/>
        </a:spcAft>
        <a:defRPr sz="4100" b="1">
          <a:solidFill>
            <a:schemeClr val="tx2"/>
          </a:solidFill>
          <a:latin typeface="Lucida Sans Unicode" panose="020B0602030504020204" pitchFamily="34" charset="0"/>
        </a:defRPr>
      </a:lvl8pPr>
      <a:lvl9pPr marL="1828800" algn="l" rtl="0" fontAlgn="base">
        <a:spcBef>
          <a:spcPct val="0"/>
        </a:spcBef>
        <a:spcAft>
          <a:spcPct val="0"/>
        </a:spcAft>
        <a:defRPr sz="4100" b="1">
          <a:solidFill>
            <a:schemeClr val="tx2"/>
          </a:solidFill>
          <a:latin typeface="Lucida Sans Unicode" panose="020B0602030504020204"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png"/><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type="body" sz="half" idx="1"/>
          </p:nvPr>
        </p:nvSpPr>
        <p:spPr>
          <a:xfrm>
            <a:off x="1295400" y="1752600"/>
            <a:ext cx="7010400" cy="3962400"/>
          </a:xfrm>
        </p:spPr>
        <p:txBody>
          <a:bodyPr/>
          <a:lstStyle/>
          <a:p>
            <a:pPr marL="177800" indent="0" eaLnBrk="1" hangingPunct="1">
              <a:buFont typeface="Wingdings" pitchFamily="2" charset="2"/>
              <a:buNone/>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1800" b="1" dirty="0" smtClean="0">
                <a:latin typeface="Times New Roman" pitchFamily="18" charset="0"/>
                <a:cs typeface="Times New Roman" pitchFamily="18" charset="0"/>
              </a:rPr>
              <a:t>Т</a:t>
            </a:r>
            <a:r>
              <a:rPr lang="ru-RU" sz="1800" b="1" dirty="0" smtClean="0">
                <a:latin typeface="Times New Roman" pitchFamily="18" charset="0"/>
                <a:cs typeface="Times New Roman" pitchFamily="18" charset="0"/>
              </a:rPr>
              <a:t>иповые модели Программы внутрифирменного контроля (ВПЭК) для ядерной, химической, биологической и радиологической областей.</a:t>
            </a:r>
            <a:endParaRPr lang="en-US" sz="1800" b="1" dirty="0" smtClean="0">
              <a:latin typeface="Times New Roman" pitchFamily="18" charset="0"/>
              <a:cs typeface="Times New Roman" pitchFamily="18" charset="0"/>
            </a:endParaRPr>
          </a:p>
          <a:p>
            <a:pPr marL="177800" indent="0" eaLnBrk="1" hangingPunct="1">
              <a:buFont typeface="Wingdings" pitchFamily="2" charset="2"/>
              <a:buNone/>
            </a:pPr>
            <a:r>
              <a:rPr lang="en-US" altLang="ru-RU" sz="1800" dirty="0" smtClean="0">
                <a:latin typeface="Times New Roman" pitchFamily="18" charset="0"/>
                <a:cs typeface="Times New Roman" pitchFamily="18" charset="0"/>
              </a:rPr>
              <a:t>	</a:t>
            </a:r>
            <a:r>
              <a:rPr lang="ru-RU" altLang="ru-RU" sz="1800" dirty="0" smtClean="0">
                <a:latin typeface="Times New Roman" pitchFamily="18" charset="0"/>
                <a:cs typeface="Times New Roman" pitchFamily="18" charset="0"/>
              </a:rPr>
              <a:t>КАЗАХСТАН</a:t>
            </a:r>
            <a:r>
              <a:rPr lang="en-US" altLang="ru-RU" sz="1800" dirty="0" smtClean="0">
                <a:latin typeface="Times New Roman" pitchFamily="18" charset="0"/>
                <a:cs typeface="Times New Roman" pitchFamily="18" charset="0"/>
              </a:rPr>
              <a:t>: </a:t>
            </a:r>
            <a:r>
              <a:rPr lang="ru-RU" altLang="ru-RU" sz="1800" dirty="0" smtClean="0">
                <a:latin typeface="Times New Roman" pitchFamily="18" charset="0"/>
                <a:cs typeface="Times New Roman" pitchFamily="18" charset="0"/>
              </a:rPr>
              <a:t>НТЦ Безопасности ядерных технологий</a:t>
            </a:r>
            <a:r>
              <a:rPr lang="ru-RU" altLang="ru-RU" sz="1800" dirty="0" smtClean="0">
                <a:latin typeface="Times New Roman" pitchFamily="18" charset="0"/>
                <a:cs typeface="Times New Roman" pitchFamily="18" charset="0"/>
              </a:rPr>
              <a:t>	</a:t>
            </a:r>
            <a:r>
              <a:rPr lang="en-US" altLang="ru-RU" sz="1800" dirty="0" smtClean="0">
                <a:latin typeface="Times New Roman" pitchFamily="18" charset="0"/>
                <a:cs typeface="Times New Roman" pitchFamily="18" charset="0"/>
              </a:rPr>
              <a:t>(</a:t>
            </a:r>
            <a:r>
              <a:rPr lang="ru-RU" altLang="ru-RU" sz="1800" i="1" dirty="0" err="1" smtClean="0">
                <a:latin typeface="Times New Roman" pitchFamily="18" charset="0"/>
                <a:cs typeface="Times New Roman" pitchFamily="18" charset="0"/>
              </a:rPr>
              <a:t>Проходцева</a:t>
            </a:r>
            <a:r>
              <a:rPr lang="ru-RU" altLang="ru-RU" sz="1800" i="1" dirty="0" smtClean="0">
                <a:latin typeface="Times New Roman" pitchFamily="18" charset="0"/>
                <a:cs typeface="Times New Roman" pitchFamily="18" charset="0"/>
              </a:rPr>
              <a:t> Тамара</a:t>
            </a:r>
            <a:r>
              <a:rPr lang="ru-RU" altLang="ru-RU" sz="1800" dirty="0" smtClean="0">
                <a:latin typeface="Times New Roman" pitchFamily="18" charset="0"/>
                <a:cs typeface="Times New Roman" pitchFamily="18" charset="0"/>
              </a:rPr>
              <a:t>)</a:t>
            </a:r>
            <a:endParaRPr lang="en-US" altLang="ru-RU" sz="1800" dirty="0" smtClean="0">
              <a:latin typeface="Times New Roman" pitchFamily="18" charset="0"/>
              <a:cs typeface="Times New Roman" pitchFamily="18" charset="0"/>
            </a:endParaRPr>
          </a:p>
          <a:p>
            <a:pPr marL="177800" indent="0" eaLnBrk="1" hangingPunct="1">
              <a:buNone/>
            </a:pPr>
            <a:r>
              <a:rPr lang="en-US" altLang="ru-RU" sz="1800" dirty="0" smtClean="0">
                <a:latin typeface="Times New Roman" pitchFamily="18" charset="0"/>
                <a:cs typeface="Times New Roman" pitchFamily="18" charset="0"/>
              </a:rPr>
              <a:t>	</a:t>
            </a:r>
            <a:r>
              <a:rPr lang="ru-RU" altLang="ru-RU" sz="1800" dirty="0" smtClean="0">
                <a:latin typeface="Times New Roman" pitchFamily="18" charset="0"/>
                <a:cs typeface="Times New Roman" pitchFamily="18" charset="0"/>
              </a:rPr>
              <a:t>АРМЕНИЯ</a:t>
            </a:r>
            <a:r>
              <a:rPr lang="en-US" altLang="ru-RU" sz="1800" dirty="0" smtClean="0">
                <a:latin typeface="Times New Roman" pitchFamily="18" charset="0"/>
                <a:cs typeface="Times New Roman" pitchFamily="18" charset="0"/>
              </a:rPr>
              <a:t>: </a:t>
            </a:r>
            <a:r>
              <a:rPr lang="ru-RU" altLang="ru-RU" sz="1800" dirty="0" smtClean="0">
                <a:latin typeface="Times New Roman" pitchFamily="18" charset="0"/>
                <a:cs typeface="Times New Roman" pitchFamily="18" charset="0"/>
              </a:rPr>
              <a:t>Национальное бюро экспертизы           	</a:t>
            </a:r>
            <a:r>
              <a:rPr lang="en-US" sz="1800" dirty="0" smtClean="0">
                <a:latin typeface="Times New Roman" pitchFamily="18" charset="0"/>
                <a:cs typeface="Times New Roman" pitchFamily="18" charset="0"/>
              </a:rPr>
              <a:t>(</a:t>
            </a:r>
            <a:r>
              <a:rPr lang="ru-RU" sz="1800" i="1" dirty="0" err="1" smtClean="0">
                <a:latin typeface="Times New Roman" pitchFamily="18" charset="0"/>
                <a:cs typeface="Times New Roman" pitchFamily="18" charset="0"/>
              </a:rPr>
              <a:t>Восканян</a:t>
            </a:r>
            <a:r>
              <a:rPr lang="ru-RU" sz="1800" i="1" dirty="0" smtClean="0">
                <a:latin typeface="Times New Roman" pitchFamily="18" charset="0"/>
                <a:cs typeface="Times New Roman" pitchFamily="18" charset="0"/>
              </a:rPr>
              <a:t> </a:t>
            </a:r>
            <a:r>
              <a:rPr lang="ru-RU" sz="1800" i="1" dirty="0" err="1" smtClean="0">
                <a:latin typeface="Times New Roman" pitchFamily="18" charset="0"/>
                <a:cs typeface="Times New Roman" pitchFamily="18" charset="0"/>
              </a:rPr>
              <a:t>Патвакан</a:t>
            </a:r>
            <a:r>
              <a:rPr lang="en-US" sz="1800" dirty="0" smtClean="0">
                <a:latin typeface="Times New Roman" pitchFamily="18" charset="0"/>
                <a:cs typeface="Times New Roman" pitchFamily="18" charset="0"/>
              </a:rPr>
              <a:t>)</a:t>
            </a:r>
            <a:r>
              <a:rPr lang="en-US" sz="1800" dirty="0" smtClean="0"/>
              <a:t> </a:t>
            </a:r>
            <a:endParaRPr lang="ru-RU" sz="1800" dirty="0" smtClean="0"/>
          </a:p>
          <a:p>
            <a:pPr marL="177800" indent="0" eaLnBrk="1" hangingPunct="1">
              <a:buNone/>
            </a:pPr>
            <a:r>
              <a:rPr lang="ru-RU" sz="1600" i="1" dirty="0" smtClean="0">
                <a:latin typeface="Times New Roman" pitchFamily="18" charset="0"/>
                <a:cs typeface="Times New Roman" pitchFamily="18" charset="0"/>
              </a:rPr>
              <a:t>Основная цель проекта – разработка инструментария для более широкого использования Программ внутрифирменного контроля</a:t>
            </a:r>
            <a:endParaRPr lang="en-US" sz="1800" b="1" dirty="0" smtClean="0">
              <a:latin typeface="Times New Roman" pitchFamily="18" charset="0"/>
              <a:cs typeface="Times New Roman" pitchFamily="18" charset="0"/>
            </a:endParaRPr>
          </a:p>
          <a:p>
            <a:pPr marL="177800" indent="0" eaLnBrk="1" hangingPunct="1">
              <a:buFont typeface="Wingdings" pitchFamily="2" charset="2"/>
              <a:buNone/>
            </a:pPr>
            <a:r>
              <a:rPr lang="en-US" altLang="ru-RU" sz="1800" b="1" dirty="0" smtClean="0">
                <a:latin typeface="Times New Roman" pitchFamily="18" charset="0"/>
                <a:cs typeface="Times New Roman" pitchFamily="18" charset="0"/>
              </a:rPr>
              <a:t>	</a:t>
            </a:r>
          </a:p>
          <a:p>
            <a:pPr marL="177800" indent="0" eaLnBrk="1" hangingPunct="1">
              <a:buFont typeface="Wingdings" pitchFamily="2" charset="2"/>
              <a:buNone/>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1800" b="1" dirty="0" smtClean="0">
                <a:latin typeface="Times New Roman" pitchFamily="18" charset="0"/>
                <a:cs typeface="Times New Roman" pitchFamily="18" charset="0"/>
              </a:rPr>
              <a:t>ХБРЯ</a:t>
            </a:r>
            <a:r>
              <a:rPr lang="ru-RU" sz="1800" b="1" dirty="0" smtClean="0">
                <a:latin typeface="Times New Roman" pitchFamily="18" charset="0"/>
                <a:cs typeface="Times New Roman" pitchFamily="18" charset="0"/>
              </a:rPr>
              <a:t> </a:t>
            </a:r>
            <a:r>
              <a:rPr lang="ru-RU" sz="1800" b="1" dirty="0" smtClean="0">
                <a:latin typeface="Times New Roman" pitchFamily="18" charset="0"/>
                <a:cs typeface="Times New Roman" pitchFamily="18" charset="0"/>
              </a:rPr>
              <a:t>Словарь (Глоссарий) терминов и определений по экспортному контролю</a:t>
            </a:r>
            <a:endParaRPr lang="en-US" altLang="ru-RU" sz="1800" b="1" dirty="0" smtClean="0">
              <a:latin typeface="Times New Roman" pitchFamily="18" charset="0"/>
              <a:cs typeface="Times New Roman" pitchFamily="18" charset="0"/>
            </a:endParaRPr>
          </a:p>
          <a:p>
            <a:pPr eaLnBrk="1" hangingPunct="1">
              <a:buFont typeface="Wingdings" pitchFamily="2" charset="2"/>
              <a:buNone/>
            </a:pPr>
            <a:endParaRPr lang="en-US" altLang="ru-RU" sz="1800" b="1" dirty="0" smtClean="0">
              <a:latin typeface="Times New Roman" pitchFamily="18" charset="0"/>
              <a:cs typeface="Times New Roman" pitchFamily="18" charset="0"/>
            </a:endParaRPr>
          </a:p>
          <a:p>
            <a:pPr eaLnBrk="1" hangingPunct="1">
              <a:buFont typeface="Wingdings" pitchFamily="2" charset="2"/>
              <a:buNone/>
            </a:pPr>
            <a:endParaRPr lang="ru-RU" altLang="ru-RU" sz="1800" dirty="0" smtClean="0">
              <a:latin typeface="Times New Roman" pitchFamily="18" charset="0"/>
              <a:cs typeface="Times New Roman" pitchFamily="18" charset="0"/>
            </a:endParaRPr>
          </a:p>
          <a:p>
            <a:pPr eaLnBrk="1" hangingPunct="1">
              <a:buFont typeface="Wingdings" pitchFamily="2" charset="2"/>
              <a:buNone/>
            </a:pPr>
            <a:endParaRPr lang="en-US" altLang="ru-RU" sz="1800" i="1" dirty="0" smtClean="0">
              <a:latin typeface="Times New Roman" pitchFamily="18" charset="0"/>
              <a:cs typeface="Times New Roman" pitchFamily="18" charset="0"/>
            </a:endParaRPr>
          </a:p>
          <a:p>
            <a:pPr eaLnBrk="1" hangingPunct="1">
              <a:buFont typeface="Wingdings" pitchFamily="2" charset="2"/>
              <a:buNone/>
            </a:pPr>
            <a:endParaRPr lang="ru-RU" altLang="ru-RU" sz="1800" i="1" dirty="0" smtClean="0">
              <a:latin typeface="Times New Roman" pitchFamily="18" charset="0"/>
              <a:cs typeface="Times New Roman" pitchFamily="18" charset="0"/>
            </a:endParaRPr>
          </a:p>
          <a:p>
            <a:pPr eaLnBrk="1" hangingPunct="1">
              <a:buFont typeface="Wingdings" pitchFamily="2" charset="2"/>
              <a:buNone/>
            </a:pPr>
            <a:endParaRPr lang="en-US" altLang="ru-RU" sz="1800" b="1" dirty="0" smtClean="0">
              <a:latin typeface="Times New Roman" pitchFamily="18" charset="0"/>
              <a:cs typeface="Times New Roman" pitchFamily="18" charset="0"/>
            </a:endParaRPr>
          </a:p>
          <a:p>
            <a:pPr eaLnBrk="1" hangingPunct="1">
              <a:buFont typeface="Wingdings" pitchFamily="2" charset="2"/>
              <a:buNone/>
            </a:pPr>
            <a:endParaRPr lang="ru-RU" altLang="ru-RU" sz="1800" dirty="0" smtClean="0">
              <a:latin typeface="Times New Roman" pitchFamily="18" charset="0"/>
              <a:cs typeface="Times New Roman" pitchFamily="18" charset="0"/>
            </a:endParaRPr>
          </a:p>
        </p:txBody>
      </p:sp>
      <p:graphicFrame>
        <p:nvGraphicFramePr>
          <p:cNvPr id="1026" name="Object 5"/>
          <p:cNvGraphicFramePr>
            <a:graphicFrameLocks noGrp="1" noChangeAspect="1"/>
          </p:cNvGraphicFramePr>
          <p:nvPr>
            <p:ph sz="half" idx="2"/>
          </p:nvPr>
        </p:nvGraphicFramePr>
        <p:xfrm>
          <a:off x="0" y="6343650"/>
          <a:ext cx="609600" cy="514350"/>
        </p:xfrm>
        <a:graphic>
          <a:graphicData uri="http://schemas.openxmlformats.org/presentationml/2006/ole">
            <p:oleObj spid="_x0000_s1038" name="CorelDRAW" r:id="rId4" imgW="3182112" imgH="2688336" progId="">
              <p:embed/>
            </p:oleObj>
          </a:graphicData>
        </a:graphic>
      </p:graphicFrame>
      <p:sp>
        <p:nvSpPr>
          <p:cNvPr id="7" name="Rectangle 2"/>
          <p:cNvSpPr>
            <a:spLocks noGrp="1" noChangeArrowheads="1"/>
          </p:cNvSpPr>
          <p:nvPr>
            <p:ph type="title"/>
          </p:nvPr>
        </p:nvSpPr>
        <p:spPr>
          <a:xfrm>
            <a:off x="1143000" y="457200"/>
            <a:ext cx="7793038" cy="838200"/>
          </a:xfrm>
        </p:spPr>
        <p:txBody>
          <a:bodyPr>
            <a:normAutofit/>
          </a:bodyPr>
          <a:lstStyle/>
          <a:p>
            <a:pPr algn="ctr" eaLnBrk="1" fontAlgn="auto" hangingPunct="1">
              <a:spcBef>
                <a:spcPts val="600"/>
              </a:spcBef>
              <a:spcAft>
                <a:spcPts val="600"/>
              </a:spcAft>
              <a:defRPr/>
            </a:pPr>
            <a:r>
              <a:rPr lang="ru-RU" sz="2000" dirty="0" smtClean="0">
                <a:solidFill>
                  <a:schemeClr val="accent1">
                    <a:lumMod val="75000"/>
                  </a:schemeClr>
                </a:solidFill>
                <a:latin typeface="Times New Roman" pitchFamily="18" charset="0"/>
                <a:cs typeface="Times New Roman" pitchFamily="18" charset="0"/>
              </a:rPr>
              <a:t>Научно-Технический Центр</a:t>
            </a:r>
            <a:br>
              <a:rPr lang="ru-RU" sz="2000" dirty="0" smtClean="0">
                <a:solidFill>
                  <a:schemeClr val="accent1">
                    <a:lumMod val="75000"/>
                  </a:schemeClr>
                </a:solidFill>
                <a:latin typeface="Times New Roman" pitchFamily="18" charset="0"/>
                <a:cs typeface="Times New Roman" pitchFamily="18" charset="0"/>
              </a:rPr>
            </a:br>
            <a:r>
              <a:rPr lang="ru-RU" sz="2000" dirty="0" smtClean="0">
                <a:solidFill>
                  <a:schemeClr val="accent1">
                    <a:lumMod val="75000"/>
                  </a:schemeClr>
                </a:solidFill>
                <a:latin typeface="Times New Roman" pitchFamily="18" charset="0"/>
                <a:cs typeface="Times New Roman" pitchFamily="18" charset="0"/>
              </a:rPr>
              <a:t>БЕЗОПАСНОСТИ ЯДЕРНЫХ ТЕХНОЛОГИЙ</a:t>
            </a:r>
            <a:endParaRPr lang="ru-RU" sz="2000" i="1" dirty="0" smtClean="0">
              <a:solidFill>
                <a:schemeClr val="accent1">
                  <a:lumMod val="75000"/>
                </a:schemeClr>
              </a:solidFill>
              <a:latin typeface="Times New Roman" pitchFamily="18" charset="0"/>
              <a:cs typeface="Times New Roman" pitchFamily="18" charset="0"/>
            </a:endParaRPr>
          </a:p>
        </p:txBody>
      </p:sp>
      <p:sp>
        <p:nvSpPr>
          <p:cNvPr id="8" name="Номер слайда 7"/>
          <p:cNvSpPr>
            <a:spLocks noGrp="1"/>
          </p:cNvSpPr>
          <p:nvPr>
            <p:ph type="sldNum" sz="quarter" idx="12"/>
          </p:nvPr>
        </p:nvSpPr>
        <p:spPr/>
        <p:txBody>
          <a:bodyPr/>
          <a:lstStyle/>
          <a:p>
            <a:pPr>
              <a:defRPr/>
            </a:pPr>
            <a:fld id="{E9BD2436-E154-4D64-8201-EBE3E529092C}" type="slidenum">
              <a:rPr lang="ru-RU" altLang="ru-RU" smtClean="0"/>
              <a:pPr>
                <a:defRPr/>
              </a:pPr>
              <a:t>1</a:t>
            </a:fld>
            <a:endParaRPr lang="ru-RU" altLang="ru-RU"/>
          </a:p>
        </p:txBody>
      </p:sp>
      <p:sp>
        <p:nvSpPr>
          <p:cNvPr id="9" name="Нижний колонтитул 4"/>
          <p:cNvSpPr>
            <a:spLocks noGrp="1"/>
          </p:cNvSpPr>
          <p:nvPr>
            <p:ph type="ftr" sz="quarter" idx="11"/>
          </p:nvPr>
        </p:nvSpPr>
        <p:spPr bwMode="auto">
          <a:xfrm>
            <a:off x="4648200" y="6248400"/>
            <a:ext cx="3429000" cy="476250"/>
          </a:xfrm>
          <a:noFill/>
          <a:ln>
            <a:miter lim="800000"/>
            <a:headEnd/>
            <a:tailEnd/>
          </a:ln>
        </p:spPr>
        <p:txBody>
          <a:bodyPr wrap="square" lIns="91440" tIns="45720" rIns="91440" bIns="45720" numCol="1" anchorCtr="0" compatLnSpc="1">
            <a:prstTxWarp prst="textNoShape">
              <a:avLst/>
            </a:prstTxWarp>
          </a:bodyPr>
          <a:lstStyle/>
          <a:p>
            <a:pPr algn="ctr"/>
            <a:r>
              <a:rPr lang="ru-RU" altLang="ru-RU" dirty="0" smtClean="0">
                <a:latin typeface="Times New Roman" pitchFamily="18" charset="0"/>
                <a:cs typeface="Times New Roman" pitchFamily="18" charset="0"/>
              </a:rPr>
              <a:t>«Экспортный контроль ХБРЯ  по материалам и технологиям двойного назначения в Центральной Азии»</a:t>
            </a:r>
          </a:p>
          <a:p>
            <a:pPr algn="ctr"/>
            <a:r>
              <a:rPr lang="ru-RU" altLang="ru-RU" i="1" dirty="0" smtClean="0">
                <a:latin typeface="Times New Roman" pitchFamily="18" charset="0"/>
                <a:cs typeface="Times New Roman" pitchFamily="18" charset="0"/>
              </a:rPr>
              <a:t> 5-6 ноября 2018, Ереван, Армения</a:t>
            </a:r>
            <a:endParaRPr lang="ru-RU" altLang="ru-RU" i="1" dirty="0" smtClean="0"/>
          </a:p>
        </p:txBody>
      </p:sp>
    </p:spTree>
  </p:cSld>
  <p:clrMapOvr>
    <a:masterClrMapping/>
  </p:clrMapOvr>
  <p:transition>
    <p:cover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2</a:t>
            </a:fld>
            <a:endParaRPr lang="ru-RU" altLang="ru-RU"/>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8010" name="CorelDRAW" r:id="rId4" imgW="3182112" imgH="2688336" progId="">
              <p:embed/>
            </p:oleObj>
          </a:graphicData>
        </a:graphic>
      </p:graphicFrame>
      <p:sp>
        <p:nvSpPr>
          <p:cNvPr id="11" name="Нижний колонтитул 4"/>
          <p:cNvSpPr>
            <a:spLocks noGrp="1"/>
          </p:cNvSpPr>
          <p:nvPr>
            <p:ph type="ftr" sz="quarter" idx="11"/>
          </p:nvPr>
        </p:nvSpPr>
        <p:spPr bwMode="auto">
          <a:xfrm>
            <a:off x="4648200" y="6248400"/>
            <a:ext cx="3429000" cy="476250"/>
          </a:xfrm>
          <a:noFill/>
          <a:ln>
            <a:miter lim="800000"/>
            <a:headEnd/>
            <a:tailEnd/>
          </a:ln>
        </p:spPr>
        <p:txBody>
          <a:bodyPr wrap="square" lIns="91440" tIns="45720" rIns="91440" bIns="45720" numCol="1" anchorCtr="0" compatLnSpc="1">
            <a:prstTxWarp prst="textNoShape">
              <a:avLst/>
            </a:prstTxWarp>
          </a:bodyPr>
          <a:lstStyle/>
          <a:p>
            <a:pPr algn="ctr"/>
            <a:r>
              <a:rPr lang="ru-RU" altLang="ru-RU" dirty="0" smtClean="0">
                <a:latin typeface="Times New Roman" pitchFamily="18" charset="0"/>
                <a:cs typeface="Times New Roman" pitchFamily="18" charset="0"/>
              </a:rPr>
              <a:t>«Экспортный контроль ХБРЯ  по материалам и технологиям двойного назначения в Центральной Азии»</a:t>
            </a:r>
          </a:p>
          <a:p>
            <a:pPr algn="ctr"/>
            <a:r>
              <a:rPr lang="ru-RU" altLang="ru-RU" i="1" dirty="0" smtClean="0">
                <a:latin typeface="Times New Roman" pitchFamily="18" charset="0"/>
                <a:cs typeface="Times New Roman" pitchFamily="18" charset="0"/>
              </a:rPr>
              <a:t> 5-6 ноября 2018, Ереван, Армения</a:t>
            </a:r>
            <a:endParaRPr lang="ru-RU" altLang="ru-RU" i="1" dirty="0" smtClean="0"/>
          </a:p>
        </p:txBody>
      </p:sp>
      <p:sp>
        <p:nvSpPr>
          <p:cNvPr id="10" name="Rectangle 4"/>
          <p:cNvSpPr>
            <a:spLocks noChangeArrowheads="1"/>
          </p:cNvSpPr>
          <p:nvPr/>
        </p:nvSpPr>
        <p:spPr bwMode="auto">
          <a:xfrm>
            <a:off x="381000" y="228600"/>
            <a:ext cx="8534400" cy="1015663"/>
          </a:xfrm>
          <a:prstGeom prst="rect">
            <a:avLst/>
          </a:prstGeom>
          <a:noFill/>
          <a:ln w="9525" algn="ctr">
            <a:noFill/>
            <a:miter lim="800000"/>
            <a:headEnd/>
            <a:tailEnd/>
          </a:ln>
        </p:spPr>
        <p:txBody>
          <a:bodyPr wrap="square">
            <a:spAutoFit/>
          </a:bodyPr>
          <a:lstStyle/>
          <a:p>
            <a:pPr lvl="2">
              <a:defRPr/>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2000" b="1" dirty="0" smtClean="0">
                <a:solidFill>
                  <a:schemeClr val="bg2">
                    <a:lumMod val="25000"/>
                  </a:schemeClr>
                </a:solidFill>
                <a:latin typeface="Times New Roman" pitchFamily="18" charset="0"/>
                <a:cs typeface="Times New Roman" pitchFamily="18" charset="0"/>
              </a:rPr>
              <a:t>Типовые модели Программы внутрифирменного контроля (ВПЭК) для ядерной, химической, биологической и радиологической областей</a:t>
            </a:r>
            <a:endParaRPr lang="ru-RU" sz="2000" i="1" dirty="0">
              <a:solidFill>
                <a:schemeClr val="accent1">
                  <a:lumMod val="75000"/>
                </a:schemeClr>
              </a:solidFill>
              <a:latin typeface="Times New Roman" pitchFamily="18" charset="0"/>
              <a:cs typeface="Times New Roman" pitchFamily="18" charset="0"/>
            </a:endParaRPr>
          </a:p>
        </p:txBody>
      </p:sp>
      <p:sp>
        <p:nvSpPr>
          <p:cNvPr id="16" name="Прямоугольник 15"/>
          <p:cNvSpPr/>
          <p:nvPr/>
        </p:nvSpPr>
        <p:spPr>
          <a:xfrm>
            <a:off x="457200" y="1524000"/>
            <a:ext cx="8458200" cy="4478149"/>
          </a:xfrm>
          <a:prstGeom prst="rect">
            <a:avLst/>
          </a:prstGeom>
        </p:spPr>
        <p:txBody>
          <a:bodyPr wrap="square">
            <a:spAutoFit/>
          </a:bodyPr>
          <a:lstStyle/>
          <a:p>
            <a:r>
              <a:rPr lang="ru-RU" sz="1500" b="1" dirty="0" smtClean="0">
                <a:latin typeface="Times New Roman" pitchFamily="18" charset="0"/>
                <a:cs typeface="Times New Roman" pitchFamily="18" charset="0"/>
              </a:rPr>
              <a:t>Внутрифирменная ПРОГРАММА экспортного контроля</a:t>
            </a:r>
          </a:p>
          <a:p>
            <a:pPr>
              <a:buFont typeface="Wingdings 2" pitchFamily="18" charset="2"/>
              <a:buNone/>
            </a:pPr>
            <a:r>
              <a:rPr lang="ru-RU" sz="1500" dirty="0" smtClean="0">
                <a:solidFill>
                  <a:srgbClr val="C00000"/>
                </a:solidFill>
                <a:latin typeface="Times New Roman" pitchFamily="18" charset="0"/>
                <a:cs typeface="Times New Roman" pitchFamily="18" charset="0"/>
              </a:rPr>
              <a:t>(Что такое ВПЭК</a:t>
            </a:r>
            <a:r>
              <a:rPr lang="ru-RU" sz="1500" dirty="0" smtClean="0">
                <a:solidFill>
                  <a:srgbClr val="C00000"/>
                </a:solidFill>
                <a:latin typeface="Times New Roman" pitchFamily="18" charset="0"/>
                <a:cs typeface="Times New Roman" pitchFamily="18" charset="0"/>
              </a:rPr>
              <a:t>?)</a:t>
            </a:r>
            <a:endParaRPr lang="en-US" sz="1500" dirty="0" smtClean="0">
              <a:solidFill>
                <a:srgbClr val="C00000"/>
              </a:solidFill>
              <a:latin typeface="Times New Roman" pitchFamily="18" charset="0"/>
              <a:cs typeface="Times New Roman" pitchFamily="18" charset="0"/>
            </a:endParaRPr>
          </a:p>
          <a:p>
            <a:endParaRPr lang="ru-RU" sz="1500" b="1" dirty="0" smtClean="0">
              <a:latin typeface="Times New Roman" pitchFamily="18" charset="0"/>
              <a:cs typeface="Times New Roman" pitchFamily="18" charset="0"/>
            </a:endParaRPr>
          </a:p>
          <a:p>
            <a:r>
              <a:rPr lang="ru-RU" sz="1500" b="1" dirty="0" smtClean="0">
                <a:latin typeface="Times New Roman" pitchFamily="18" charset="0"/>
                <a:cs typeface="Times New Roman" pitchFamily="18" charset="0"/>
              </a:rPr>
              <a:t>Внутрифирменная </a:t>
            </a:r>
            <a:r>
              <a:rPr lang="ru-RU" sz="1500" b="1" dirty="0" smtClean="0">
                <a:latin typeface="Times New Roman" pitchFamily="18" charset="0"/>
                <a:cs typeface="Times New Roman" pitchFamily="18" charset="0"/>
              </a:rPr>
              <a:t>программа экспортного контроля </a:t>
            </a:r>
            <a:r>
              <a:rPr lang="ru-RU" sz="1500" dirty="0" smtClean="0">
                <a:latin typeface="Times New Roman" pitchFamily="18" charset="0"/>
                <a:cs typeface="Times New Roman" pitchFamily="18" charset="0"/>
              </a:rPr>
              <a:t>- это комплекс мер, добровольно осуществляемых предприятиями (</a:t>
            </a:r>
            <a:r>
              <a:rPr lang="ru-RU" sz="1500" i="1" dirty="0" smtClean="0">
                <a:latin typeface="Times New Roman" pitchFamily="18" charset="0"/>
                <a:cs typeface="Times New Roman" pitchFamily="18" charset="0"/>
              </a:rPr>
              <a:t>организациями, компаниями</a:t>
            </a:r>
            <a:r>
              <a:rPr lang="ru-RU" sz="1500" dirty="0" smtClean="0">
                <a:latin typeface="Times New Roman" pitchFamily="18" charset="0"/>
                <a:cs typeface="Times New Roman" pitchFamily="18" charset="0"/>
              </a:rPr>
              <a:t>) и направленных на то, чтобы экспорт материалов, оборудования, технологий, научно - технической информации и услуг осуществлялся ответственно и при соблюдении законодательства государства</a:t>
            </a:r>
            <a:r>
              <a:rPr lang="en-US" sz="1500" dirty="0" smtClean="0">
                <a:latin typeface="Times New Roman" pitchFamily="18" charset="0"/>
                <a:cs typeface="Times New Roman" pitchFamily="18" charset="0"/>
              </a:rPr>
              <a:t>.</a:t>
            </a:r>
          </a:p>
          <a:p>
            <a:endParaRPr lang="ru-RU" sz="1500" b="1" dirty="0" smtClean="0">
              <a:latin typeface="Times New Roman" pitchFamily="18" charset="0"/>
              <a:cs typeface="Times New Roman" pitchFamily="18" charset="0"/>
            </a:endParaRPr>
          </a:p>
          <a:p>
            <a:r>
              <a:rPr lang="ru-RU" sz="1500" b="1" dirty="0" smtClean="0">
                <a:latin typeface="Times New Roman" pitchFamily="18" charset="0"/>
                <a:cs typeface="Times New Roman" pitchFamily="18" charset="0"/>
              </a:rPr>
              <a:t>ЦЕЛЬ создания внутрифирменной программы экспортного контроля</a:t>
            </a:r>
            <a:endParaRPr lang="en-US" sz="1500" b="1" dirty="0" smtClean="0">
              <a:latin typeface="Times New Roman" pitchFamily="18" charset="0"/>
              <a:cs typeface="Times New Roman" pitchFamily="18" charset="0"/>
            </a:endParaRPr>
          </a:p>
          <a:p>
            <a:pPr>
              <a:buFont typeface="Wingdings 2" pitchFamily="18" charset="2"/>
              <a:buNone/>
              <a:defRPr/>
            </a:pPr>
            <a:r>
              <a:rPr lang="ru-RU" sz="1500" b="1" dirty="0" smtClean="0">
                <a:latin typeface="Times New Roman" pitchFamily="18" charset="0"/>
                <a:cs typeface="Times New Roman" pitchFamily="18" charset="0"/>
              </a:rPr>
              <a:t> </a:t>
            </a:r>
            <a:r>
              <a:rPr lang="ru-RU" sz="1500" dirty="0" smtClean="0">
                <a:solidFill>
                  <a:srgbClr val="C00000"/>
                </a:solidFill>
                <a:latin typeface="Times New Roman" pitchFamily="18" charset="0"/>
                <a:cs typeface="Times New Roman" pitchFamily="18" charset="0"/>
              </a:rPr>
              <a:t>(Зачем создавать ВПЭК?) </a:t>
            </a:r>
            <a:endParaRPr lang="en-US" sz="1500" dirty="0" smtClean="0">
              <a:solidFill>
                <a:srgbClr val="C00000"/>
              </a:solidFill>
              <a:latin typeface="Times New Roman" pitchFamily="18" charset="0"/>
              <a:cs typeface="Times New Roman" pitchFamily="18" charset="0"/>
            </a:endParaRPr>
          </a:p>
          <a:p>
            <a:pPr>
              <a:buFont typeface="Wingdings 2" pitchFamily="18" charset="2"/>
              <a:buNone/>
              <a:defRPr/>
            </a:pPr>
            <a:r>
              <a:rPr lang="ru-RU" sz="1500" dirty="0" smtClean="0">
                <a:latin typeface="Times New Roman" pitchFamily="18" charset="0"/>
                <a:cs typeface="Times New Roman" pitchFamily="18" charset="0"/>
              </a:rPr>
              <a:t>Основная </a:t>
            </a:r>
            <a:r>
              <a:rPr lang="ru-RU" sz="1500" b="1" dirty="0" smtClean="0">
                <a:latin typeface="Times New Roman" pitchFamily="18" charset="0"/>
                <a:cs typeface="Times New Roman" pitchFamily="18" charset="0"/>
              </a:rPr>
              <a:t>цель </a:t>
            </a:r>
            <a:r>
              <a:rPr lang="ru-RU" sz="1500" dirty="0" smtClean="0">
                <a:latin typeface="Times New Roman" pitchFamily="18" charset="0"/>
                <a:cs typeface="Times New Roman" pitchFamily="18" charset="0"/>
              </a:rPr>
              <a:t>создания внутрифирменной программы экспортного контроля - </a:t>
            </a:r>
            <a:r>
              <a:rPr lang="ru-RU" sz="1500" b="1" dirty="0" smtClean="0">
                <a:latin typeface="Times New Roman" pitchFamily="18" charset="0"/>
                <a:cs typeface="Times New Roman" pitchFamily="18" charset="0"/>
              </a:rPr>
              <a:t>формирование на предприятии (</a:t>
            </a:r>
            <a:r>
              <a:rPr lang="ru-RU" sz="1500" i="1" dirty="0" smtClean="0">
                <a:latin typeface="Times New Roman" pitchFamily="18" charset="0"/>
                <a:cs typeface="Times New Roman" pitchFamily="18" charset="0"/>
              </a:rPr>
              <a:t>в организации, компании</a:t>
            </a:r>
            <a:r>
              <a:rPr lang="ru-RU" sz="1500" b="1" dirty="0" smtClean="0">
                <a:latin typeface="Times New Roman" pitchFamily="18" charset="0"/>
                <a:cs typeface="Times New Roman" pitchFamily="18" charset="0"/>
              </a:rPr>
              <a:t>) механизма проверок</a:t>
            </a:r>
            <a:r>
              <a:rPr lang="ru-RU" sz="1500" dirty="0" smtClean="0">
                <a:latin typeface="Times New Roman" pitchFamily="18" charset="0"/>
                <a:cs typeface="Times New Roman" pitchFamily="18" charset="0"/>
              </a:rPr>
              <a:t> для:</a:t>
            </a:r>
          </a:p>
          <a:p>
            <a:pPr marL="715963">
              <a:spcBef>
                <a:spcPts val="0"/>
              </a:spcBef>
              <a:defRPr/>
            </a:pPr>
            <a:r>
              <a:rPr lang="en-US" sz="1500" dirty="0" smtClean="0">
                <a:latin typeface="Times New Roman" pitchFamily="18" charset="0"/>
                <a:cs typeface="Times New Roman" pitchFamily="18" charset="0"/>
              </a:rPr>
              <a:t>- </a:t>
            </a:r>
            <a:r>
              <a:rPr lang="ru-RU" sz="1500" dirty="0" smtClean="0">
                <a:latin typeface="Times New Roman" pitchFamily="18" charset="0"/>
                <a:cs typeface="Times New Roman" pitchFamily="18" charset="0"/>
              </a:rPr>
              <a:t>обеспечения легитимности внешнеторговых сделок,</a:t>
            </a:r>
          </a:p>
          <a:p>
            <a:pPr marL="715963">
              <a:spcBef>
                <a:spcPts val="0"/>
              </a:spcBef>
              <a:defRPr/>
            </a:pPr>
            <a:r>
              <a:rPr lang="en-US" sz="1500" dirty="0" smtClean="0">
                <a:latin typeface="Times New Roman" pitchFamily="18" charset="0"/>
                <a:cs typeface="Times New Roman" pitchFamily="18" charset="0"/>
              </a:rPr>
              <a:t>- </a:t>
            </a:r>
            <a:r>
              <a:rPr lang="ru-RU" sz="1500" dirty="0" smtClean="0">
                <a:latin typeface="Times New Roman" pitchFamily="18" charset="0"/>
                <a:cs typeface="Times New Roman" pitchFamily="18" charset="0"/>
              </a:rPr>
              <a:t>более эффективного управления внешнеэкономической деятельностью,</a:t>
            </a:r>
          </a:p>
          <a:p>
            <a:pPr marL="715963">
              <a:spcBef>
                <a:spcPts val="0"/>
              </a:spcBef>
              <a:defRPr/>
            </a:pPr>
            <a:r>
              <a:rPr lang="en-US" sz="1500" dirty="0" smtClean="0">
                <a:latin typeface="Times New Roman" pitchFamily="18" charset="0"/>
                <a:cs typeface="Times New Roman" pitchFamily="18" charset="0"/>
              </a:rPr>
              <a:t>- </a:t>
            </a:r>
            <a:r>
              <a:rPr lang="ru-RU" sz="1500" dirty="0" smtClean="0">
                <a:latin typeface="Times New Roman" pitchFamily="18" charset="0"/>
                <a:cs typeface="Times New Roman" pitchFamily="18" charset="0"/>
              </a:rPr>
              <a:t>облегчения выполнения процедур, связанных с получением экспортных лицензий</a:t>
            </a:r>
          </a:p>
          <a:p>
            <a:pPr marL="715963">
              <a:spcBef>
                <a:spcPts val="0"/>
              </a:spcBef>
              <a:buFontTx/>
              <a:buChar char="-"/>
              <a:defRPr/>
            </a:pPr>
            <a:r>
              <a:rPr lang="en-US" sz="1500" dirty="0" smtClean="0">
                <a:latin typeface="Times New Roman" pitchFamily="18" charset="0"/>
                <a:cs typeface="Times New Roman" pitchFamily="18" charset="0"/>
              </a:rPr>
              <a:t> </a:t>
            </a:r>
            <a:r>
              <a:rPr lang="ru-RU" sz="1500" dirty="0" smtClean="0">
                <a:latin typeface="Times New Roman" pitchFamily="18" charset="0"/>
                <a:cs typeface="Times New Roman" pitchFamily="18" charset="0"/>
              </a:rPr>
              <a:t>предотвращения передач материалов, оборудования, технологий, научно - технической информации, в результате которых может быть нанесен ущерб государственным интересам страны, либо нарушены ее международные обязательства в области нераспространения оружия массового уничтожения</a:t>
            </a:r>
            <a:r>
              <a:rPr lang="ru-RU" sz="1500" dirty="0" smtClean="0">
                <a:latin typeface="Times New Roman" pitchFamily="18" charset="0"/>
                <a:cs typeface="Times New Roman" pitchFamily="18" charset="0"/>
              </a:rPr>
              <a:t>.</a:t>
            </a:r>
            <a:endParaRPr lang="en-US" sz="1500" dirty="0" smtClean="0">
              <a:latin typeface="Times New Roman" pitchFamily="18" charset="0"/>
              <a:cs typeface="Times New Roman" pitchFamily="18" charset="0"/>
            </a:endParaRPr>
          </a:p>
        </p:txBody>
      </p:sp>
    </p:spTree>
    <p:extLst>
      <p:ext uri="{BB962C8B-B14F-4D97-AF65-F5344CB8AC3E}">
        <p14:creationId xmlns:p14="http://schemas.microsoft.com/office/powerpoint/2010/main" xmlns="" val="3152625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3</a:t>
            </a:fld>
            <a:endParaRPr lang="ru-RU" altLang="ru-RU"/>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4942" name="CorelDRAW" r:id="rId4" imgW="3182112" imgH="2688336" progId="">
              <p:embed/>
            </p:oleObj>
          </a:graphicData>
        </a:graphic>
      </p:graphicFrame>
      <p:sp>
        <p:nvSpPr>
          <p:cNvPr id="16" name="Прямоугольник 15"/>
          <p:cNvSpPr/>
          <p:nvPr/>
        </p:nvSpPr>
        <p:spPr>
          <a:xfrm>
            <a:off x="685800" y="1371600"/>
            <a:ext cx="8153400" cy="4401205"/>
          </a:xfrm>
          <a:prstGeom prst="rect">
            <a:avLst/>
          </a:prstGeom>
        </p:spPr>
        <p:txBody>
          <a:bodyPr wrap="square">
            <a:spAutoFit/>
          </a:bodyPr>
          <a:lstStyle/>
          <a:p>
            <a:r>
              <a:rPr lang="ru-RU" sz="1400" dirty="0" smtClean="0">
                <a:latin typeface="Times New Roman" pitchFamily="18" charset="0"/>
                <a:cs typeface="Times New Roman" pitchFamily="18" charset="0"/>
              </a:rPr>
              <a:t>Известно</a:t>
            </a:r>
            <a:r>
              <a:rPr lang="ru-RU" sz="1400" dirty="0" smtClean="0">
                <a:latin typeface="Times New Roman" pitchFamily="18" charset="0"/>
                <a:cs typeface="Times New Roman" pitchFamily="18" charset="0"/>
              </a:rPr>
              <a:t>, что такое программа внутрифирменного контроля (ВПЭК) </a:t>
            </a:r>
          </a:p>
          <a:p>
            <a:pPr marL="171450" indent="-171450">
              <a:buFontTx/>
              <a:buChar char="-"/>
            </a:pPr>
            <a:r>
              <a:rPr lang="ru-RU" sz="1400" dirty="0" smtClean="0">
                <a:latin typeface="Times New Roman" pitchFamily="18" charset="0"/>
                <a:cs typeface="Times New Roman" pitchFamily="18" charset="0"/>
              </a:rPr>
              <a:t>это </a:t>
            </a:r>
            <a:r>
              <a:rPr lang="ru-RU" sz="1400" b="1" dirty="0" smtClean="0">
                <a:latin typeface="Times New Roman" pitchFamily="18" charset="0"/>
                <a:cs typeface="Times New Roman" pitchFamily="18" charset="0"/>
              </a:rPr>
              <a:t>декларация производителя </a:t>
            </a:r>
            <a:r>
              <a:rPr lang="ru-RU" sz="1400" dirty="0" smtClean="0">
                <a:latin typeface="Times New Roman" pitchFamily="18" charset="0"/>
                <a:cs typeface="Times New Roman" pitchFamily="18" charset="0"/>
              </a:rPr>
              <a:t>экспортной продукции о том, что ему знакомы законы экспортного контроля, он обязуется их выполнять.  </a:t>
            </a:r>
            <a:r>
              <a:rPr lang="ru-RU" sz="1400" i="1" dirty="0" smtClean="0">
                <a:latin typeface="Times New Roman" pitchFamily="18" charset="0"/>
                <a:cs typeface="Times New Roman" pitchFamily="18" charset="0"/>
              </a:rPr>
              <a:t>… и для этого он формирует на предприятии механизмы, которые позволят ему контролировать процессы, имеющие отношение к ЭК.</a:t>
            </a:r>
          </a:p>
          <a:p>
            <a:pPr marL="171450" indent="-171450">
              <a:buFontTx/>
              <a:buChar char="-"/>
            </a:pPr>
            <a:r>
              <a:rPr lang="ru-RU" sz="1400" dirty="0" smtClean="0">
                <a:latin typeface="Times New Roman" pitchFamily="18" charset="0"/>
                <a:cs typeface="Times New Roman" pitchFamily="18" charset="0"/>
              </a:rPr>
              <a:t>Это также </a:t>
            </a:r>
            <a:r>
              <a:rPr lang="ru-RU" sz="1400" b="1" dirty="0" smtClean="0">
                <a:latin typeface="Times New Roman" pitchFamily="18" charset="0"/>
                <a:cs typeface="Times New Roman" pitchFamily="18" charset="0"/>
              </a:rPr>
              <a:t>демонстрация развитой системы экспортного контроля государства</a:t>
            </a:r>
            <a:r>
              <a:rPr lang="ru-RU" sz="1400" dirty="0" smtClean="0">
                <a:latin typeface="Times New Roman" pitchFamily="18" charset="0"/>
                <a:cs typeface="Times New Roman" pitchFamily="18" charset="0"/>
              </a:rPr>
              <a:t>, включившего в свою систему экспортного контроля положение о необходимости разработки ВПЭК предприятиями, производящими продукцию, подлежащую ЭК</a:t>
            </a:r>
          </a:p>
          <a:p>
            <a:pPr marL="171450" indent="-171450">
              <a:buFontTx/>
              <a:buChar char="-"/>
            </a:pPr>
            <a:r>
              <a:rPr lang="ru-RU" sz="1400" dirty="0" smtClean="0">
                <a:latin typeface="Times New Roman" pitchFamily="18" charset="0"/>
                <a:cs typeface="Times New Roman" pitchFamily="18" charset="0"/>
              </a:rPr>
              <a:t>И как следствие – это </a:t>
            </a:r>
            <a:r>
              <a:rPr lang="ru-RU" sz="1400" b="1" dirty="0" smtClean="0">
                <a:latin typeface="Times New Roman" pitchFamily="18" charset="0"/>
                <a:cs typeface="Times New Roman" pitchFamily="18" charset="0"/>
              </a:rPr>
              <a:t>демонстрация на международном уровне степени развитости государства</a:t>
            </a:r>
            <a:r>
              <a:rPr lang="ru-RU" sz="1400" dirty="0" smtClean="0">
                <a:latin typeface="Times New Roman" pitchFamily="18" charset="0"/>
                <a:cs typeface="Times New Roman" pitchFamily="18" charset="0"/>
              </a:rPr>
              <a:t>, оперирующего понятиями ЭК и соблюдающего международные договоренности в области экспортного контроля </a:t>
            </a:r>
            <a:r>
              <a:rPr lang="ru-RU" sz="1400" dirty="0">
                <a:latin typeface="Times New Roman" pitchFamily="18" charset="0"/>
                <a:cs typeface="Times New Roman" pitchFamily="18" charset="0"/>
              </a:rPr>
              <a:t>материалов, оборудования, технологий, научно - технической </a:t>
            </a:r>
            <a:r>
              <a:rPr lang="ru-RU" sz="1400" dirty="0" smtClean="0">
                <a:latin typeface="Times New Roman" pitchFamily="18" charset="0"/>
                <a:cs typeface="Times New Roman" pitchFamily="18" charset="0"/>
              </a:rPr>
              <a:t>информации</a:t>
            </a:r>
          </a:p>
          <a:p>
            <a:endParaRPr lang="ru-RU" sz="1400" dirty="0" smtClean="0">
              <a:latin typeface="Times New Roman" pitchFamily="18" charset="0"/>
              <a:cs typeface="Times New Roman" pitchFamily="18" charset="0"/>
            </a:endParaRPr>
          </a:p>
          <a:p>
            <a:r>
              <a:rPr lang="ru-RU" sz="1400" dirty="0" smtClean="0">
                <a:latin typeface="Times New Roman" pitchFamily="18" charset="0"/>
                <a:cs typeface="Times New Roman" pitchFamily="18" charset="0"/>
              </a:rPr>
              <a:t>Поэтому важно государствам  </a:t>
            </a:r>
            <a:r>
              <a:rPr lang="ru-RU" sz="1400" b="1" dirty="0" smtClean="0">
                <a:latin typeface="Times New Roman" pitchFamily="18" charset="0"/>
                <a:cs typeface="Times New Roman" pitchFamily="18" charset="0"/>
              </a:rPr>
              <a:t>обмениваться передовым опытом </a:t>
            </a:r>
            <a:r>
              <a:rPr lang="ru-RU" sz="1400" dirty="0" smtClean="0">
                <a:latin typeface="Times New Roman" pitchFamily="18" charset="0"/>
                <a:cs typeface="Times New Roman" pitchFamily="18" charset="0"/>
              </a:rPr>
              <a:t>в области ЭК, накопленным внутри страны, чтобы дать возможность странам, только начинающим совершенствовать свою систему ЭК, произвести эту операцию эффективно, безболезненно и в короткие сроки. Это в полной мере относится к вопросу внедрения программ внутрифирменного контроля.</a:t>
            </a:r>
          </a:p>
          <a:p>
            <a:endParaRPr lang="ru-RU" sz="1400" dirty="0">
              <a:latin typeface="Times New Roman" pitchFamily="18" charset="0"/>
              <a:cs typeface="Times New Roman" pitchFamily="18" charset="0"/>
            </a:endParaRPr>
          </a:p>
          <a:p>
            <a:r>
              <a:rPr lang="ru-RU" sz="1400" dirty="0" smtClean="0">
                <a:latin typeface="Times New Roman" pitchFamily="18" charset="0"/>
                <a:cs typeface="Times New Roman" pitchFamily="18" charset="0"/>
              </a:rPr>
              <a:t>Проект МНТЦ, о котором идет речь, предполагает трансформировать опыт, накопленный к настоящему времени в разных странах мира, в том числе и в Казахстане, в </a:t>
            </a:r>
            <a:r>
              <a:rPr lang="ru-RU" sz="1400" b="1" dirty="0" smtClean="0">
                <a:latin typeface="Times New Roman" pitchFamily="18" charset="0"/>
                <a:cs typeface="Times New Roman" pitchFamily="18" charset="0"/>
              </a:rPr>
              <a:t>набор конкретных моделей</a:t>
            </a:r>
            <a:r>
              <a:rPr lang="ru-RU" sz="1400" dirty="0" smtClean="0">
                <a:latin typeface="Times New Roman" pitchFamily="18" charset="0"/>
                <a:cs typeface="Times New Roman" pitchFamily="18" charset="0"/>
              </a:rPr>
              <a:t>, который позволит заинтересованным участникам просто их использовать, внося свою исходную информацию.</a:t>
            </a:r>
            <a:endParaRPr lang="en-US" sz="1400" b="1" dirty="0" smtClean="0">
              <a:latin typeface="Times New Roman" pitchFamily="18" charset="0"/>
              <a:cs typeface="Times New Roman" pitchFamily="18" charset="0"/>
            </a:endParaRPr>
          </a:p>
          <a:p>
            <a:endParaRPr lang="en-US" sz="1400" b="1" dirty="0">
              <a:latin typeface="Times New Roman" pitchFamily="18" charset="0"/>
              <a:cs typeface="Times New Roman" pitchFamily="18" charset="0"/>
            </a:endParaRPr>
          </a:p>
        </p:txBody>
      </p:sp>
      <p:sp>
        <p:nvSpPr>
          <p:cNvPr id="7" name="Нижний колонтитул 4"/>
          <p:cNvSpPr>
            <a:spLocks noGrp="1"/>
          </p:cNvSpPr>
          <p:nvPr>
            <p:ph type="ftr" sz="quarter" idx="11"/>
          </p:nvPr>
        </p:nvSpPr>
        <p:spPr bwMode="auto">
          <a:xfrm>
            <a:off x="4648200" y="6248400"/>
            <a:ext cx="3429000" cy="476250"/>
          </a:xfrm>
          <a:noFill/>
          <a:ln>
            <a:miter lim="800000"/>
            <a:headEnd/>
            <a:tailEnd/>
          </a:ln>
        </p:spPr>
        <p:txBody>
          <a:bodyPr wrap="square" lIns="91440" tIns="45720" rIns="91440" bIns="45720" numCol="1" anchorCtr="0" compatLnSpc="1">
            <a:prstTxWarp prst="textNoShape">
              <a:avLst/>
            </a:prstTxWarp>
          </a:bodyPr>
          <a:lstStyle/>
          <a:p>
            <a:pPr algn="ctr"/>
            <a:r>
              <a:rPr lang="ru-RU" altLang="ru-RU" dirty="0" smtClean="0">
                <a:latin typeface="Times New Roman" pitchFamily="18" charset="0"/>
                <a:cs typeface="Times New Roman" pitchFamily="18" charset="0"/>
              </a:rPr>
              <a:t>«Экспортный контроль ХБРЯ  по материалам и технологиям двойного назначения в Центральной Азии»</a:t>
            </a:r>
          </a:p>
          <a:p>
            <a:pPr algn="ctr"/>
            <a:r>
              <a:rPr lang="ru-RU" altLang="ru-RU" i="1" dirty="0" smtClean="0">
                <a:latin typeface="Times New Roman" pitchFamily="18" charset="0"/>
                <a:cs typeface="Times New Roman" pitchFamily="18" charset="0"/>
              </a:rPr>
              <a:t> 5-6 ноября 2018, Ереван, Армения</a:t>
            </a:r>
            <a:endParaRPr lang="ru-RU" altLang="ru-RU" i="1" dirty="0" smtClean="0"/>
          </a:p>
        </p:txBody>
      </p:sp>
      <p:sp>
        <p:nvSpPr>
          <p:cNvPr id="8" name="Rectangle 4"/>
          <p:cNvSpPr>
            <a:spLocks noChangeArrowheads="1"/>
          </p:cNvSpPr>
          <p:nvPr/>
        </p:nvSpPr>
        <p:spPr bwMode="auto">
          <a:xfrm>
            <a:off x="381000" y="228600"/>
            <a:ext cx="8534400" cy="1015663"/>
          </a:xfrm>
          <a:prstGeom prst="rect">
            <a:avLst/>
          </a:prstGeom>
          <a:noFill/>
          <a:ln w="9525" algn="ctr">
            <a:noFill/>
            <a:miter lim="800000"/>
            <a:headEnd/>
            <a:tailEnd/>
          </a:ln>
        </p:spPr>
        <p:txBody>
          <a:bodyPr wrap="square">
            <a:spAutoFit/>
          </a:bodyPr>
          <a:lstStyle/>
          <a:p>
            <a:pPr lvl="2">
              <a:defRPr/>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2000" b="1" dirty="0" smtClean="0">
                <a:solidFill>
                  <a:schemeClr val="bg2">
                    <a:lumMod val="25000"/>
                  </a:schemeClr>
                </a:solidFill>
                <a:latin typeface="Times New Roman" pitchFamily="18" charset="0"/>
                <a:cs typeface="Times New Roman" pitchFamily="18" charset="0"/>
              </a:rPr>
              <a:t>Типовые модели Программы внутрифирменного контроля (ВПЭК) для ядерной, химической, биологической и радиологической областей</a:t>
            </a:r>
            <a:endParaRPr lang="ru-RU" sz="2000" i="1" dirty="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Номер слайда 5"/>
          <p:cNvSpPr>
            <a:spLocks noGrp="1"/>
          </p:cNvSpPr>
          <p:nvPr>
            <p:ph type="sldNum" sz="quarter" idx="12"/>
          </p:nvPr>
        </p:nvSpPr>
        <p:spPr bwMode="auto">
          <a:noFill/>
          <a:ln>
            <a:miter lim="800000"/>
            <a:headEnd/>
            <a:tailEnd/>
          </a:ln>
        </p:spPr>
        <p:txBody>
          <a:bodyPr/>
          <a:lstStyle/>
          <a:p>
            <a:fld id="{00E39854-08D2-4C2A-9812-7E03B21D2B09}" type="slidenum">
              <a:rPr lang="ru-RU" altLang="ru-RU"/>
              <a:pPr/>
              <a:t>4</a:t>
            </a:fld>
            <a:endParaRPr lang="ru-RU" altLang="ru-RU"/>
          </a:p>
        </p:txBody>
      </p:sp>
      <p:graphicFrame>
        <p:nvGraphicFramePr>
          <p:cNvPr id="4098" name="Object 5"/>
          <p:cNvGraphicFramePr>
            <a:graphicFrameLocks noChangeAspect="1"/>
          </p:cNvGraphicFramePr>
          <p:nvPr/>
        </p:nvGraphicFramePr>
        <p:xfrm>
          <a:off x="0" y="6343650"/>
          <a:ext cx="609600" cy="514350"/>
        </p:xfrm>
        <a:graphic>
          <a:graphicData uri="http://schemas.openxmlformats.org/presentationml/2006/ole">
            <p:oleObj spid="_x0000_s95246" name="CorelDRAW" r:id="rId4" imgW="3182112" imgH="2688336" progId="">
              <p:embed/>
            </p:oleObj>
          </a:graphicData>
        </a:graphic>
      </p:graphicFrame>
      <p:sp>
        <p:nvSpPr>
          <p:cNvPr id="10" name="Rectangle 3"/>
          <p:cNvSpPr>
            <a:spLocks noGrp="1" noChangeArrowheads="1"/>
          </p:cNvSpPr>
          <p:nvPr>
            <p:ph idx="1"/>
          </p:nvPr>
        </p:nvSpPr>
        <p:spPr>
          <a:xfrm>
            <a:off x="1066800" y="1371600"/>
            <a:ext cx="7010400" cy="2971800"/>
          </a:xfrm>
        </p:spPr>
        <p:txBody>
          <a:bodyPr>
            <a:noAutofit/>
          </a:bodyPr>
          <a:lstStyle/>
          <a:p>
            <a:pPr>
              <a:buNone/>
            </a:pPr>
            <a:r>
              <a:rPr lang="ru-RU" sz="1600" b="1" dirty="0" smtClean="0">
                <a:solidFill>
                  <a:srgbClr val="000000"/>
                </a:solidFill>
                <a:latin typeface="Times New Roman" pitchFamily="18" charset="0"/>
                <a:ea typeface="Arial Unicode MS" pitchFamily="34" charset="-128"/>
                <a:cs typeface="Times New Roman" pitchFamily="18" charset="0"/>
              </a:rPr>
              <a:t>Содержание работ:</a:t>
            </a:r>
            <a:endParaRPr lang="ru-RU" sz="1600" b="1" dirty="0" smtClean="0">
              <a:solidFill>
                <a:srgbClr val="000000"/>
              </a:solidFill>
              <a:latin typeface="Times New Roman" pitchFamily="18" charset="0"/>
              <a:ea typeface="Arial Unicode MS" pitchFamily="34" charset="-128"/>
              <a:cs typeface="Times New Roman" pitchFamily="18" charset="0"/>
            </a:endParaRPr>
          </a:p>
          <a:p>
            <a:r>
              <a:rPr lang="ru-RU" sz="1600" dirty="0" smtClean="0">
                <a:latin typeface="Times New Roman" pitchFamily="18" charset="0"/>
                <a:cs typeface="Times New Roman" pitchFamily="18" charset="0"/>
              </a:rPr>
              <a:t>Обновить </a:t>
            </a:r>
            <a:r>
              <a:rPr lang="ru-RU" sz="1600" dirty="0" smtClean="0">
                <a:latin typeface="Times New Roman" pitchFamily="18" charset="0"/>
                <a:cs typeface="Times New Roman" pitchFamily="18" charset="0"/>
              </a:rPr>
              <a:t>существующее методическое руководство по организации ВПЭК </a:t>
            </a:r>
            <a:r>
              <a:rPr lang="ru-RU" sz="1600" b="1" dirty="0" smtClean="0">
                <a:latin typeface="Times New Roman" pitchFamily="18" charset="0"/>
                <a:cs typeface="Times New Roman" pitchFamily="18" charset="0"/>
              </a:rPr>
              <a:t>«ТИПОВАЯ </a:t>
            </a:r>
            <a:r>
              <a:rPr lang="ru-RU" sz="1600" b="1" dirty="0" smtClean="0">
                <a:latin typeface="Times New Roman" pitchFamily="18" charset="0"/>
                <a:cs typeface="Times New Roman" pitchFamily="18" charset="0"/>
              </a:rPr>
              <a:t>ПРОГРАММА ВНУТРИФИРМЕННОГО ЭКСПОРТНОГО КОНТРОЛЯ. </a:t>
            </a:r>
            <a:r>
              <a:rPr lang="ru-RU" sz="1600" b="1" dirty="0" smtClean="0">
                <a:latin typeface="Times New Roman" pitchFamily="18" charset="0"/>
                <a:cs typeface="Times New Roman" pitchFamily="18" charset="0"/>
              </a:rPr>
              <a:t>Ядерные передачи</a:t>
            </a:r>
            <a:r>
              <a:rPr lang="ru-RU" sz="1600" b="1" dirty="0" smtClean="0">
                <a:latin typeface="Times New Roman" pitchFamily="18" charset="0"/>
                <a:cs typeface="Times New Roman" pitchFamily="18" charset="0"/>
              </a:rPr>
              <a:t>, передачи </a:t>
            </a:r>
            <a:r>
              <a:rPr lang="ru-RU" sz="1600" b="1" dirty="0" smtClean="0">
                <a:latin typeface="Times New Roman" pitchFamily="18" charset="0"/>
                <a:cs typeface="Times New Roman" pitchFamily="18" charset="0"/>
              </a:rPr>
              <a:t>материалов и технологий двойного </a:t>
            </a:r>
            <a:r>
              <a:rPr lang="ru-RU" sz="1600" b="1" dirty="0" smtClean="0">
                <a:latin typeface="Times New Roman" pitchFamily="18" charset="0"/>
                <a:cs typeface="Times New Roman" pitchFamily="18" charset="0"/>
              </a:rPr>
              <a:t>использования», </a:t>
            </a:r>
            <a:r>
              <a:rPr lang="ru-RU" sz="1600" dirty="0" smtClean="0">
                <a:latin typeface="Times New Roman" pitchFamily="18" charset="0"/>
                <a:cs typeface="Times New Roman" pitchFamily="18" charset="0"/>
              </a:rPr>
              <a:t>разработанное </a:t>
            </a:r>
            <a:r>
              <a:rPr lang="ru-RU" sz="1600" dirty="0" smtClean="0">
                <a:latin typeface="Times New Roman" pitchFamily="18" charset="0"/>
                <a:cs typeface="Times New Roman" pitchFamily="18" charset="0"/>
              </a:rPr>
              <a:t>в Казахстане, включив в нее все изменения и дополнения в законодательстве,  которые произошли со времени последнего пересмотра руководства</a:t>
            </a:r>
          </a:p>
          <a:p>
            <a:pPr lvl="0"/>
            <a:r>
              <a:rPr lang="ru-RU" sz="1600" dirty="0" smtClean="0">
                <a:latin typeface="Times New Roman" pitchFamily="18" charset="0"/>
                <a:cs typeface="Times New Roman" pitchFamily="18" charset="0"/>
              </a:rPr>
              <a:t>Разработать Универсальную</a:t>
            </a:r>
            <a:r>
              <a:rPr lang="en-US"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ВПЭК: </a:t>
            </a:r>
            <a:r>
              <a:rPr lang="ru-RU" sz="1600" i="1" dirty="0" smtClean="0">
                <a:latin typeface="Times New Roman" pitchFamily="18" charset="0"/>
                <a:cs typeface="Times New Roman" pitchFamily="18" charset="0"/>
              </a:rPr>
              <a:t>общее справочное руководство по </a:t>
            </a:r>
            <a:r>
              <a:rPr lang="ru-RU" sz="1600" i="1" dirty="0" smtClean="0">
                <a:latin typeface="Times New Roman" pitchFamily="18" charset="0"/>
                <a:cs typeface="Times New Roman" pitchFamily="18" charset="0"/>
              </a:rPr>
              <a:t>ВПЭК </a:t>
            </a:r>
            <a:r>
              <a:rPr lang="ru-RU" sz="1600" i="1" dirty="0" smtClean="0">
                <a:latin typeface="Times New Roman" pitchFamily="18" charset="0"/>
                <a:cs typeface="Times New Roman" pitchFamily="18" charset="0"/>
              </a:rPr>
              <a:t>может быть адаптировано к различным секторам</a:t>
            </a:r>
            <a:r>
              <a:rPr lang="ru-RU" sz="1600" b="1" dirty="0" smtClean="0">
                <a:latin typeface="Times New Roman" pitchFamily="18" charset="0"/>
                <a:cs typeface="Times New Roman" pitchFamily="18" charset="0"/>
              </a:rPr>
              <a:t>.</a:t>
            </a:r>
            <a:endParaRPr lang="ru-RU" sz="1600" b="1" dirty="0" smtClean="0">
              <a:latin typeface="Times New Roman" pitchFamily="18" charset="0"/>
              <a:cs typeface="Times New Roman" pitchFamily="18" charset="0"/>
            </a:endParaRPr>
          </a:p>
          <a:p>
            <a:pPr lvl="0"/>
            <a:r>
              <a:rPr lang="ru-RU" sz="1600" dirty="0" smtClean="0">
                <a:latin typeface="Times New Roman" pitchFamily="18" charset="0"/>
                <a:cs typeface="Times New Roman" pitchFamily="18" charset="0"/>
              </a:rPr>
              <a:t>Разработать химическую ВПЭК </a:t>
            </a:r>
            <a:r>
              <a:rPr lang="ru-RU" sz="1600" dirty="0" smtClean="0">
                <a:latin typeface="Times New Roman" pitchFamily="18" charset="0"/>
                <a:cs typeface="Times New Roman" pitchFamily="18" charset="0"/>
              </a:rPr>
              <a:t>для Армении и </a:t>
            </a:r>
            <a:r>
              <a:rPr lang="ru-RU" sz="1600" dirty="0" smtClean="0">
                <a:latin typeface="Times New Roman" pitchFamily="18" charset="0"/>
                <a:cs typeface="Times New Roman" pitchFamily="18" charset="0"/>
              </a:rPr>
              <a:t>Казахстана</a:t>
            </a:r>
            <a:endParaRPr lang="ru-RU" sz="1600" b="1" i="1" dirty="0" smtClean="0">
              <a:latin typeface="Times New Roman" pitchFamily="18" charset="0"/>
              <a:cs typeface="Times New Roman" pitchFamily="18" charset="0"/>
            </a:endParaRPr>
          </a:p>
        </p:txBody>
      </p:sp>
      <p:pic>
        <p:nvPicPr>
          <p:cNvPr id="7" name="Picture 5"/>
          <p:cNvPicPr>
            <a:picLocks noChangeAspect="1" noChangeArrowheads="1"/>
          </p:cNvPicPr>
          <p:nvPr/>
        </p:nvPicPr>
        <p:blipFill>
          <a:blip r:embed="rId5" cstate="print"/>
          <a:srcRect/>
          <a:stretch>
            <a:fillRect/>
          </a:stretch>
        </p:blipFill>
        <p:spPr bwMode="auto">
          <a:xfrm>
            <a:off x="6781800" y="3962400"/>
            <a:ext cx="2209800" cy="1924623"/>
          </a:xfrm>
          <a:prstGeom prst="rect">
            <a:avLst/>
          </a:prstGeom>
          <a:noFill/>
          <a:ln w="9525">
            <a:noFill/>
            <a:miter lim="800000"/>
            <a:headEnd/>
            <a:tailEnd/>
          </a:ln>
        </p:spPr>
      </p:pic>
      <p:sp>
        <p:nvSpPr>
          <p:cNvPr id="11" name="Нижний колонтитул 4"/>
          <p:cNvSpPr>
            <a:spLocks noGrp="1"/>
          </p:cNvSpPr>
          <p:nvPr>
            <p:ph type="ftr" sz="quarter" idx="11"/>
          </p:nvPr>
        </p:nvSpPr>
        <p:spPr bwMode="auto">
          <a:xfrm>
            <a:off x="4648200" y="6248400"/>
            <a:ext cx="3429000" cy="476250"/>
          </a:xfrm>
          <a:noFill/>
          <a:ln>
            <a:miter lim="800000"/>
            <a:headEnd/>
            <a:tailEnd/>
          </a:ln>
        </p:spPr>
        <p:txBody>
          <a:bodyPr wrap="square" lIns="91440" tIns="45720" rIns="91440" bIns="45720" numCol="1" anchorCtr="0" compatLnSpc="1">
            <a:prstTxWarp prst="textNoShape">
              <a:avLst/>
            </a:prstTxWarp>
          </a:bodyPr>
          <a:lstStyle/>
          <a:p>
            <a:pPr algn="ctr"/>
            <a:r>
              <a:rPr lang="ru-RU" altLang="ru-RU" dirty="0" smtClean="0">
                <a:latin typeface="Times New Roman" pitchFamily="18" charset="0"/>
                <a:cs typeface="Times New Roman" pitchFamily="18" charset="0"/>
              </a:rPr>
              <a:t>«Экспортный контроль ХБРЯ  по материалам и технологиям двойного назначения в Центральной Азии»</a:t>
            </a:r>
          </a:p>
          <a:p>
            <a:pPr algn="ctr"/>
            <a:r>
              <a:rPr lang="ru-RU" altLang="ru-RU" i="1" dirty="0" smtClean="0">
                <a:latin typeface="Times New Roman" pitchFamily="18" charset="0"/>
                <a:cs typeface="Times New Roman" pitchFamily="18" charset="0"/>
              </a:rPr>
              <a:t> 5-6 ноября 2018, Ереван, Армения</a:t>
            </a:r>
            <a:endParaRPr lang="ru-RU" altLang="ru-RU" i="1" dirty="0" smtClean="0"/>
          </a:p>
        </p:txBody>
      </p:sp>
      <p:sp>
        <p:nvSpPr>
          <p:cNvPr id="12" name="Rectangle 4"/>
          <p:cNvSpPr>
            <a:spLocks noChangeArrowheads="1"/>
          </p:cNvSpPr>
          <p:nvPr/>
        </p:nvSpPr>
        <p:spPr bwMode="auto">
          <a:xfrm>
            <a:off x="381000" y="228600"/>
            <a:ext cx="8534400" cy="1015663"/>
          </a:xfrm>
          <a:prstGeom prst="rect">
            <a:avLst/>
          </a:prstGeom>
          <a:noFill/>
          <a:ln w="9525" algn="ctr">
            <a:noFill/>
            <a:miter lim="800000"/>
            <a:headEnd/>
            <a:tailEnd/>
          </a:ln>
        </p:spPr>
        <p:txBody>
          <a:bodyPr wrap="square">
            <a:spAutoFit/>
          </a:bodyPr>
          <a:lstStyle/>
          <a:p>
            <a:pPr lvl="2">
              <a:defRPr/>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2000" b="1" dirty="0" smtClean="0">
                <a:solidFill>
                  <a:schemeClr val="bg2">
                    <a:lumMod val="25000"/>
                  </a:schemeClr>
                </a:solidFill>
                <a:latin typeface="Times New Roman" pitchFamily="18" charset="0"/>
                <a:cs typeface="Times New Roman" pitchFamily="18" charset="0"/>
              </a:rPr>
              <a:t>Типовые модели Программы внутрифирменного контроля (ВПЭК) для ядерной, химической, биологической и радиологической областей</a:t>
            </a:r>
            <a:endParaRPr lang="ru-RU" sz="2000" i="1" dirty="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5</a:t>
            </a:fld>
            <a:endParaRPr lang="ru-RU" altLang="ru-RU"/>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5966" name="CorelDRAW" r:id="rId4" imgW="3182112" imgH="2688336" progId="">
              <p:embed/>
            </p:oleObj>
          </a:graphicData>
        </a:graphic>
      </p:graphicFrame>
      <p:sp>
        <p:nvSpPr>
          <p:cNvPr id="14" name="Прямоугольник 13"/>
          <p:cNvSpPr/>
          <p:nvPr/>
        </p:nvSpPr>
        <p:spPr>
          <a:xfrm>
            <a:off x="1371600" y="1600200"/>
            <a:ext cx="4572000" cy="338554"/>
          </a:xfrm>
          <a:prstGeom prst="rect">
            <a:avLst/>
          </a:prstGeom>
        </p:spPr>
        <p:txBody>
          <a:bodyPr wrap="square">
            <a:spAutoFit/>
          </a:bodyPr>
          <a:lstStyle/>
          <a:p>
            <a:pPr>
              <a:buFont typeface="Arial" pitchFamily="34" charset="0"/>
              <a:buChar char="•"/>
            </a:pPr>
            <a:r>
              <a:rPr lang="ru-RU" sz="1600" b="1" dirty="0" smtClean="0">
                <a:latin typeface="Times New Roman" pitchFamily="18" charset="0"/>
                <a:cs typeface="Times New Roman" pitchFamily="18" charset="0"/>
              </a:rPr>
              <a:t>Разработка химической </a:t>
            </a:r>
            <a:r>
              <a:rPr lang="ru-RU" sz="1600" b="1" dirty="0" smtClean="0">
                <a:latin typeface="Times New Roman" pitchFamily="18" charset="0"/>
                <a:cs typeface="Times New Roman" pitchFamily="18" charset="0"/>
              </a:rPr>
              <a:t>ВПЭК для Армении</a:t>
            </a:r>
            <a:endParaRPr lang="ru-RU" sz="1600" b="1" dirty="0">
              <a:latin typeface="Times New Roman" pitchFamily="18" charset="0"/>
              <a:cs typeface="Times New Roman" pitchFamily="18" charset="0"/>
            </a:endParaRPr>
          </a:p>
        </p:txBody>
      </p:sp>
      <p:sp>
        <p:nvSpPr>
          <p:cNvPr id="125955" name="Rectangle 3"/>
          <p:cNvSpPr>
            <a:spLocks noChangeArrowheads="1"/>
          </p:cNvSpPr>
          <p:nvPr/>
        </p:nvSpPr>
        <p:spPr bwMode="auto">
          <a:xfrm>
            <a:off x="1371600" y="2133600"/>
            <a:ext cx="685800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ru-RU" sz="1600" b="1" i="1" dirty="0" smtClean="0">
                <a:latin typeface="Times New Roman" pitchFamily="18" charset="0"/>
                <a:ea typeface="Arial Unicode MS" pitchFamily="34" charset="-128"/>
                <a:cs typeface="Times New Roman" pitchFamily="18" charset="0"/>
              </a:rPr>
              <a:t>Содержание работ</a:t>
            </a:r>
            <a:r>
              <a:rPr kumimoji="0" lang="en-US" sz="1600" b="1" i="1" u="none" strike="noStrike" cap="none" normalizeH="0" baseline="0" dirty="0" smtClean="0">
                <a:ln>
                  <a:noFill/>
                </a:ln>
                <a:effectLst/>
                <a:latin typeface="Times New Roman" pitchFamily="18" charset="0"/>
                <a:ea typeface="Arial Unicode MS" pitchFamily="34" charset="-128"/>
                <a:cs typeface="Times New Roman" pitchFamily="18" charset="0"/>
              </a:rPr>
              <a:t>:</a:t>
            </a:r>
            <a:endParaRPr kumimoji="0" lang="ru-RU" sz="1600" b="1" i="1" u="none" strike="noStrike" cap="none" normalizeH="0" baseline="0" dirty="0" smtClean="0">
              <a:ln>
                <a:noFill/>
              </a:ln>
              <a:effectLst/>
              <a:latin typeface="Times New Roman" pitchFamily="18" charset="0"/>
              <a:ea typeface="Arial Unicode MS"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1" i="1" u="none" strike="noStrike" cap="none" normalizeH="0" baseline="0" dirty="0" smtClean="0">
              <a:ln>
                <a:noFill/>
              </a:ln>
              <a:effectLst/>
              <a:latin typeface="Times New Roman" pitchFamily="18" charset="0"/>
              <a:ea typeface="Arial Unicode MS" pitchFamily="34" charset="-128"/>
              <a:cs typeface="Times New Roman" pitchFamily="18" charset="0"/>
            </a:endParaRPr>
          </a:p>
          <a:p>
            <a:pPr marL="342900" lvl="0" indent="-342900">
              <a:buFontTx/>
              <a:buAutoNum type="arabicParenR"/>
            </a:pPr>
            <a:r>
              <a:rPr lang="ru-RU" sz="1600" dirty="0" smtClean="0">
                <a:latin typeface="Times New Roman" pitchFamily="18" charset="0"/>
                <a:cs typeface="Times New Roman" pitchFamily="18" charset="0"/>
              </a:rPr>
              <a:t>Обзор </a:t>
            </a:r>
            <a:r>
              <a:rPr lang="ru-RU" sz="1600" dirty="0" smtClean="0">
                <a:latin typeface="Times New Roman" pitchFamily="18" charset="0"/>
                <a:cs typeface="Times New Roman" pitchFamily="18" charset="0"/>
              </a:rPr>
              <a:t>требований экспортного контроля </a:t>
            </a:r>
            <a:r>
              <a:rPr lang="ru-RU" sz="1600" dirty="0" smtClean="0">
                <a:latin typeface="Times New Roman" pitchFamily="18" charset="0"/>
                <a:cs typeface="Times New Roman" pitchFamily="18" charset="0"/>
              </a:rPr>
              <a:t> в Армении</a:t>
            </a:r>
          </a:p>
          <a:p>
            <a:pPr marL="342900" lvl="0" indent="-342900">
              <a:buFontTx/>
              <a:buAutoNum type="arabicParenR"/>
            </a:pPr>
            <a:r>
              <a:rPr lang="ru-RU" sz="1600" dirty="0" smtClean="0">
                <a:latin typeface="Times New Roman" pitchFamily="18" charset="0"/>
                <a:cs typeface="Times New Roman" pitchFamily="18" charset="0"/>
              </a:rPr>
              <a:t>Сравнение требований </a:t>
            </a:r>
            <a:r>
              <a:rPr lang="ru-RU" sz="1600" dirty="0" smtClean="0">
                <a:latin typeface="Times New Roman" pitchFamily="18" charset="0"/>
                <a:cs typeface="Times New Roman" pitchFamily="18" charset="0"/>
              </a:rPr>
              <a:t>экспортного контроля в Армении с требованиями в </a:t>
            </a:r>
            <a:r>
              <a:rPr lang="ru-RU" sz="1600" dirty="0" smtClean="0">
                <a:latin typeface="Times New Roman" pitchFamily="18" charset="0"/>
                <a:cs typeface="Times New Roman" pitchFamily="18" charset="0"/>
              </a:rPr>
              <a:t>Казахстане</a:t>
            </a:r>
          </a:p>
          <a:p>
            <a:pPr marL="342900" lvl="0" indent="-342900">
              <a:buFontTx/>
              <a:buAutoNum type="arabicParenR"/>
            </a:pPr>
            <a:r>
              <a:rPr lang="ru-RU" sz="1600" dirty="0" smtClean="0">
                <a:latin typeface="Times New Roman" pitchFamily="18" charset="0"/>
                <a:cs typeface="Times New Roman" pitchFamily="18" charset="0"/>
              </a:rPr>
              <a:t>Исследование процедур ЭК </a:t>
            </a:r>
            <a:r>
              <a:rPr lang="ru-RU" sz="1600" dirty="0" smtClean="0">
                <a:latin typeface="Times New Roman" pitchFamily="18" charset="0"/>
                <a:cs typeface="Times New Roman" pitchFamily="18" charset="0"/>
              </a:rPr>
              <a:t>в химической промышленности </a:t>
            </a:r>
            <a:r>
              <a:rPr lang="ru-RU" sz="1600" dirty="0" smtClean="0">
                <a:latin typeface="Times New Roman" pitchFamily="18" charset="0"/>
                <a:cs typeface="Times New Roman" pitchFamily="18" charset="0"/>
              </a:rPr>
              <a:t>Армении;</a:t>
            </a:r>
          </a:p>
          <a:p>
            <a:pPr marL="342900" lvl="0" indent="-342900">
              <a:buFontTx/>
              <a:buAutoNum type="arabicParenR"/>
            </a:pPr>
            <a:r>
              <a:rPr lang="ru-RU" sz="1600" dirty="0" smtClean="0">
                <a:latin typeface="Times New Roman" pitchFamily="18" charset="0"/>
                <a:cs typeface="Times New Roman" pitchFamily="18" charset="0"/>
              </a:rPr>
              <a:t>Исследование процедур ЭК в химической </a:t>
            </a:r>
            <a:r>
              <a:rPr lang="ru-RU" sz="1600" dirty="0" smtClean="0">
                <a:latin typeface="Times New Roman" pitchFamily="18" charset="0"/>
                <a:cs typeface="Times New Roman" pitchFamily="18" charset="0"/>
              </a:rPr>
              <a:t>промышленности Казахстана;</a:t>
            </a:r>
          </a:p>
          <a:p>
            <a:pPr marL="342900" lvl="0" indent="-342900">
              <a:buFontTx/>
              <a:buAutoNum type="arabicParenR"/>
            </a:pPr>
            <a:r>
              <a:rPr lang="ru-RU" sz="1600" dirty="0" smtClean="0">
                <a:latin typeface="Times New Roman" pitchFamily="18" charset="0"/>
                <a:cs typeface="Times New Roman" pitchFamily="18" charset="0"/>
              </a:rPr>
              <a:t>Разработка проекта химической ВПЭК для Армении и Казахстана</a:t>
            </a:r>
          </a:p>
          <a:p>
            <a:pPr marL="342900" lvl="0" indent="-342900">
              <a:buFontTx/>
              <a:buAutoNum type="arabicParenR"/>
            </a:pPr>
            <a:r>
              <a:rPr lang="ru-RU" sz="1600" dirty="0" smtClean="0">
                <a:latin typeface="Times New Roman" pitchFamily="18" charset="0"/>
                <a:cs typeface="Times New Roman" pitchFamily="18" charset="0"/>
              </a:rPr>
              <a:t>Рецензирование проекта химической ВПЭК экспертами</a:t>
            </a:r>
          </a:p>
          <a:p>
            <a:pPr marL="342900" indent="-342900">
              <a:buFontTx/>
              <a:buAutoNum type="arabicParenR"/>
            </a:pP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Разработка </a:t>
            </a:r>
            <a:r>
              <a:rPr lang="ru-RU" sz="1600" dirty="0" smtClean="0">
                <a:latin typeface="Times New Roman" pitchFamily="18" charset="0"/>
                <a:cs typeface="Times New Roman" pitchFamily="18" charset="0"/>
              </a:rPr>
              <a:t>окончательной версии </a:t>
            </a:r>
            <a:r>
              <a:rPr lang="ru-RU" sz="1600" dirty="0" smtClean="0">
                <a:latin typeface="Times New Roman" pitchFamily="18" charset="0"/>
                <a:cs typeface="Times New Roman" pitchFamily="18" charset="0"/>
              </a:rPr>
              <a:t>химической ВПЭК для </a:t>
            </a:r>
            <a:r>
              <a:rPr lang="ru-RU" sz="1600" dirty="0" smtClean="0">
                <a:latin typeface="Times New Roman" pitchFamily="18" charset="0"/>
                <a:cs typeface="Times New Roman" pitchFamily="18" charset="0"/>
              </a:rPr>
              <a:t>Армении</a:t>
            </a:r>
          </a:p>
          <a:p>
            <a:pPr marL="342900" indent="-342900">
              <a:buFontTx/>
              <a:buAutoNum type="arabicParenR"/>
            </a:pPr>
            <a:r>
              <a:rPr lang="ru-RU" sz="16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Разработка окончательной версии химической ВПЭК для </a:t>
            </a:r>
            <a:r>
              <a:rPr lang="ru-RU" sz="1600" dirty="0" smtClean="0">
                <a:latin typeface="Times New Roman" pitchFamily="18" charset="0"/>
                <a:cs typeface="Times New Roman" pitchFamily="18" charset="0"/>
              </a:rPr>
              <a:t>Казахстана</a:t>
            </a:r>
            <a:endParaRPr kumimoji="0" lang="en-US" sz="1600" b="0" i="0" u="none" strike="noStrike" cap="none" normalizeH="0" baseline="0" dirty="0" smtClean="0">
              <a:ln>
                <a:noFill/>
              </a:ln>
              <a:effectLst/>
              <a:latin typeface="Times New Roman" pitchFamily="18" charset="0"/>
              <a:cs typeface="Times New Roman" pitchFamily="18" charset="0"/>
            </a:endParaRPr>
          </a:p>
        </p:txBody>
      </p:sp>
      <p:sp>
        <p:nvSpPr>
          <p:cNvPr id="8" name="Нижний колонтитул 4"/>
          <p:cNvSpPr>
            <a:spLocks noGrp="1"/>
          </p:cNvSpPr>
          <p:nvPr>
            <p:ph type="ftr" sz="quarter" idx="11"/>
          </p:nvPr>
        </p:nvSpPr>
        <p:spPr bwMode="auto">
          <a:xfrm>
            <a:off x="4648200" y="6248400"/>
            <a:ext cx="3429000" cy="476250"/>
          </a:xfrm>
          <a:noFill/>
          <a:ln>
            <a:miter lim="800000"/>
            <a:headEnd/>
            <a:tailEnd/>
          </a:ln>
        </p:spPr>
        <p:txBody>
          <a:bodyPr wrap="square" lIns="91440" tIns="45720" rIns="91440" bIns="45720" numCol="1" anchorCtr="0" compatLnSpc="1">
            <a:prstTxWarp prst="textNoShape">
              <a:avLst/>
            </a:prstTxWarp>
          </a:bodyPr>
          <a:lstStyle/>
          <a:p>
            <a:pPr algn="ctr"/>
            <a:r>
              <a:rPr lang="ru-RU" altLang="ru-RU" dirty="0" smtClean="0">
                <a:latin typeface="Times New Roman" pitchFamily="18" charset="0"/>
                <a:cs typeface="Times New Roman" pitchFamily="18" charset="0"/>
              </a:rPr>
              <a:t>«Экспортный контроль ХБРЯ  по материалам и технологиям двойного назначения в Центральной Азии»</a:t>
            </a:r>
          </a:p>
          <a:p>
            <a:pPr algn="ctr"/>
            <a:r>
              <a:rPr lang="ru-RU" altLang="ru-RU" i="1" dirty="0" smtClean="0">
                <a:latin typeface="Times New Roman" pitchFamily="18" charset="0"/>
                <a:cs typeface="Times New Roman" pitchFamily="18" charset="0"/>
              </a:rPr>
              <a:t> 5-6 ноября 2018, Ереван, Армения</a:t>
            </a:r>
            <a:endParaRPr lang="ru-RU" altLang="ru-RU" i="1" dirty="0" smtClean="0"/>
          </a:p>
        </p:txBody>
      </p:sp>
      <p:sp>
        <p:nvSpPr>
          <p:cNvPr id="10" name="Rectangle 4"/>
          <p:cNvSpPr>
            <a:spLocks noChangeArrowheads="1"/>
          </p:cNvSpPr>
          <p:nvPr/>
        </p:nvSpPr>
        <p:spPr bwMode="auto">
          <a:xfrm>
            <a:off x="381000" y="228600"/>
            <a:ext cx="8534400" cy="1015663"/>
          </a:xfrm>
          <a:prstGeom prst="rect">
            <a:avLst/>
          </a:prstGeom>
          <a:noFill/>
          <a:ln w="9525" algn="ctr">
            <a:noFill/>
            <a:miter lim="800000"/>
            <a:headEnd/>
            <a:tailEnd/>
          </a:ln>
        </p:spPr>
        <p:txBody>
          <a:bodyPr wrap="square">
            <a:spAutoFit/>
          </a:bodyPr>
          <a:lstStyle/>
          <a:p>
            <a:pPr lvl="2">
              <a:defRPr/>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2000" b="1" dirty="0" smtClean="0">
                <a:solidFill>
                  <a:schemeClr val="bg2">
                    <a:lumMod val="25000"/>
                  </a:schemeClr>
                </a:solidFill>
                <a:latin typeface="Times New Roman" pitchFamily="18" charset="0"/>
                <a:cs typeface="Times New Roman" pitchFamily="18" charset="0"/>
              </a:rPr>
              <a:t>Типовые модели Программы внутрифирменного контроля (ВПЭК) для ядерной, химической, биологической и радиологической областей</a:t>
            </a:r>
            <a:endParaRPr lang="ru-RU" sz="2000" i="1" dirty="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6</a:t>
            </a:fld>
            <a:endParaRPr lang="ru-RU" altLang="ru-RU"/>
          </a:p>
        </p:txBody>
      </p:sp>
      <p:sp>
        <p:nvSpPr>
          <p:cNvPr id="5126" name="Rectangle 5"/>
          <p:cNvSpPr>
            <a:spLocks noChangeArrowheads="1"/>
          </p:cNvSpPr>
          <p:nvPr/>
        </p:nvSpPr>
        <p:spPr bwMode="auto">
          <a:xfrm>
            <a:off x="1143000" y="2514600"/>
            <a:ext cx="4800600" cy="858697"/>
          </a:xfrm>
          <a:prstGeom prst="rect">
            <a:avLst/>
          </a:prstGeom>
          <a:noFill/>
          <a:ln w="9525" algn="ctr">
            <a:noFill/>
            <a:miter lim="800000"/>
            <a:headEnd/>
            <a:tailEnd/>
          </a:ln>
        </p:spPr>
        <p:txBody>
          <a:bodyPr>
            <a:spAutoFit/>
          </a:bodyPr>
          <a:lstStyle/>
          <a:p>
            <a:pPr marL="723900" lvl="2" indent="-342900" eaLnBrk="1" hangingPunct="1">
              <a:lnSpc>
                <a:spcPct val="80000"/>
              </a:lnSpc>
              <a:spcBef>
                <a:spcPts val="600"/>
              </a:spcBef>
              <a:spcAft>
                <a:spcPts val="600"/>
              </a:spcAft>
              <a:buSzPct val="60000"/>
            </a:pPr>
            <a:endParaRPr lang="en-US" altLang="ru-RU" sz="1600"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6990" name="CorelDRAW" r:id="rId4" imgW="3182112" imgH="2688336" progId="">
              <p:embed/>
            </p:oleObj>
          </a:graphicData>
        </a:graphic>
      </p:graphicFrame>
      <p:sp>
        <p:nvSpPr>
          <p:cNvPr id="126981" name="Rectangle 5"/>
          <p:cNvSpPr>
            <a:spLocks noChangeArrowheads="1"/>
          </p:cNvSpPr>
          <p:nvPr/>
        </p:nvSpPr>
        <p:spPr bwMode="auto">
          <a:xfrm>
            <a:off x="1143000" y="1219200"/>
            <a:ext cx="70104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Календарный план</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 name="Таблица 17"/>
          <p:cNvGraphicFramePr>
            <a:graphicFrameLocks noGrp="1"/>
          </p:cNvGraphicFramePr>
          <p:nvPr/>
        </p:nvGraphicFramePr>
        <p:xfrm>
          <a:off x="1447800" y="1524000"/>
          <a:ext cx="6553200" cy="4608033"/>
        </p:xfrm>
        <a:graphic>
          <a:graphicData uri="http://schemas.openxmlformats.org/drawingml/2006/table">
            <a:tbl>
              <a:tblPr/>
              <a:tblGrid>
                <a:gridCol w="792480">
                  <a:extLst>
                    <a:ext uri="{9D8B030D-6E8A-4147-A177-3AD203B41FA5}">
                      <a16:colId xmlns:a16="http://schemas.microsoft.com/office/drawing/2014/main" xmlns="" val="20000"/>
                    </a:ext>
                  </a:extLst>
                </a:gridCol>
                <a:gridCol w="883920">
                  <a:extLst>
                    <a:ext uri="{9D8B030D-6E8A-4147-A177-3AD203B41FA5}">
                      <a16:colId xmlns:a16="http://schemas.microsoft.com/office/drawing/2014/main" xmlns="" val="20001"/>
                    </a:ext>
                  </a:extLst>
                </a:gridCol>
                <a:gridCol w="556260">
                  <a:extLst>
                    <a:ext uri="{9D8B030D-6E8A-4147-A177-3AD203B41FA5}">
                      <a16:colId xmlns:a16="http://schemas.microsoft.com/office/drawing/2014/main" xmlns="" val="20002"/>
                    </a:ext>
                  </a:extLst>
                </a:gridCol>
                <a:gridCol w="719836">
                  <a:extLst>
                    <a:ext uri="{9D8B030D-6E8A-4147-A177-3AD203B41FA5}">
                      <a16:colId xmlns:a16="http://schemas.microsoft.com/office/drawing/2014/main" xmlns="" val="20003"/>
                    </a:ext>
                  </a:extLst>
                </a:gridCol>
                <a:gridCol w="720344">
                  <a:extLst>
                    <a:ext uri="{9D8B030D-6E8A-4147-A177-3AD203B41FA5}">
                      <a16:colId xmlns:a16="http://schemas.microsoft.com/office/drawing/2014/main" xmlns="" val="20004"/>
                    </a:ext>
                  </a:extLst>
                </a:gridCol>
                <a:gridCol w="719836">
                  <a:extLst>
                    <a:ext uri="{9D8B030D-6E8A-4147-A177-3AD203B41FA5}">
                      <a16:colId xmlns:a16="http://schemas.microsoft.com/office/drawing/2014/main" xmlns="" val="20005"/>
                    </a:ext>
                  </a:extLst>
                </a:gridCol>
                <a:gridCol w="720344">
                  <a:extLst>
                    <a:ext uri="{9D8B030D-6E8A-4147-A177-3AD203B41FA5}">
                      <a16:colId xmlns:a16="http://schemas.microsoft.com/office/drawing/2014/main" xmlns="" val="20006"/>
                    </a:ext>
                  </a:extLst>
                </a:gridCol>
                <a:gridCol w="719836">
                  <a:extLst>
                    <a:ext uri="{9D8B030D-6E8A-4147-A177-3AD203B41FA5}">
                      <a16:colId xmlns:a16="http://schemas.microsoft.com/office/drawing/2014/main" xmlns="" val="20007"/>
                    </a:ext>
                  </a:extLst>
                </a:gridCol>
                <a:gridCol w="720344">
                  <a:extLst>
                    <a:ext uri="{9D8B030D-6E8A-4147-A177-3AD203B41FA5}">
                      <a16:colId xmlns:a16="http://schemas.microsoft.com/office/drawing/2014/main" xmlns="" val="20008"/>
                    </a:ext>
                  </a:extLst>
                </a:gridCol>
              </a:tblGrid>
              <a:tr h="132123">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1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2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3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4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5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6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7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ru-RU" sz="800" b="1" dirty="0" smtClean="0">
                          <a:latin typeface="Times New Roman"/>
                          <a:ea typeface="Arial Unicode MS"/>
                        </a:rPr>
                        <a:t>8 квартал</a:t>
                      </a:r>
                      <a:endParaRPr lang="ru-RU" sz="8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extLst>
                  <a:ext uri="{0D108BD9-81ED-4DB2-BD59-A6C34878D82A}">
                    <a16:rowId xmlns:a16="http://schemas.microsoft.com/office/drawing/2014/main" xmlns="" val="10000"/>
                  </a:ext>
                </a:extLst>
              </a:tr>
              <a:tr h="132123">
                <a:tc>
                  <a:txBody>
                    <a:bodyPr/>
                    <a:lstStyle/>
                    <a:p>
                      <a:pPr>
                        <a:spcAft>
                          <a:spcPts val="0"/>
                        </a:spcAft>
                      </a:pPr>
                      <a:r>
                        <a:rPr lang="ru-RU" sz="800" b="1" dirty="0" smtClean="0">
                          <a:latin typeface="Times New Roman"/>
                          <a:ea typeface="Arial Unicode MS"/>
                        </a:rPr>
                        <a:t>Задание</a:t>
                      </a:r>
                      <a:r>
                        <a:rPr lang="en-US" sz="800" b="1" dirty="0" smtClean="0">
                          <a:latin typeface="Times New Roman"/>
                          <a:ea typeface="Arial Unicode MS"/>
                        </a:rPr>
                        <a:t> </a:t>
                      </a:r>
                      <a:r>
                        <a:rPr lang="en-US" sz="800" b="1" dirty="0">
                          <a:latin typeface="Times New Roman"/>
                          <a:ea typeface="Arial Unicode MS"/>
                        </a:rPr>
                        <a:t>1</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346822">
                <a:tc>
                  <a:txBody>
                    <a:bodyPr/>
                    <a:lstStyle/>
                    <a:p>
                      <a:pPr algn="r">
                        <a:spcAft>
                          <a:spcPts val="0"/>
                        </a:spcAft>
                      </a:pPr>
                      <a:r>
                        <a:rPr lang="ru-RU" sz="800" dirty="0" smtClean="0">
                          <a:latin typeface="Times New Roman"/>
                          <a:ea typeface="Arial Unicode MS"/>
                        </a:rPr>
                        <a:t>Подзадание</a:t>
                      </a:r>
                      <a:r>
                        <a:rPr lang="ru-RU" sz="800" baseline="0" dirty="0" smtClean="0">
                          <a:latin typeface="Times New Roman"/>
                          <a:ea typeface="Arial Unicode MS"/>
                        </a:rPr>
                        <a:t> </a:t>
                      </a:r>
                      <a:r>
                        <a:rPr lang="en-US" sz="800" dirty="0" smtClean="0">
                          <a:latin typeface="Times New Roman"/>
                          <a:ea typeface="Arial Unicode MS"/>
                        </a:rPr>
                        <a:t>1.1</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r>
                        <a:rPr lang="ru-RU" sz="900" b="1" dirty="0" smtClean="0">
                          <a:latin typeface="Times New Roman"/>
                          <a:ea typeface="Arial Unicode MS"/>
                        </a:rPr>
                        <a:t>Сравнительное исследование моделей ВПЭК  США, ЕЭС,</a:t>
                      </a:r>
                      <a:r>
                        <a:rPr lang="ru-RU" sz="900" b="1" baseline="0" dirty="0" smtClean="0">
                          <a:latin typeface="Times New Roman"/>
                          <a:ea typeface="Arial Unicode MS"/>
                        </a:rPr>
                        <a:t> Японии</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32123">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1.2</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32123">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1.3</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32123">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1.4</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462429">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1.5</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ru-RU" sz="900" b="1" dirty="0" smtClean="0">
                          <a:latin typeface="Times New Roman"/>
                          <a:ea typeface="Arial Unicode MS"/>
                        </a:rPr>
                        <a:t>Окончательная версия обновленной модели Казахстана</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32123">
                <a:tc>
                  <a:txBody>
                    <a:bodyPr/>
                    <a:lstStyle/>
                    <a:p>
                      <a:pPr>
                        <a:spcAft>
                          <a:spcPts val="0"/>
                        </a:spcAft>
                      </a:pPr>
                      <a:r>
                        <a:rPr lang="ru-RU" sz="800" b="1" dirty="0" smtClean="0">
                          <a:latin typeface="Times New Roman"/>
                          <a:ea typeface="Arial Unicode MS"/>
                        </a:rPr>
                        <a:t>Задание</a:t>
                      </a:r>
                      <a:r>
                        <a:rPr lang="en-US" sz="800" b="1" dirty="0" smtClean="0">
                          <a:latin typeface="Times New Roman"/>
                          <a:ea typeface="Arial Unicode MS"/>
                        </a:rPr>
                        <a:t> </a:t>
                      </a:r>
                      <a:r>
                        <a:rPr lang="en-US" sz="800" b="1" dirty="0">
                          <a:latin typeface="Times New Roman"/>
                          <a:ea typeface="Arial Unicode MS"/>
                        </a:rPr>
                        <a:t>2</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46822">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2.1</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en-US" sz="900" b="1" dirty="0">
                          <a:latin typeface="Times New Roman"/>
                          <a:ea typeface="Arial Unicode MS"/>
                        </a:rPr>
                        <a:t>on-line </a:t>
                      </a:r>
                      <a:r>
                        <a:rPr lang="ru-RU" sz="900" b="1" dirty="0" smtClean="0">
                          <a:latin typeface="Times New Roman"/>
                          <a:ea typeface="Arial Unicode MS"/>
                        </a:rPr>
                        <a:t>обзор</a:t>
                      </a:r>
                      <a:r>
                        <a:rPr lang="en-US" sz="900" b="1" dirty="0" smtClean="0">
                          <a:latin typeface="Times New Roman"/>
                          <a:ea typeface="Arial Unicode MS"/>
                        </a:rPr>
                        <a:t> </a:t>
                      </a:r>
                      <a:r>
                        <a:rPr lang="ru-RU" sz="900" b="1" dirty="0" smtClean="0">
                          <a:latin typeface="Times New Roman"/>
                          <a:ea typeface="Arial Unicode MS"/>
                        </a:rPr>
                        <a:t>и список контактов</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231214">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2.2</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ru-RU" sz="900" b="1" dirty="0" smtClean="0">
                          <a:latin typeface="Times New Roman"/>
                          <a:ea typeface="Arial Unicode MS"/>
                        </a:rPr>
                        <a:t>Окончательная версия универсальной ВПЭК</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32123">
                <a:tc>
                  <a:txBody>
                    <a:bodyPr/>
                    <a:lstStyle/>
                    <a:p>
                      <a:pPr>
                        <a:spcAft>
                          <a:spcPts val="0"/>
                        </a:spcAft>
                      </a:pPr>
                      <a:r>
                        <a:rPr lang="ru-RU" sz="800" b="1" dirty="0" smtClean="0">
                          <a:latin typeface="Times New Roman"/>
                          <a:ea typeface="Arial Unicode MS"/>
                        </a:rPr>
                        <a:t>Задание</a:t>
                      </a:r>
                      <a:r>
                        <a:rPr lang="en-US" sz="800" b="1" dirty="0" smtClean="0">
                          <a:latin typeface="Times New Roman"/>
                          <a:ea typeface="Arial Unicode MS"/>
                        </a:rPr>
                        <a:t> </a:t>
                      </a:r>
                      <a:r>
                        <a:rPr lang="en-US" sz="800" b="1" dirty="0">
                          <a:latin typeface="Times New Roman"/>
                          <a:ea typeface="Arial Unicode MS"/>
                        </a:rPr>
                        <a:t>3</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0"/>
                  </a:ext>
                </a:extLst>
              </a:tr>
              <a:tr h="132123">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3.1</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1"/>
                  </a:ext>
                </a:extLst>
              </a:tr>
              <a:tr h="132123">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3.2</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2"/>
                  </a:ext>
                </a:extLst>
              </a:tr>
              <a:tr h="132123">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3.3</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3"/>
                  </a:ext>
                </a:extLst>
              </a:tr>
              <a:tr h="132123">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3.4</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4"/>
                  </a:ext>
                </a:extLst>
              </a:tr>
              <a:tr h="231214">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3.5</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ru-RU" sz="900" b="1" dirty="0" smtClean="0">
                          <a:latin typeface="Times New Roman"/>
                          <a:ea typeface="Arial Unicode MS"/>
                        </a:rPr>
                        <a:t>химическая ВПЭК Армении</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5"/>
                  </a:ext>
                </a:extLst>
              </a:tr>
              <a:tr h="346822">
                <a:tc>
                  <a:txBody>
                    <a:bodyPr/>
                    <a:lstStyle/>
                    <a:p>
                      <a:pPr algn="r">
                        <a:spcAft>
                          <a:spcPts val="0"/>
                        </a:spcAft>
                      </a:pPr>
                      <a:r>
                        <a:rPr lang="ru-RU" sz="800" dirty="0" smtClean="0">
                          <a:latin typeface="Times New Roman"/>
                          <a:ea typeface="Arial Unicode MS"/>
                        </a:rPr>
                        <a:t>Подзадание</a:t>
                      </a:r>
                      <a:r>
                        <a:rPr lang="en-US" sz="800" dirty="0" smtClean="0">
                          <a:latin typeface="Times New Roman"/>
                          <a:ea typeface="Arial Unicode MS"/>
                        </a:rPr>
                        <a:t> </a:t>
                      </a:r>
                      <a:r>
                        <a:rPr lang="en-US" sz="800" dirty="0">
                          <a:latin typeface="Times New Roman"/>
                          <a:ea typeface="Arial Unicode MS"/>
                        </a:rPr>
                        <a:t>3.6</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ru-RU" sz="900" b="1" dirty="0" smtClean="0">
                          <a:latin typeface="Times New Roman"/>
                          <a:ea typeface="Arial Unicode MS"/>
                        </a:rPr>
                        <a:t>Химическая ВПЭК Казахстана</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extLst>
                  <a:ext uri="{0D108BD9-81ED-4DB2-BD59-A6C34878D82A}">
                    <a16:rowId xmlns:a16="http://schemas.microsoft.com/office/drawing/2014/main" xmlns="" val="10016"/>
                  </a:ext>
                </a:extLst>
              </a:tr>
            </a:tbl>
          </a:graphicData>
        </a:graphic>
      </p:graphicFrame>
      <p:sp>
        <p:nvSpPr>
          <p:cNvPr id="9" name="Нижний колонтитул 4"/>
          <p:cNvSpPr>
            <a:spLocks noGrp="1"/>
          </p:cNvSpPr>
          <p:nvPr>
            <p:ph type="ftr" sz="quarter" idx="11"/>
          </p:nvPr>
        </p:nvSpPr>
        <p:spPr bwMode="auto">
          <a:xfrm>
            <a:off x="4648200" y="6248400"/>
            <a:ext cx="3429000" cy="476250"/>
          </a:xfrm>
          <a:noFill/>
          <a:ln>
            <a:miter lim="800000"/>
            <a:headEnd/>
            <a:tailEnd/>
          </a:ln>
        </p:spPr>
        <p:txBody>
          <a:bodyPr wrap="square" lIns="91440" tIns="45720" rIns="91440" bIns="45720" numCol="1" anchorCtr="0" compatLnSpc="1">
            <a:prstTxWarp prst="textNoShape">
              <a:avLst/>
            </a:prstTxWarp>
          </a:bodyPr>
          <a:lstStyle/>
          <a:p>
            <a:pPr algn="ctr"/>
            <a:r>
              <a:rPr lang="ru-RU" altLang="ru-RU" dirty="0" smtClean="0">
                <a:latin typeface="Times New Roman" pitchFamily="18" charset="0"/>
                <a:cs typeface="Times New Roman" pitchFamily="18" charset="0"/>
              </a:rPr>
              <a:t>«Экспортный контроль ХБРЯ  по материалам и технологиям двойного назначения в Центральной Азии»</a:t>
            </a:r>
          </a:p>
          <a:p>
            <a:pPr algn="ctr"/>
            <a:r>
              <a:rPr lang="ru-RU" altLang="ru-RU" i="1" dirty="0" smtClean="0">
                <a:latin typeface="Times New Roman" pitchFamily="18" charset="0"/>
                <a:cs typeface="Times New Roman" pitchFamily="18" charset="0"/>
              </a:rPr>
              <a:t> 5-6 ноября 2018, Ереван, Армения</a:t>
            </a:r>
            <a:endParaRPr lang="ru-RU" altLang="ru-RU" i="1" dirty="0" smtClean="0"/>
          </a:p>
        </p:txBody>
      </p:sp>
      <p:sp>
        <p:nvSpPr>
          <p:cNvPr id="10" name="Rectangle 4"/>
          <p:cNvSpPr>
            <a:spLocks noChangeArrowheads="1"/>
          </p:cNvSpPr>
          <p:nvPr/>
        </p:nvSpPr>
        <p:spPr bwMode="auto">
          <a:xfrm>
            <a:off x="381000" y="228600"/>
            <a:ext cx="8534400" cy="1015663"/>
          </a:xfrm>
          <a:prstGeom prst="rect">
            <a:avLst/>
          </a:prstGeom>
          <a:noFill/>
          <a:ln w="9525" algn="ctr">
            <a:noFill/>
            <a:miter lim="800000"/>
            <a:headEnd/>
            <a:tailEnd/>
          </a:ln>
        </p:spPr>
        <p:txBody>
          <a:bodyPr wrap="square">
            <a:spAutoFit/>
          </a:bodyPr>
          <a:lstStyle/>
          <a:p>
            <a:pPr lvl="2">
              <a:defRPr/>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2000" b="1" dirty="0" smtClean="0">
                <a:solidFill>
                  <a:schemeClr val="bg2">
                    <a:lumMod val="25000"/>
                  </a:schemeClr>
                </a:solidFill>
                <a:latin typeface="Times New Roman" pitchFamily="18" charset="0"/>
                <a:cs typeface="Times New Roman" pitchFamily="18" charset="0"/>
              </a:rPr>
              <a:t>Типовые модели Программы внутрифирменного контроля (ВПЭК) для ядерной, химической, биологической и радиологической областей</a:t>
            </a:r>
            <a:endParaRPr lang="ru-RU" sz="2000" i="1" dirty="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7</a:t>
            </a:fld>
            <a:endParaRPr lang="ru-RU" altLang="ru-RU"/>
          </a:p>
        </p:txBody>
      </p:sp>
      <p:sp>
        <p:nvSpPr>
          <p:cNvPr id="5126" name="Rectangle 5"/>
          <p:cNvSpPr>
            <a:spLocks noChangeArrowheads="1"/>
          </p:cNvSpPr>
          <p:nvPr/>
        </p:nvSpPr>
        <p:spPr bwMode="auto">
          <a:xfrm>
            <a:off x="1143000" y="2514600"/>
            <a:ext cx="4800600" cy="858697"/>
          </a:xfrm>
          <a:prstGeom prst="rect">
            <a:avLst/>
          </a:prstGeom>
          <a:noFill/>
          <a:ln w="9525" algn="ctr">
            <a:noFill/>
            <a:miter lim="800000"/>
            <a:headEnd/>
            <a:tailEnd/>
          </a:ln>
        </p:spPr>
        <p:txBody>
          <a:bodyPr>
            <a:spAutoFit/>
          </a:bodyPr>
          <a:lstStyle/>
          <a:p>
            <a:pPr marL="723900" lvl="2" indent="-342900" eaLnBrk="1" hangingPunct="1">
              <a:lnSpc>
                <a:spcPct val="80000"/>
              </a:lnSpc>
              <a:spcBef>
                <a:spcPts val="600"/>
              </a:spcBef>
              <a:spcAft>
                <a:spcPts val="600"/>
              </a:spcAft>
              <a:buSzPct val="60000"/>
            </a:pPr>
            <a:endParaRPr lang="en-US" altLang="ru-RU" sz="1600"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5134" name="CorelDRAW" r:id="rId4" imgW="3182112" imgH="2688336" progId="">
              <p:embed/>
            </p:oleObj>
          </a:graphicData>
        </a:graphic>
      </p:graphicFrame>
      <p:sp>
        <p:nvSpPr>
          <p:cNvPr id="10" name="Rectangle 4"/>
          <p:cNvSpPr>
            <a:spLocks noChangeArrowheads="1"/>
          </p:cNvSpPr>
          <p:nvPr/>
        </p:nvSpPr>
        <p:spPr bwMode="auto">
          <a:xfrm>
            <a:off x="762000" y="609600"/>
            <a:ext cx="7620000" cy="707886"/>
          </a:xfrm>
          <a:prstGeom prst="rect">
            <a:avLst/>
          </a:prstGeom>
          <a:noFill/>
          <a:ln w="9525" algn="ctr">
            <a:noFill/>
            <a:miter lim="800000"/>
            <a:headEnd/>
            <a:tailEnd/>
          </a:ln>
        </p:spPr>
        <p:txBody>
          <a:bodyPr wrap="square">
            <a:spAutoFit/>
          </a:bodyPr>
          <a:lstStyle/>
          <a:p>
            <a:pPr lvl="2">
              <a:defRPr/>
            </a:pPr>
            <a:r>
              <a:rPr lang="ru-RU" sz="1600" dirty="0" smtClean="0">
                <a:solidFill>
                  <a:schemeClr val="accent1">
                    <a:lumMod val="75000"/>
                  </a:schemeClr>
                </a:solidFill>
                <a:latin typeface="Times New Roman" pitchFamily="18" charset="0"/>
                <a:cs typeface="Times New Roman" pitchFamily="18" charset="0"/>
              </a:rPr>
              <a:t>ПРОЕКТ МНТЦ</a:t>
            </a:r>
            <a:r>
              <a:rPr lang="en-US" sz="1600" dirty="0" smtClean="0">
                <a:solidFill>
                  <a:schemeClr val="accent1">
                    <a:lumMod val="75000"/>
                  </a:schemeClr>
                </a:solidFill>
                <a:latin typeface="Times New Roman" pitchFamily="18" charset="0"/>
                <a:cs typeface="Times New Roman" pitchFamily="18" charset="0"/>
              </a:rPr>
              <a:t>:</a:t>
            </a:r>
            <a:r>
              <a:rPr lang="en-US" sz="1600" b="1" dirty="0" smtClean="0">
                <a:solidFill>
                  <a:schemeClr val="accent1">
                    <a:lumMod val="75000"/>
                  </a:schemeClr>
                </a:solidFill>
                <a:latin typeface="Times New Roman" pitchFamily="18" charset="0"/>
                <a:cs typeface="Times New Roman" pitchFamily="18" charset="0"/>
              </a:rPr>
              <a:t> </a:t>
            </a:r>
            <a:r>
              <a:rPr lang="ru-RU" sz="2000" b="1" dirty="0" smtClean="0">
                <a:solidFill>
                  <a:schemeClr val="accent1">
                    <a:lumMod val="75000"/>
                  </a:schemeClr>
                </a:solidFill>
                <a:latin typeface="Times New Roman" pitchFamily="18" charset="0"/>
                <a:cs typeface="Times New Roman" pitchFamily="18" charset="0"/>
              </a:rPr>
              <a:t>ХБРЯ</a:t>
            </a:r>
            <a:r>
              <a:rPr lang="ru-RU" sz="1600" b="1" dirty="0" smtClean="0">
                <a:solidFill>
                  <a:schemeClr val="accent1">
                    <a:lumMod val="75000"/>
                  </a:schemeClr>
                </a:solidFill>
                <a:latin typeface="Times New Roman" pitchFamily="18" charset="0"/>
                <a:cs typeface="Times New Roman" pitchFamily="18" charset="0"/>
              </a:rPr>
              <a:t> </a:t>
            </a:r>
            <a:r>
              <a:rPr lang="ru-RU" sz="2000" b="1" dirty="0" smtClean="0">
                <a:solidFill>
                  <a:schemeClr val="bg2">
                    <a:lumMod val="25000"/>
                  </a:schemeClr>
                </a:solidFill>
                <a:latin typeface="Times New Roman" pitchFamily="18" charset="0"/>
                <a:cs typeface="Times New Roman" pitchFamily="18" charset="0"/>
              </a:rPr>
              <a:t>Словарь (Глоссарий) терминов и определений по экспортному </a:t>
            </a:r>
            <a:r>
              <a:rPr lang="ru-RU" sz="2000" b="1" dirty="0" smtClean="0">
                <a:solidFill>
                  <a:schemeClr val="bg2">
                    <a:lumMod val="25000"/>
                  </a:schemeClr>
                </a:solidFill>
                <a:latin typeface="Times New Roman" pitchFamily="18" charset="0"/>
                <a:cs typeface="Times New Roman" pitchFamily="18" charset="0"/>
              </a:rPr>
              <a:t>контролю</a:t>
            </a:r>
            <a:endParaRPr lang="ru-RU" sz="2000" i="1" dirty="0">
              <a:solidFill>
                <a:schemeClr val="bg2">
                  <a:lumMod val="25000"/>
                </a:schemeClr>
              </a:solidFill>
              <a:latin typeface="Times New Roman" pitchFamily="18" charset="0"/>
              <a:cs typeface="Times New Roman" pitchFamily="18" charset="0"/>
            </a:endParaRPr>
          </a:p>
        </p:txBody>
      </p:sp>
      <p:sp>
        <p:nvSpPr>
          <p:cNvPr id="4" name="Rectangle 6"/>
          <p:cNvSpPr>
            <a:spLocks noChangeArrowheads="1"/>
          </p:cNvSpPr>
          <p:nvPr/>
        </p:nvSpPr>
        <p:spPr bwMode="auto">
          <a:xfrm>
            <a:off x="609600" y="1403122"/>
            <a:ext cx="83058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lang="ru-RU" sz="1400" b="1" dirty="0" smtClean="0">
                <a:latin typeface="Times New Roman" pitchFamily="18" charset="0"/>
                <a:cs typeface="Times New Roman" pitchFamily="18" charset="0"/>
              </a:rPr>
              <a:t>Содержание работ</a:t>
            </a:r>
            <a:endParaRPr kumimoji="0" lang="en-US" sz="1400" b="1" i="0" u="none" strike="noStrike" cap="none" normalizeH="0" baseline="0" dirty="0" smtClean="0">
              <a:ln>
                <a:noFill/>
              </a:ln>
              <a:solidFill>
                <a:schemeClr val="tx1"/>
              </a:solidFill>
              <a:effectLst/>
              <a:latin typeface="Times New Roman" pitchFamily="18" charset="0"/>
              <a:cs typeface="Times New Roman" pitchFamily="18" charset="0"/>
            </a:endParaRPr>
          </a:p>
          <a:p>
            <a:pPr lvl="1" eaLnBrk="1" hangingPunct="1">
              <a:buFontTx/>
              <a:buChar char="•"/>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Определить список стран-участниц</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lvl="1">
              <a:buFontTx/>
              <a:buChar char="•"/>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Разработать рабочий план</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lvl="1">
              <a:buFontTx/>
              <a:buChar char="•"/>
            </a:pPr>
            <a:r>
              <a:rPr lang="ru-RU" sz="1400" dirty="0" smtClean="0">
                <a:latin typeface="Times New Roman" pitchFamily="18" charset="0"/>
                <a:cs typeface="Times New Roman" pitchFamily="18" charset="0"/>
              </a:rPr>
              <a:t>Разработать список ХБРЯ </a:t>
            </a:r>
            <a:r>
              <a:rPr lang="ru-RU" sz="1400" b="1" dirty="0" smtClean="0">
                <a:latin typeface="Times New Roman" pitchFamily="18" charset="0"/>
                <a:cs typeface="Times New Roman" pitchFamily="18" charset="0"/>
              </a:rPr>
              <a:t>терминов </a:t>
            </a:r>
            <a:r>
              <a:rPr lang="ru-RU" sz="1400" dirty="0" smtClean="0">
                <a:latin typeface="Times New Roman" pitchFamily="18" charset="0"/>
                <a:cs typeface="Times New Roman" pitchFamily="18" charset="0"/>
              </a:rPr>
              <a:t>по ЭК</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lvl="1">
              <a:buFontTx/>
              <a:buChar char="•"/>
            </a:pPr>
            <a:r>
              <a:rPr lang="ru-RU" sz="1400" dirty="0" smtClean="0">
                <a:latin typeface="Times New Roman" pitchFamily="18" charset="0"/>
                <a:cs typeface="Times New Roman" pitchFamily="18" charset="0"/>
              </a:rPr>
              <a:t>Собрать ХБРЯ </a:t>
            </a:r>
            <a:r>
              <a:rPr lang="ru-RU" sz="1400" b="1" dirty="0" smtClean="0">
                <a:latin typeface="Times New Roman" pitchFamily="18" charset="0"/>
                <a:cs typeface="Times New Roman" pitchFamily="18" charset="0"/>
              </a:rPr>
              <a:t>определения </a:t>
            </a:r>
            <a:r>
              <a:rPr lang="ru-RU" sz="1400" dirty="0" smtClean="0">
                <a:latin typeface="Times New Roman" pitchFamily="18" charset="0"/>
                <a:cs typeface="Times New Roman" pitchFamily="18" charset="0"/>
              </a:rPr>
              <a:t>по ЭК</a:t>
            </a:r>
            <a:endParaRPr lang="en-US" sz="1400" b="1" dirty="0" smtClean="0">
              <a:latin typeface="Times New Roman" pitchFamily="18" charset="0"/>
              <a:cs typeface="Times New Roman" pitchFamily="18" charset="0"/>
            </a:endParaRPr>
          </a:p>
          <a:p>
            <a:pPr lvl="1">
              <a:buFontTx/>
              <a:buChar char="•"/>
            </a:pPr>
            <a:r>
              <a:rPr lang="ru-RU" sz="1400" dirty="0" smtClean="0">
                <a:latin typeface="Times New Roman" pitchFamily="18" charset="0"/>
                <a:cs typeface="Times New Roman" pitchFamily="18" charset="0"/>
              </a:rPr>
              <a:t>Определить </a:t>
            </a:r>
            <a:r>
              <a:rPr lang="ru-RU" sz="1400" b="1" dirty="0" smtClean="0">
                <a:latin typeface="Times New Roman" pitchFamily="18" charset="0"/>
                <a:cs typeface="Times New Roman" pitchFamily="18" charset="0"/>
              </a:rPr>
              <a:t>Содержание</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ХБРЯ</a:t>
            </a:r>
            <a:r>
              <a:rPr lang="ru-RU" sz="11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Словаря </a:t>
            </a:r>
            <a:r>
              <a:rPr lang="ru-RU"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Глоссария) </a:t>
            </a:r>
            <a:r>
              <a:rPr lang="ru-RU" sz="1400" dirty="0" smtClean="0">
                <a:latin typeface="Times New Roman" pitchFamily="18" charset="0"/>
                <a:cs typeface="Times New Roman" pitchFamily="18" charset="0"/>
              </a:rPr>
              <a:t>терминов и определений по экспортному </a:t>
            </a:r>
            <a:r>
              <a:rPr lang="ru-RU" sz="1400" dirty="0" smtClean="0">
                <a:latin typeface="Times New Roman" pitchFamily="18" charset="0"/>
                <a:cs typeface="Times New Roman" pitchFamily="18" charset="0"/>
              </a:rPr>
              <a:t>контролю» </a:t>
            </a:r>
            <a:r>
              <a:rPr lang="en-US" sz="1400" dirty="0" smtClean="0">
                <a:latin typeface="Times New Roman" pitchFamily="18" charset="0"/>
                <a:cs typeface="Times New Roman" pitchFamily="18" charset="0"/>
              </a:rPr>
              <a:t>(</a:t>
            </a:r>
            <a:r>
              <a:rPr lang="ru-RU" sz="1400" i="1" dirty="0" smtClean="0">
                <a:latin typeface="Times New Roman" pitchFamily="18" charset="0"/>
                <a:cs typeface="Times New Roman" pitchFamily="18" charset="0"/>
              </a:rPr>
              <a:t>английский, русский</a:t>
            </a:r>
            <a:r>
              <a:rPr lang="en-US" sz="1400" dirty="0" smtClean="0">
                <a:latin typeface="Times New Roman" pitchFamily="18" charset="0"/>
                <a:cs typeface="Times New Roman" pitchFamily="18" charset="0"/>
              </a:rPr>
              <a:t>). </a:t>
            </a:r>
            <a:endParaRPr lang="en-US" sz="1400" dirty="0" smtClean="0">
              <a:latin typeface="Times New Roman" pitchFamily="18" charset="0"/>
              <a:cs typeface="Times New Roman" pitchFamily="18" charset="0"/>
            </a:endParaRPr>
          </a:p>
          <a:p>
            <a:pPr lvl="1">
              <a:buFontTx/>
              <a:buChar char="•"/>
            </a:pPr>
            <a:r>
              <a:rPr lang="ru-RU" sz="1400" dirty="0" smtClean="0">
                <a:latin typeface="Times New Roman" pitchFamily="18" charset="0"/>
                <a:cs typeface="Times New Roman" pitchFamily="18" charset="0"/>
              </a:rPr>
              <a:t>Разработать </a:t>
            </a:r>
            <a:r>
              <a:rPr lang="ru-RU" sz="1400" dirty="0" smtClean="0">
                <a:latin typeface="Times New Roman" pitchFamily="18" charset="0"/>
                <a:cs typeface="Times New Roman" pitchFamily="18" charset="0"/>
              </a:rPr>
              <a:t>«ХБРЯ</a:t>
            </a:r>
            <a:r>
              <a:rPr lang="ru-RU" sz="11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Словарь </a:t>
            </a:r>
            <a:r>
              <a:rPr lang="ru-RU" sz="1400" dirty="0" smtClean="0">
                <a:latin typeface="Times New Roman" pitchFamily="18" charset="0"/>
                <a:cs typeface="Times New Roman" pitchFamily="18" charset="0"/>
              </a:rPr>
              <a:t>(</a:t>
            </a:r>
            <a:r>
              <a:rPr lang="ru-RU" sz="1400" dirty="0" smtClean="0">
                <a:latin typeface="Times New Roman" pitchFamily="18" charset="0"/>
                <a:cs typeface="Times New Roman" pitchFamily="18" charset="0"/>
              </a:rPr>
              <a:t>Глоссарий) </a:t>
            </a:r>
            <a:r>
              <a:rPr lang="ru-RU" sz="1400" dirty="0" smtClean="0">
                <a:latin typeface="Times New Roman" pitchFamily="18" charset="0"/>
                <a:cs typeface="Times New Roman" pitchFamily="18" charset="0"/>
              </a:rPr>
              <a:t>терминов и определений по экспортному контролю» </a:t>
            </a:r>
            <a:r>
              <a:rPr lang="ru-RU" sz="1400" dirty="0" smtClean="0">
                <a:latin typeface="Times New Roman" pitchFamily="18" charset="0"/>
                <a:cs typeface="Times New Roman" pitchFamily="18" charset="0"/>
              </a:rPr>
              <a:t>на </a:t>
            </a:r>
            <a:r>
              <a:rPr lang="ru-RU" sz="1400" b="1" dirty="0" smtClean="0">
                <a:latin typeface="Times New Roman" pitchFamily="18" charset="0"/>
                <a:cs typeface="Times New Roman" pitchFamily="18" charset="0"/>
              </a:rPr>
              <a:t>русском языке</a:t>
            </a:r>
            <a:endParaRPr lang="en-US" sz="1400" b="1" dirty="0" smtClean="0">
              <a:latin typeface="Times New Roman" pitchFamily="18" charset="0"/>
              <a:cs typeface="Times New Roman" pitchFamily="18" charset="0"/>
            </a:endParaRPr>
          </a:p>
          <a:p>
            <a:pPr lvl="1">
              <a:buFontTx/>
              <a:buChar char="•"/>
            </a:pPr>
            <a:r>
              <a:rPr lang="ru-RU" sz="1400" dirty="0" smtClean="0">
                <a:latin typeface="Times New Roman" pitchFamily="18" charset="0"/>
                <a:cs typeface="Times New Roman" pitchFamily="18" charset="0"/>
              </a:rPr>
              <a:t> Перевод Словаря (Глоссария) с русского языка на языки стран-участниц проекта</a:t>
            </a:r>
            <a:r>
              <a:rPr lang="en-US" sz="1400" dirty="0" smtClean="0">
                <a:latin typeface="Times New Roman" pitchFamily="18" charset="0"/>
                <a:cs typeface="Times New Roman" pitchFamily="18" charset="0"/>
              </a:rPr>
              <a:t>.</a:t>
            </a:r>
            <a:endParaRPr lang="en-US" sz="1400" dirty="0" smtClean="0">
              <a:latin typeface="Times New Roman" pitchFamily="18" charset="0"/>
              <a:cs typeface="Times New Roman" pitchFamily="18" charset="0"/>
            </a:endParaRPr>
          </a:p>
          <a:p>
            <a:pPr lvl="1">
              <a:buFont typeface="Arial" pitchFamily="34" charset="0"/>
              <a:buChar char="•"/>
            </a:pPr>
            <a:r>
              <a:rPr lang="ru-RU" sz="1400" dirty="0" smtClean="0">
                <a:latin typeface="Times New Roman" pitchFamily="18" charset="0"/>
                <a:cs typeface="Times New Roman" pitchFamily="18" charset="0"/>
              </a:rPr>
              <a:t> Разбивка материала словаря по алфавиту, например:</a:t>
            </a:r>
            <a:endParaRPr lang="ru-RU" sz="1400" dirty="0" smtClean="0">
              <a:latin typeface="Times New Roman" pitchFamily="18" charset="0"/>
              <a:cs typeface="Times New Roman" pitchFamily="18" charset="0"/>
            </a:endParaRPr>
          </a:p>
          <a:p>
            <a:pPr lvl="0"/>
            <a:r>
              <a:rPr lang="en-US" sz="1400" dirty="0" smtClean="0">
                <a:latin typeface="Times New Roman" pitchFamily="18" charset="0"/>
                <a:cs typeface="Times New Roman" pitchFamily="18" charset="0"/>
              </a:rPr>
              <a:t>	</a:t>
            </a:r>
            <a:r>
              <a:rPr lang="ru-RU" sz="1200" dirty="0" smtClean="0">
                <a:solidFill>
                  <a:schemeClr val="bg2">
                    <a:lumMod val="50000"/>
                  </a:schemeClr>
                </a:solidFill>
                <a:latin typeface="Times New Roman" pitchFamily="18" charset="0"/>
                <a:cs typeface="Times New Roman" pitchFamily="18" charset="0"/>
              </a:rPr>
              <a:t>Казахский </a:t>
            </a:r>
            <a:r>
              <a:rPr lang="ru-RU" sz="1200" dirty="0" smtClean="0">
                <a:latin typeface="Times New Roman" pitchFamily="18" charset="0"/>
                <a:cs typeface="Times New Roman" pitchFamily="18" charset="0"/>
              </a:rPr>
              <a:t>язык</a:t>
            </a:r>
            <a:r>
              <a:rPr lang="ru-RU" sz="1200" dirty="0" smtClean="0">
                <a:latin typeface="Times New Roman" pitchFamily="18" charset="0"/>
                <a:cs typeface="Times New Roman" pitchFamily="18" charset="0"/>
              </a:rPr>
              <a:t>: </a:t>
            </a:r>
            <a:endParaRPr lang="ru-RU" sz="1200" dirty="0" smtClean="0">
              <a:latin typeface="Times New Roman" pitchFamily="18" charset="0"/>
              <a:cs typeface="Times New Roman" pitchFamily="18" charset="0"/>
            </a:endParaRPr>
          </a:p>
          <a:p>
            <a:pPr lvl="0"/>
            <a:r>
              <a:rPr lang="ru-RU" sz="1200" dirty="0" smtClean="0">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Английско</a:t>
            </a:r>
            <a:r>
              <a:rPr lang="en-US" sz="1200" dirty="0" smtClean="0">
                <a:latin typeface="Times New Roman" pitchFamily="18" charset="0"/>
                <a:cs typeface="Times New Roman" pitchFamily="18" charset="0"/>
              </a:rPr>
              <a:t>- </a:t>
            </a:r>
            <a:r>
              <a:rPr lang="ru-RU" sz="1200" dirty="0" smtClean="0">
                <a:solidFill>
                  <a:schemeClr val="bg2">
                    <a:lumMod val="50000"/>
                  </a:schemeClr>
                </a:solidFill>
                <a:latin typeface="Times New Roman" pitchFamily="18" charset="0"/>
                <a:cs typeface="Times New Roman" pitchFamily="18" charset="0"/>
              </a:rPr>
              <a:t>Казахский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Английско</a:t>
            </a:r>
            <a:r>
              <a:rPr lang="en-US" sz="1200" dirty="0" smtClean="0">
                <a:latin typeface="Times New Roman" pitchFamily="18" charset="0"/>
                <a:cs typeface="Times New Roman" pitchFamily="18" charset="0"/>
              </a:rPr>
              <a:t> – </a:t>
            </a:r>
            <a:r>
              <a:rPr lang="ru-RU" sz="1200" dirty="0" err="1" smtClean="0">
                <a:solidFill>
                  <a:srgbClr val="C00000"/>
                </a:solidFill>
                <a:latin typeface="Times New Roman" pitchFamily="18" charset="0"/>
                <a:cs typeface="Times New Roman" pitchFamily="18" charset="0"/>
              </a:rPr>
              <a:t>Русско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smtClean="0">
                <a:solidFill>
                  <a:schemeClr val="bg2">
                    <a:lumMod val="50000"/>
                  </a:schemeClr>
                </a:solidFill>
                <a:latin typeface="Times New Roman" pitchFamily="18" charset="0"/>
                <a:cs typeface="Times New Roman" pitchFamily="18" charset="0"/>
              </a:rPr>
              <a:t>Казахский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err="1" smtClean="0">
                <a:solidFill>
                  <a:schemeClr val="bg2">
                    <a:lumMod val="50000"/>
                  </a:schemeClr>
                </a:solidFill>
                <a:latin typeface="Times New Roman" pitchFamily="18" charset="0"/>
                <a:cs typeface="Times New Roman" pitchFamily="18" charset="0"/>
              </a:rPr>
              <a:t>Казахско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Английский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solidFill>
                  <a:srgbClr val="00B050"/>
                </a:solidFill>
                <a:latin typeface="Times New Roman" pitchFamily="18" charset="0"/>
                <a:cs typeface="Times New Roman" pitchFamily="18" charset="0"/>
              </a:rPr>
              <a:t>Таджикский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язык :</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Английско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smtClean="0">
                <a:solidFill>
                  <a:srgbClr val="00B050"/>
                </a:solidFill>
                <a:latin typeface="Times New Roman" pitchFamily="18" charset="0"/>
                <a:cs typeface="Times New Roman" pitchFamily="18" charset="0"/>
              </a:rPr>
              <a:t>Таджикский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Английско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smtClean="0">
                <a:solidFill>
                  <a:srgbClr val="00B050"/>
                </a:solidFill>
                <a:latin typeface="Times New Roman" pitchFamily="18" charset="0"/>
                <a:cs typeface="Times New Roman" pitchFamily="18" charset="0"/>
              </a:rPr>
              <a:t>Таджикский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err="1" smtClean="0">
                <a:solidFill>
                  <a:srgbClr val="00B050"/>
                </a:solidFill>
                <a:latin typeface="Times New Roman" pitchFamily="18" charset="0"/>
                <a:cs typeface="Times New Roman" pitchFamily="18" charset="0"/>
              </a:rPr>
              <a:t>Таджикско</a:t>
            </a:r>
            <a:r>
              <a:rPr lang="en-US" sz="1200" dirty="0" smtClean="0">
                <a:solidFill>
                  <a:srgbClr val="00B050"/>
                </a:solidFill>
                <a:latin typeface="Times New Roman" pitchFamily="18" charset="0"/>
                <a:cs typeface="Times New Roman" pitchFamily="18" charset="0"/>
              </a:rPr>
              <a:t> </a:t>
            </a:r>
            <a:r>
              <a:rPr lang="en-US" sz="1200" dirty="0" smtClean="0">
                <a:solidFill>
                  <a:srgbClr val="C00000"/>
                </a:solidFill>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en-US" sz="1200" dirty="0" smtClean="0">
                <a:solidFill>
                  <a:srgbClr val="C00000"/>
                </a:solidFill>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Английский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err="1" smtClean="0">
                <a:solidFill>
                  <a:srgbClr val="9966FF"/>
                </a:solidFill>
                <a:latin typeface="Times New Roman" pitchFamily="18" charset="0"/>
                <a:cs typeface="Times New Roman" pitchFamily="18" charset="0"/>
              </a:rPr>
              <a:t>Кыргызский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язык :</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solidFill>
                  <a:srgbClr val="C00000"/>
                </a:solidFill>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ru-RU" sz="1200" dirty="0" smtClean="0">
                <a:solidFill>
                  <a:srgbClr val="C00000"/>
                </a:solidFill>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Английско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solidFill>
                  <a:srgbClr val="9966FF"/>
                </a:solidFill>
                <a:latin typeface="Times New Roman" pitchFamily="18" charset="0"/>
                <a:cs typeface="Times New Roman" pitchFamily="18" charset="0"/>
              </a:rPr>
              <a:t>Кыргызский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err="1" smtClean="0">
                <a:latin typeface="Times New Roman" pitchFamily="18" charset="0"/>
                <a:cs typeface="Times New Roman" pitchFamily="18" charset="0"/>
              </a:rPr>
              <a:t>Английско</a:t>
            </a:r>
            <a:r>
              <a:rPr lang="en-US" sz="1200" dirty="0" smtClean="0">
                <a:latin typeface="Times New Roman" pitchFamily="18" charset="0"/>
                <a:cs typeface="Times New Roman" pitchFamily="18" charset="0"/>
              </a:rPr>
              <a:t> </a:t>
            </a:r>
            <a:r>
              <a:rPr lang="en-US" sz="1200" dirty="0" smtClean="0">
                <a:solidFill>
                  <a:srgbClr val="C00000"/>
                </a:solidFill>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en-US" sz="1200" dirty="0" smtClean="0">
                <a:solidFill>
                  <a:srgbClr val="C00000"/>
                </a:solidFill>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solidFill>
                  <a:srgbClr val="9966FF"/>
                </a:solidFill>
                <a:latin typeface="Times New Roman" pitchFamily="18" charset="0"/>
                <a:cs typeface="Times New Roman" pitchFamily="18" charset="0"/>
              </a:rPr>
              <a:t>Кыргызский</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словарь</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err="1" smtClean="0">
                <a:solidFill>
                  <a:srgbClr val="9966FF"/>
                </a:solidFill>
                <a:latin typeface="Times New Roman" pitchFamily="18" charset="0"/>
                <a:cs typeface="Times New Roman" pitchFamily="18" charset="0"/>
              </a:rPr>
              <a:t>Кыргызско</a:t>
            </a:r>
            <a:r>
              <a:rPr lang="en-US"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 </a:t>
            </a:r>
            <a:r>
              <a:rPr lang="ru-RU" sz="1200" dirty="0" err="1" smtClean="0">
                <a:solidFill>
                  <a:srgbClr val="C00000"/>
                </a:solidFill>
                <a:latin typeface="Times New Roman" pitchFamily="18" charset="0"/>
                <a:cs typeface="Times New Roman" pitchFamily="18" charset="0"/>
              </a:rPr>
              <a:t>Русско</a:t>
            </a:r>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Английский словарь</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 name="Нижний колонтитул 4"/>
          <p:cNvSpPr>
            <a:spLocks noGrp="1"/>
          </p:cNvSpPr>
          <p:nvPr>
            <p:ph type="ftr" sz="quarter" idx="11"/>
          </p:nvPr>
        </p:nvSpPr>
        <p:spPr bwMode="auto">
          <a:xfrm>
            <a:off x="4648200" y="6248400"/>
            <a:ext cx="3429000" cy="476250"/>
          </a:xfrm>
          <a:noFill/>
          <a:ln>
            <a:miter lim="800000"/>
            <a:headEnd/>
            <a:tailEnd/>
          </a:ln>
        </p:spPr>
        <p:txBody>
          <a:bodyPr wrap="square" lIns="91440" tIns="45720" rIns="91440" bIns="45720" numCol="1" anchorCtr="0" compatLnSpc="1">
            <a:prstTxWarp prst="textNoShape">
              <a:avLst/>
            </a:prstTxWarp>
          </a:bodyPr>
          <a:lstStyle/>
          <a:p>
            <a:pPr algn="ctr"/>
            <a:r>
              <a:rPr lang="ru-RU" altLang="ru-RU" dirty="0" smtClean="0">
                <a:latin typeface="Times New Roman" pitchFamily="18" charset="0"/>
                <a:cs typeface="Times New Roman" pitchFamily="18" charset="0"/>
              </a:rPr>
              <a:t>«Экспортный контроль ХБРЯ  по материалам и технологиям двойного назначения в Центральной Азии»</a:t>
            </a:r>
          </a:p>
          <a:p>
            <a:pPr algn="ctr"/>
            <a:r>
              <a:rPr lang="ru-RU" altLang="ru-RU" i="1" dirty="0" smtClean="0">
                <a:latin typeface="Times New Roman" pitchFamily="18" charset="0"/>
                <a:cs typeface="Times New Roman" pitchFamily="18" charset="0"/>
              </a:rPr>
              <a:t> 5-6 ноября 2018, Ереван, Армения</a:t>
            </a:r>
            <a:endParaRPr lang="ru-RU" altLang="ru-RU" i="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subTitle" idx="1"/>
          </p:nvPr>
        </p:nvSpPr>
        <p:spPr>
          <a:xfrm>
            <a:off x="1371600" y="2133600"/>
            <a:ext cx="6400800" cy="685800"/>
          </a:xfrm>
        </p:spPr>
        <p:txBody>
          <a:bodyPr/>
          <a:lstStyle/>
          <a:p>
            <a:pPr marR="0" algn="ctr" eaLnBrk="1" hangingPunct="1"/>
            <a:r>
              <a:rPr lang="en-US" altLang="ru-RU" sz="2800" b="1" dirty="0" smtClean="0">
                <a:latin typeface="Times New Roman" pitchFamily="18" charset="0"/>
                <a:cs typeface="Times New Roman" pitchFamily="18" charset="0"/>
              </a:rPr>
              <a:t>         </a:t>
            </a:r>
            <a:r>
              <a:rPr lang="ru-RU" altLang="ru-RU" sz="2800" b="1" i="1" dirty="0" smtClean="0">
                <a:solidFill>
                  <a:schemeClr val="accent1">
                    <a:lumMod val="75000"/>
                  </a:schemeClr>
                </a:solidFill>
                <a:latin typeface="Times New Roman" pitchFamily="18" charset="0"/>
                <a:cs typeface="Times New Roman" pitchFamily="18" charset="0"/>
              </a:rPr>
              <a:t>Спасибо за внимание</a:t>
            </a:r>
            <a:r>
              <a:rPr lang="ru-RU" altLang="ru-RU" sz="2800" b="1" i="1" dirty="0" smtClean="0">
                <a:solidFill>
                  <a:schemeClr val="accent1">
                    <a:lumMod val="75000"/>
                  </a:schemeClr>
                </a:solidFill>
                <a:latin typeface="Times New Roman" pitchFamily="18" charset="0"/>
                <a:cs typeface="Times New Roman" pitchFamily="18" charset="0"/>
              </a:rPr>
              <a:t>!</a:t>
            </a:r>
            <a:endParaRPr lang="ru-RU" altLang="ru-RU" sz="2800" b="1" i="1" dirty="0" smtClean="0">
              <a:solidFill>
                <a:schemeClr val="accent1">
                  <a:lumMod val="75000"/>
                </a:schemeClr>
              </a:solidFill>
              <a:latin typeface="Times New Roman" pitchFamily="18" charset="0"/>
              <a:cs typeface="Times New Roman" pitchFamily="18" charset="0"/>
            </a:endParaRPr>
          </a:p>
        </p:txBody>
      </p:sp>
      <p:graphicFrame>
        <p:nvGraphicFramePr>
          <p:cNvPr id="27650" name="Object 5"/>
          <p:cNvGraphicFramePr>
            <a:graphicFrameLocks noChangeAspect="1"/>
          </p:cNvGraphicFramePr>
          <p:nvPr/>
        </p:nvGraphicFramePr>
        <p:xfrm>
          <a:off x="0" y="6343650"/>
          <a:ext cx="609600" cy="514350"/>
        </p:xfrm>
        <a:graphic>
          <a:graphicData uri="http://schemas.openxmlformats.org/presentationml/2006/ole">
            <p:oleObj spid="_x0000_s27662" name="CorelDRAW" r:id="rId4" imgW="3182112" imgH="2688336" progId="">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Solstice</Template>
  <TotalTime>15778</TotalTime>
  <Words>1631</Words>
  <Application>Microsoft Office PowerPoint</Application>
  <PresentationFormat>Экран (4:3)</PresentationFormat>
  <Paragraphs>157</Paragraphs>
  <Slides>8</Slides>
  <Notes>8</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8</vt:i4>
      </vt:variant>
    </vt:vector>
  </HeadingPairs>
  <TitlesOfParts>
    <vt:vector size="10" baseType="lpstr">
      <vt:lpstr>Открытая</vt:lpstr>
      <vt:lpstr>CorelDRAW</vt:lpstr>
      <vt:lpstr>Научно-Технический Центр БЕЗОПАСНОСТИ ЯДЕРНЫХ ТЕХНОЛОГИЙ</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Technology Safety Center</dc:title>
  <dc:creator>ALA</dc:creator>
  <cp:lastModifiedBy>Тамара</cp:lastModifiedBy>
  <cp:revision>1284</cp:revision>
  <cp:lastPrinted>2002-08-16T08:18:05Z</cp:lastPrinted>
  <dcterms:created xsi:type="dcterms:W3CDTF">2002-08-13T14:37:23Z</dcterms:created>
  <dcterms:modified xsi:type="dcterms:W3CDTF">2018-10-31T05:48:46Z</dcterms:modified>
</cp:coreProperties>
</file>