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7"/>
  </p:notesMasterIdLst>
  <p:sldIdLst>
    <p:sldId id="259" r:id="rId3"/>
    <p:sldId id="257" r:id="rId4"/>
    <p:sldId id="304" r:id="rId5"/>
    <p:sldId id="273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83" d="100"/>
          <a:sy n="83" d="100"/>
        </p:scale>
        <p:origin x="77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2" d="100"/>
          <a:sy n="72" d="100"/>
        </p:scale>
        <p:origin x="2434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895379-128E-446F-9389-4F9E54271B18}" type="datetimeFigureOut">
              <a:rPr lang="en-US" smtClean="0"/>
              <a:t>10/28/2018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076595-A18A-473B-9ECF-6A7CECA6DC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015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E90490-15CA-401A-92FF-8B524D6447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C0DE75-45BE-45C4-9087-47BC785857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64043E-C3DD-4070-8316-64FC291B3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4FCBE-9AA9-4B0B-AE79-E2FBF56A5867}" type="datetime1">
              <a:rPr lang="en-US" smtClean="0"/>
              <a:t>10/28/2018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BB9CBB-20C4-411C-9610-0CF6A43E8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ABEO-5/1 - https://www.opcw.org/about-opcw/subsidiary-bodies/advisory-board-on-education-and-outreach/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9439FA-F5C1-4123-BA99-B4D3B8E35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E8774-8FB1-4E45-8798-CC267161FFF2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58EC819-B232-4BA4-B972-9D2CED42040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36525"/>
            <a:ext cx="1362364" cy="136236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72804A1-8EDD-4468-AF7F-A2A9E22D9FB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131230" y="186531"/>
            <a:ext cx="1822646" cy="1262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768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48EF0A-B18D-41E5-9BE1-E8477FDC1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46AE50-DCC2-4024-8F79-44BB778F18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E34261-6410-4D3F-99D5-26C700486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7E7BE-1B13-4BC1-946C-8837D4D46E95}" type="datetime1">
              <a:rPr lang="en-US" smtClean="0"/>
              <a:t>10/28/2018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A7B74E-A082-4688-966A-78E7EB954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ABEO-5/1 - https://www.opcw.org/about-opcw/subsidiary-bodies/advisory-board-on-education-and-outreach/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4190E3-273D-4CBF-BBDC-1B42AA2EB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E8774-8FB1-4E45-8798-CC26716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685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839186F-E396-4540-9544-93312F17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07A1A2-E1E8-4DDB-BDB1-C0BCA0C62D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35A284-C822-4ED7-9CC8-3DC5CFB6C2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4E02A-A69A-4ECC-96D8-1367DA76FF79}" type="datetime1">
              <a:rPr lang="en-US" smtClean="0"/>
              <a:t>10/28/2018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7DD759-1ED0-443B-8299-845752201C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ABEO-5/1 - https://www.opcw.org/about-opcw/subsidiary-bodies/advisory-board-on-education-and-outreach/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337514-D3D0-4897-AAE1-07E6BD09A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E8774-8FB1-4E45-8798-CC26716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306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E90490-15CA-401A-92FF-8B524D6447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C0DE75-45BE-45C4-9087-47BC785857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64043E-C3DD-4070-8316-64FC291B3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13F48-021A-49A4-B83E-524BEB2B9677}" type="datetime1">
              <a:rPr lang="en-US" smtClean="0"/>
              <a:t>10/28/2018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BB9CBB-20C4-411C-9610-0CF6A43E8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9439FA-F5C1-4123-BA99-B4D3B8E35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E8774-8FB1-4E45-8798-CC267161FFF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F3D28F0-E4B5-490C-8543-E3A295CA922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616" y="150944"/>
            <a:ext cx="1463167" cy="11400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7826E2A-8F3B-4B57-8A20-CED76BDA63A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22853" y="231775"/>
            <a:ext cx="1463168" cy="1013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9293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43365-1556-44AD-AB74-DE24B1431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5D3B07-4AA5-47D0-BC8A-D38CB51E13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625CE6-B1FA-4FEF-8A7C-876724E89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532D-E66D-4234-8CB8-15F855908520}" type="datetime1">
              <a:rPr lang="en-US" smtClean="0"/>
              <a:t>10/28/2018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45FD61-DFDE-4E92-90F0-255ADB705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B23F38-CBEC-40C2-BAE2-44260D1CC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E8774-8FB1-4E45-8798-CC26716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650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3C7F5-0575-49D5-94DC-E8A70EDF73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2F0E28-7511-4324-840F-549CCE119C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3323CF-C13E-4E1B-9D5B-41EBDA3B6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3F47E-8FBD-4E3A-B343-7AA287F0BE23}" type="datetime1">
              <a:rPr lang="en-US" smtClean="0"/>
              <a:t>10/28/2018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0E38BB-0B7F-42FE-B4F4-7890E58C7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2AE011-FD5E-4444-98D6-ADA9182E8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E8774-8FB1-4E45-8798-CC26716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9937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BAF5D-5BD3-49DB-BC4B-44A68DABD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AEFAD0-0FF3-479D-A48F-042F5D479C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16EA0D-2F37-4424-B2F8-7B7B28107D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634262-AB57-465D-95EC-CAD16193D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AF7FE-21AA-4196-B8CA-FB62AA286C34}" type="datetime1">
              <a:rPr lang="en-US" smtClean="0"/>
              <a:t>10/28/2018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9E6DA6-4E0F-441D-9AEC-50F90F66B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B7BD38-1415-422D-80F0-C7D52E999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E8774-8FB1-4E45-8798-CC26716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9325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77B88C-C601-46B3-B5A1-43BBDBC2E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0D1DE5-08C7-4384-B907-17BEEB1590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BB3DE8-D247-410F-8766-A93AF60F1C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8B5C4E-078D-45C5-A31E-B9BED77C6D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AFF3394-DEE7-46D1-AF50-E9F513604E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85BDF1-5A83-493F-ACE9-9C15D20C3A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DE712-C86C-4A8A-958A-B5C6C326DEF0}" type="datetime1">
              <a:rPr lang="en-US" smtClean="0"/>
              <a:t>10/28/2018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DBA07E-8D4D-41F9-A580-02D07D316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FC96E8-7645-4D83-ACBB-D631A9C6F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E8774-8FB1-4E45-8798-CC26716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6371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2D726D-9DA8-481E-BD4D-286490A035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A60BEB-3C00-4CA1-86FA-0A7B4857E0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F6B-D531-4FD3-84A9-08425C61E7C9}" type="datetime1">
              <a:rPr lang="en-US" smtClean="0"/>
              <a:t>10/28/2018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41E7D1-131F-4180-8E14-CEF8965DB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DE35B6-07CC-4E4E-A933-2FE9B0AE9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E8774-8FB1-4E45-8798-CC26716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1024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A4D1CC8-BAA3-4191-A8EB-597412049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8DB6D-136E-4676-8D10-17640D513A48}" type="datetime1">
              <a:rPr lang="en-US" smtClean="0"/>
              <a:t>10/28/2018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A4BCDC4-3F48-4C44-B594-D8BAE4ED9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D050AF-E424-455B-A321-C2E2B8862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E8774-8FB1-4E45-8798-CC26716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2975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A5CED-8531-44A3-B8D5-095614D4C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D7B140-EE9C-484E-8A23-39C1957AF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5F8851-BC19-4AC6-A5BF-9AC0D5556B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06013B-89A0-4F03-82F1-920A20191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CEF89-EABA-4140-BAB0-EA12552198F7}" type="datetime1">
              <a:rPr lang="en-US" smtClean="0"/>
              <a:t>10/28/2018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A44BD5-1A0F-48F6-8A96-968A3A8D4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C19421-D41E-4807-A306-EF099E05C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E8774-8FB1-4E45-8798-CC26716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482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43365-1556-44AD-AB74-DE24B1431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5D3B07-4AA5-47D0-BC8A-D38CB51E13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625CE6-B1FA-4FEF-8A7C-876724E89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09B8F-EAE0-450E-BD56-586AC3F8A4E3}" type="datetime1">
              <a:rPr lang="en-US" smtClean="0"/>
              <a:t>10/28/2018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45FD61-DFDE-4E92-90F0-255ADB705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ABEO-5/1 - https://www.opcw.org/about-opcw/subsidiary-bodies/advisory-board-on-education-and-outreach/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B23F38-CBEC-40C2-BAE2-44260D1CC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E8774-8FB1-4E45-8798-CC26716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4801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9F9A1-AB2E-457F-9610-EF3E582A43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518B329-B796-414D-8FF5-F35F07130C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03472C-B88A-4EE1-997E-9AEE9D8D2A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01B513-B312-481C-ACF4-4BA25CECC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9C3DB-2E0A-4329-AA51-F0C92C3E5754}" type="datetime1">
              <a:rPr lang="en-US" smtClean="0"/>
              <a:t>10/28/2018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DAC122-A533-41A5-B53B-5EA8DB4E2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608058-1360-4974-9A90-8DAE75E50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E8774-8FB1-4E45-8798-CC26716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9290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48EF0A-B18D-41E5-9BE1-E8477FDC1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46AE50-DCC2-4024-8F79-44BB778F18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E34261-6410-4D3F-99D5-26C700486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81514-5BD4-4EAA-BAE9-6925CB450E49}" type="datetime1">
              <a:rPr lang="en-US" smtClean="0"/>
              <a:t>10/28/2018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A7B74E-A082-4688-966A-78E7EB954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4190E3-273D-4CBF-BBDC-1B42AA2EB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E8774-8FB1-4E45-8798-CC26716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8029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839186F-E396-4540-9544-93312F175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07A1A2-E1E8-4DDB-BDB1-C0BCA0C62D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35A284-C822-4ED7-9CC8-3DC5CFB6C2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2A1D6-6C7D-4EA5-A49B-44F533867E16}" type="datetime1">
              <a:rPr lang="en-US" smtClean="0"/>
              <a:t>10/28/2018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7DD759-1ED0-443B-8299-845752201C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337514-D3D0-4897-AAE1-07E6BD09A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E8774-8FB1-4E45-8798-CC26716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3806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Theme - 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1103446" y="1224000"/>
            <a:ext cx="10032047" cy="4681537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rgbClr val="226071"/>
                </a:solidFill>
                <a:latin typeface="Arial" pitchFamily="34" charset="0"/>
              </a:defRPr>
            </a:lvl1pPr>
            <a:lvl2pPr>
              <a:defRPr baseline="0">
                <a:solidFill>
                  <a:srgbClr val="226071"/>
                </a:solidFill>
                <a:latin typeface="Arial" pitchFamily="34" charset="0"/>
              </a:defRPr>
            </a:lvl2pPr>
            <a:lvl3pPr>
              <a:defRPr baseline="0">
                <a:solidFill>
                  <a:srgbClr val="226071"/>
                </a:solidFill>
                <a:latin typeface="Arial" pitchFamily="34" charset="0"/>
              </a:defRPr>
            </a:lvl3pPr>
            <a:lvl4pPr>
              <a:defRPr baseline="0">
                <a:solidFill>
                  <a:srgbClr val="226071"/>
                </a:solidFill>
                <a:latin typeface="Arial" pitchFamily="34" charset="0"/>
              </a:defRPr>
            </a:lvl4pPr>
            <a:lvl5pPr>
              <a:defRPr baseline="0">
                <a:solidFill>
                  <a:srgbClr val="226071"/>
                </a:solidFill>
                <a:latin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176184" y="115888"/>
            <a:ext cx="5760243" cy="576262"/>
          </a:xfrm>
          <a:prstGeom prst="rect">
            <a:avLst/>
          </a:prstGeom>
        </p:spPr>
        <p:txBody>
          <a:bodyPr anchor="ctr" anchorCtr="0"/>
          <a:lstStyle>
            <a:lvl1pPr marL="0" indent="0" algn="l">
              <a:buNone/>
              <a:defRPr sz="2400" b="1" i="0" baseline="0">
                <a:solidFill>
                  <a:srgbClr val="FFFF00"/>
                </a:solidFill>
                <a:latin typeface="Arial" pitchFamily="34" charset="0"/>
              </a:defRPr>
            </a:lvl1pPr>
          </a:lstStyle>
          <a:p>
            <a:pPr lvl="0"/>
            <a:r>
              <a:rPr lang="en-US" dirty="0"/>
              <a:t>Title of the slide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3695733" y="116632"/>
            <a:ext cx="0" cy="576064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7411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3C7F5-0575-49D5-94DC-E8A70EDF73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2F0E28-7511-4324-840F-549CCE119C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3323CF-C13E-4E1B-9D5B-41EBDA3B6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22B40-1411-4462-BD02-E9F8AF9F0D9E}" type="datetime1">
              <a:rPr lang="en-US" smtClean="0"/>
              <a:t>10/28/2018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0E38BB-0B7F-42FE-B4F4-7890E58C7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ABEO-5/1 - https://www.opcw.org/about-opcw/subsidiary-bodies/advisory-board-on-education-and-outreach/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2AE011-FD5E-4444-98D6-ADA9182E8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E8774-8FB1-4E45-8798-CC26716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739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BAF5D-5BD3-49DB-BC4B-44A68DABD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AEFAD0-0FF3-479D-A48F-042F5D479C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16EA0D-2F37-4424-B2F8-7B7B28107D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634262-AB57-465D-95EC-CAD16193D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AC373-466D-4E43-9E8D-8518FE6D873C}" type="datetime1">
              <a:rPr lang="en-US" smtClean="0"/>
              <a:t>10/28/2018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9E6DA6-4E0F-441D-9AEC-50F90F66B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ABEO-5/1 - https://www.opcw.org/about-opcw/subsidiary-bodies/advisory-board-on-education-and-outreach/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B7BD38-1415-422D-80F0-C7D52E999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E8774-8FB1-4E45-8798-CC26716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41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77B88C-C601-46B3-B5A1-43BBDBC2E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0D1DE5-08C7-4384-B907-17BEEB1590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BB3DE8-D247-410F-8766-A93AF60F1C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8B5C4E-078D-45C5-A31E-B9BED77C6D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AFF3394-DEE7-46D1-AF50-E9F513604E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85BDF1-5A83-493F-ACE9-9C15D20C3A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A187E-82BF-49C5-8B7C-BB67D0531E37}" type="datetime1">
              <a:rPr lang="en-US" smtClean="0"/>
              <a:t>10/28/2018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DBA07E-8D4D-41F9-A580-02D07D316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ABEO-5/1 - https://www.opcw.org/about-opcw/subsidiary-bodies/advisory-board-on-education-and-outreach/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FC96E8-7645-4D83-ACBB-D631A9C6F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E8774-8FB1-4E45-8798-CC26716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783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2D726D-9DA8-481E-BD4D-286490A035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A60BEB-3C00-4CA1-86FA-0A7B4857E0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CC9D5-FC54-423F-9C89-42F4891E56F5}" type="datetime1">
              <a:rPr lang="en-US" smtClean="0"/>
              <a:t>10/28/2018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41E7D1-131F-4180-8E14-CEF8965DB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ABEO-5/1 - https://www.opcw.org/about-opcw/subsidiary-bodies/advisory-board-on-education-and-outreach/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DE35B6-07CC-4E4E-A933-2FE9B0AE9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E8774-8FB1-4E45-8798-CC26716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474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A4D1CC8-BAA3-4191-A8EB-597412049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B3499-E9DD-4FAA-A530-C530C3CE8A5C}" type="datetime1">
              <a:rPr lang="en-US" smtClean="0"/>
              <a:t>10/28/2018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A4BCDC4-3F48-4C44-B594-D8BAE4ED9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ABEO-5/1 - https://www.opcw.org/about-opcw/subsidiary-bodies/advisory-board-on-education-and-outreach/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D050AF-E424-455B-A321-C2E2B8862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E8774-8FB1-4E45-8798-CC26716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478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A5CED-8531-44A3-B8D5-095614D4C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D7B140-EE9C-484E-8A23-39C1957AF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5F8851-BC19-4AC6-A5BF-9AC0D5556B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06013B-89A0-4F03-82F1-920A20191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A7251-E08C-4282-94FF-3A2170BA892A}" type="datetime1">
              <a:rPr lang="en-US" smtClean="0"/>
              <a:t>10/28/2018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A44BD5-1A0F-48F6-8A96-968A3A8D4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ABEO-5/1 - https://www.opcw.org/about-opcw/subsidiary-bodies/advisory-board-on-education-and-outreach/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C19421-D41E-4807-A306-EF099E05C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E8774-8FB1-4E45-8798-CC26716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913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9F9A1-AB2E-457F-9610-EF3E582A43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518B329-B796-414D-8FF5-F35F07130C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03472C-B88A-4EE1-997E-9AEE9D8D2A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01B513-B312-481C-ACF4-4BA25CECC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AECB1-6A42-4F49-9542-05769F809DB0}" type="datetime1">
              <a:rPr lang="en-US" smtClean="0"/>
              <a:t>10/28/2018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DAC122-A533-41A5-B53B-5EA8DB4E2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ABEO-5/1 - https://www.opcw.org/about-opcw/subsidiary-bodies/advisory-board-on-education-and-outreach/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608058-1360-4974-9A90-8DAE75E50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E8774-8FB1-4E45-8798-CC26716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856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DE91CB-5E18-46F0-9FC8-C336F3696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A85C1B-A581-4D22-B46A-C922E04F22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BB8647-05D7-49E3-86E5-E1A2355A78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334D5D-8955-48B8-A7E4-A8D3A0E040A6}" type="datetime1">
              <a:rPr lang="en-US" smtClean="0"/>
              <a:t>10/28/2018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C21942-DBE7-4DF0-8027-DA9D5CF244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ABEO-5/1 - https://www.opcw.org/about-opcw/subsidiary-bodies/advisory-board-on-education-and-outreach/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BBF857-9389-41DD-8F8D-D4D80439A0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E8774-8FB1-4E45-8798-CC26716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335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DE91CB-5E18-46F0-9FC8-C336F3696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A85C1B-A581-4D22-B46A-C922E04F22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BB8647-05D7-49E3-86E5-E1A2355A78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BD4589-0F6A-4620-B53A-F1E5636FF9E0}" type="datetime1">
              <a:rPr lang="en-US" smtClean="0"/>
              <a:t>10/28/2018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C21942-DBE7-4DF0-8027-DA9D5CF244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BBF857-9389-41DD-8F8D-D4D80439A0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E8774-8FB1-4E45-8798-CC267161FF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162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D1B65-B549-4A00-9EAA-CC7C96983B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28436" y="1052945"/>
            <a:ext cx="9144000" cy="334356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4800" dirty="0">
                <a:latin typeface="+mn-lt"/>
                <a:cs typeface="Arial" panose="020B0604020202020204" pitchFamily="34" charset="0"/>
              </a:rPr>
              <a:t>Developing National Export Control Tools for Industry</a:t>
            </a:r>
            <a:br>
              <a:rPr lang="en-US" sz="5300" dirty="0">
                <a:latin typeface="+mn-lt"/>
                <a:cs typeface="Arial" panose="020B0604020202020204" pitchFamily="34" charset="0"/>
              </a:rPr>
            </a:br>
            <a:br>
              <a:rPr lang="en-US" sz="5300" dirty="0">
                <a:latin typeface="+mn-lt"/>
                <a:cs typeface="Arial" panose="020B0604020202020204" pitchFamily="34" charset="0"/>
              </a:rPr>
            </a:br>
            <a:r>
              <a:rPr lang="en-US" sz="2000" dirty="0">
                <a:latin typeface="+mn-lt"/>
                <a:cs typeface="Arial" panose="020B0604020202020204" pitchFamily="34" charset="0"/>
              </a:rPr>
              <a:t>Anne M. Harrington		Christos </a:t>
            </a:r>
            <a:r>
              <a:rPr lang="en-US" sz="2000" dirty="0" err="1">
                <a:latin typeface="+mn-lt"/>
                <a:cs typeface="Arial" panose="020B0604020202020204" pitchFamily="34" charset="0"/>
              </a:rPr>
              <a:t>Charatsis</a:t>
            </a:r>
            <a:br>
              <a:rPr lang="en-US" sz="2000" dirty="0">
                <a:latin typeface="+mn-lt"/>
                <a:cs typeface="Arial" panose="020B0604020202020204" pitchFamily="34" charset="0"/>
              </a:rPr>
            </a:br>
            <a:r>
              <a:rPr lang="en-US" sz="2000" dirty="0">
                <a:latin typeface="+mn-lt"/>
                <a:cs typeface="Arial" panose="020B0604020202020204" pitchFamily="34" charset="0"/>
              </a:rPr>
              <a:t>Harrington Consulting LLC		EU Joint Research Centre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CF4B15-EE80-4958-8F10-2CB2C030B2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22982"/>
            <a:ext cx="9144000" cy="159131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>
                <a:cs typeface="Arial" panose="020B0604020202020204" pitchFamily="34" charset="0"/>
              </a:rPr>
              <a:t>The International Science and Technology Center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>
                <a:cs typeface="Arial" panose="020B0604020202020204" pitchFamily="34" charset="0"/>
              </a:rPr>
              <a:t>In Conjunction with the European Commission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1800" dirty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>
                <a:cs typeface="Arial" panose="020B0604020202020204" pitchFamily="34" charset="0"/>
              </a:rPr>
              <a:t>Third Workshop - «Targeted Initiative for CBRN Export Control on Dual-Use Materials and Intangible Technologies»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>
                <a:cs typeface="Arial" panose="020B0604020202020204" pitchFamily="34" charset="0"/>
              </a:rPr>
              <a:t>Yerevan, Armenia, 5-6 November 2018</a:t>
            </a:r>
          </a:p>
        </p:txBody>
      </p:sp>
    </p:spTree>
    <p:extLst>
      <p:ext uri="{BB962C8B-B14F-4D97-AF65-F5344CB8AC3E}">
        <p14:creationId xmlns:p14="http://schemas.microsoft.com/office/powerpoint/2010/main" val="1011184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190CD9-7B0D-46D8-B85E-AC7DC2C34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75748"/>
          </a:xfrm>
        </p:spPr>
        <p:txBody>
          <a:bodyPr/>
          <a:lstStyle/>
          <a:p>
            <a:r>
              <a:rPr lang="en-US" dirty="0">
                <a:latin typeface="+mn-lt"/>
              </a:rPr>
              <a:t>Congratulations</a:t>
            </a:r>
            <a:r>
              <a:rPr lang="en-US" dirty="0"/>
              <a:t>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FFEFC-D848-471F-A915-B811CAE535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70182"/>
            <a:ext cx="10515600" cy="4987636"/>
          </a:xfrm>
        </p:spPr>
        <p:txBody>
          <a:bodyPr>
            <a:normAutofit fontScale="92500"/>
          </a:bodyPr>
          <a:lstStyle/>
          <a:p>
            <a:r>
              <a:rPr lang="en-US" sz="3000" dirty="0"/>
              <a:t>Decided at the second workshop that these meetings must produce practical projects</a:t>
            </a:r>
          </a:p>
          <a:p>
            <a:pPr lvl="1"/>
            <a:r>
              <a:rPr lang="en-US" sz="3000" dirty="0"/>
              <a:t>Active discussion on Internal Compliance Programs (ICPs) during the Industry Working Group</a:t>
            </a:r>
          </a:p>
          <a:p>
            <a:pPr lvl="1"/>
            <a:r>
              <a:rPr lang="en-US" sz="3000" dirty="0"/>
              <a:t>ISTC Project Agreement being prepared by the Nuclear Technology Safety Center (NTSC), located in Almaty (Kazakhstan), and the National Bureau of Expertise (NBE), located in Erevan (Armenia)</a:t>
            </a:r>
          </a:p>
          <a:p>
            <a:pPr lvl="1"/>
            <a:r>
              <a:rPr lang="en-US" sz="3000" dirty="0"/>
              <a:t>Recently had news that the Kyrgyz Republic has approved a number of project proposals that we will be discussing this week</a:t>
            </a:r>
          </a:p>
          <a:p>
            <a:pPr lvl="1"/>
            <a:r>
              <a:rPr lang="en-US" sz="3000" dirty="0"/>
              <a:t>Also happy to see other countries interested in proposing projects</a:t>
            </a:r>
            <a:endParaRPr lang="en-US" sz="2600" dirty="0"/>
          </a:p>
          <a:p>
            <a:pPr marL="457200" lvl="1" indent="0">
              <a:buNone/>
            </a:pPr>
            <a:endParaRPr lang="en-US" sz="3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D4E20D-A5CA-4CBC-8D5D-8B2ECCB58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E8774-8FB1-4E45-8798-CC267161FFF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907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93F8E2-C326-4FD5-ACE7-66B8B861B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20544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sz="4000" dirty="0">
                <a:latin typeface="+mn-lt"/>
              </a:rPr>
              <a:t>Internal Compliance Program Models for the</a:t>
            </a:r>
            <a:br>
              <a:rPr lang="en-US" sz="4000" dirty="0">
                <a:latin typeface="+mn-lt"/>
              </a:rPr>
            </a:br>
            <a:r>
              <a:rPr lang="en-US" sz="4000" dirty="0">
                <a:latin typeface="+mn-lt"/>
              </a:rPr>
              <a:t>Nuclear, Chemical, Biological, and Radiological Sectors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BA98E6-708E-49D0-B01D-956220ECE7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60180"/>
            <a:ext cx="10515600" cy="3786909"/>
          </a:xfrm>
        </p:spPr>
        <p:txBody>
          <a:bodyPr/>
          <a:lstStyle/>
          <a:p>
            <a:r>
              <a:rPr lang="en-US" dirty="0"/>
              <a:t>Tamara Prokhodtseva, PhD</a:t>
            </a:r>
          </a:p>
          <a:p>
            <a:pPr lvl="1"/>
            <a:r>
              <a:rPr lang="en-US" dirty="0"/>
              <a:t>Nuclear Technology Safety Center, Almaty</a:t>
            </a:r>
          </a:p>
          <a:p>
            <a:r>
              <a:rPr lang="en-US" dirty="0"/>
              <a:t>Patvakan Voskanyan,  PhD</a:t>
            </a:r>
          </a:p>
          <a:p>
            <a:pPr lvl="1"/>
            <a:r>
              <a:rPr lang="en-US" dirty="0"/>
              <a:t>Deputy Director of National Bureau of </a:t>
            </a:r>
            <a:r>
              <a:rPr lang="en-US" dirty="0" err="1"/>
              <a:t>Expertises</a:t>
            </a:r>
            <a:r>
              <a:rPr lang="en-US" dirty="0"/>
              <a:t>, Yerevan</a:t>
            </a:r>
          </a:p>
          <a:p>
            <a:pPr lvl="1"/>
            <a:endParaRPr lang="en-US" dirty="0"/>
          </a:p>
          <a:p>
            <a:r>
              <a:rPr lang="en-US" dirty="0"/>
              <a:t>Christos </a:t>
            </a:r>
            <a:r>
              <a:rPr lang="en-US" dirty="0" err="1"/>
              <a:t>Charatsis</a:t>
            </a:r>
            <a:r>
              <a:rPr lang="en-US" dirty="0"/>
              <a:t>, PhD, of the European Joint Research Centre will serve as a technical collaborator for the project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8DE1D5-5626-4DD9-AD92-4CFD62786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E8774-8FB1-4E45-8798-CC267161FFF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2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BBD933-6FDD-4439-A610-FBE003979D8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79976" y="1454909"/>
            <a:ext cx="10032047" cy="5026891"/>
          </a:xfrm>
        </p:spPr>
        <p:txBody>
          <a:bodyPr>
            <a:no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A main goal of the EU’s export control program is to support the development – or updating -- of national Handbooks</a:t>
            </a:r>
          </a:p>
          <a:p>
            <a:pPr lvl="1"/>
            <a:r>
              <a:rPr lang="en-US" sz="180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Four already approved under the STCU Targeted Initiative</a:t>
            </a:r>
          </a:p>
          <a:p>
            <a:pPr lvl="1"/>
            <a:r>
              <a:rPr lang="en-US" sz="180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Would like to see similar projects for all the countries here</a:t>
            </a:r>
          </a:p>
          <a:p>
            <a:r>
              <a:rPr lang="en-US" sz="180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Main components:</a:t>
            </a:r>
          </a:p>
          <a:p>
            <a:pPr lvl="1"/>
            <a:r>
              <a:rPr lang="en-US" sz="1800" i="1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Industry mapping </a:t>
            </a:r>
            <a:r>
              <a:rPr lang="en-US" sz="180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of products and companies that use, import or export dual use goods, materials, and technologies and development of Country Profiles and Risks Assessments </a:t>
            </a:r>
          </a:p>
          <a:p>
            <a:pPr lvl="1"/>
            <a:r>
              <a:rPr lang="en-US" sz="1800" i="1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Country-specific information </a:t>
            </a:r>
            <a:r>
              <a:rPr lang="en-US" sz="180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(e.g. national export control systems, trade flows, etc.) that will be updated as information changes.   </a:t>
            </a:r>
          </a:p>
          <a:p>
            <a:pPr lvl="2"/>
            <a:r>
              <a:rPr lang="en-US" sz="1400" b="1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Legal</a:t>
            </a:r>
            <a:r>
              <a:rPr lang="en-US" sz="140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: legal framework (Primary Law and Regulations)</a:t>
            </a:r>
          </a:p>
          <a:p>
            <a:pPr lvl="2"/>
            <a:r>
              <a:rPr lang="en-US" sz="1400" b="1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Licensing</a:t>
            </a:r>
            <a:r>
              <a:rPr lang="en-US" sz="140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: administrative mechanisms applied to licensing activities</a:t>
            </a:r>
          </a:p>
          <a:p>
            <a:pPr lvl="2"/>
            <a:r>
              <a:rPr lang="en-US" sz="1400" b="1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Customs</a:t>
            </a:r>
            <a:r>
              <a:rPr lang="en-US" sz="140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: enforcement export control and the need for close cooperation between customs and licensing authorities</a:t>
            </a:r>
          </a:p>
          <a:p>
            <a:pPr lvl="2"/>
            <a:r>
              <a:rPr lang="en-US" sz="1400" b="1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Awareness</a:t>
            </a:r>
            <a:r>
              <a:rPr lang="en-US" sz="140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: outreach especially to industry and the academics communities</a:t>
            </a:r>
          </a:p>
          <a:p>
            <a:pPr lvl="2"/>
            <a:r>
              <a:rPr lang="en-US" sz="1400" b="1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Prosecution</a:t>
            </a:r>
            <a:r>
              <a:rPr lang="en-US" sz="140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:  What are the enforcement mechanisms and who is responsible? </a:t>
            </a:r>
          </a:p>
          <a:p>
            <a:pPr lvl="1"/>
            <a:r>
              <a:rPr lang="en-US" sz="1800" i="1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Internal Compliance Programs </a:t>
            </a:r>
            <a:r>
              <a:rPr lang="en-US" sz="180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(ICPs)</a:t>
            </a:r>
            <a:r>
              <a:rPr lang="en-US" sz="140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-</a:t>
            </a:r>
            <a:r>
              <a:rPr lang="en-US" sz="180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new for some, but important to discuss and develop on a regional basis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DEB4D86-B72F-4159-B44C-D65BD0563E4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03446" y="376200"/>
            <a:ext cx="7578736" cy="935363"/>
          </a:xfrm>
        </p:spPr>
        <p:txBody>
          <a:bodyPr>
            <a:normAutofit/>
          </a:bodyPr>
          <a:lstStyle/>
          <a:p>
            <a:r>
              <a:rPr lang="en-US" sz="4000" b="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Export Control Handbooks</a:t>
            </a:r>
          </a:p>
        </p:txBody>
      </p:sp>
    </p:spTree>
    <p:extLst>
      <p:ext uri="{BB962C8B-B14F-4D97-AF65-F5344CB8AC3E}">
        <p14:creationId xmlns:p14="http://schemas.microsoft.com/office/powerpoint/2010/main" val="23768770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1268</TotalTime>
  <Words>364</Words>
  <Application>Microsoft Office PowerPoint</Application>
  <PresentationFormat>Widescreen</PresentationFormat>
  <Paragraphs>34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1_Office Theme</vt:lpstr>
      <vt:lpstr>Developing National Export Control Tools for Industry  Anne M. Harrington  Christos Charatsis Harrington Consulting LLC  EU Joint Research Centre</vt:lpstr>
      <vt:lpstr>Congratulations!</vt:lpstr>
      <vt:lpstr>Internal Compliance Program Models for the Nuclear, Chemical, Biological, and Radiological Sectors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Anne Harrington</dc:creator>
  <cp:lastModifiedBy>Anne Harrington</cp:lastModifiedBy>
  <cp:revision>48</cp:revision>
  <dcterms:created xsi:type="dcterms:W3CDTF">2017-09-26T14:19:00Z</dcterms:created>
  <dcterms:modified xsi:type="dcterms:W3CDTF">2018-10-28T17:57:37Z</dcterms:modified>
</cp:coreProperties>
</file>