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handoutMasterIdLst>
    <p:handoutMasterId r:id="rId11"/>
  </p:handoutMasterIdLst>
  <p:sldIdLst>
    <p:sldId id="561" r:id="rId3"/>
    <p:sldId id="340" r:id="rId4"/>
    <p:sldId id="980" r:id="rId5"/>
    <p:sldId id="981" r:id="rId6"/>
    <p:sldId id="983" r:id="rId7"/>
    <p:sldId id="982" r:id="rId8"/>
    <p:sldId id="98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Quentin Michel" initials="" lastIdx="41" clrIdx="0"/>
  <p:cmAuthor id="1" name="Loïc Sauvage" initials="LS" lastIdx="18" clrIdx="1">
    <p:extLst/>
  </p:cmAuthor>
  <p:cmAuthor id="2" name="Loïc Sauvage" initials="" lastIdx="4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1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16" autoAdjust="0"/>
    <p:restoredTop sz="86450"/>
  </p:normalViewPr>
  <p:slideViewPr>
    <p:cSldViewPr snapToGrid="0">
      <p:cViewPr varScale="1">
        <p:scale>
          <a:sx n="142" d="100"/>
          <a:sy n="142" d="100"/>
        </p:scale>
        <p:origin x="48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10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37EF6-75A2-9249-AF98-1070D8E90EB5}" type="datetimeFigureOut">
              <a:rPr lang="fr-FR" smtClean="0"/>
              <a:t>31/10/2018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21BA7-3F17-D348-898F-50BFDA12C3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948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DFCD5-A575-FA44-8E05-3C0E9120818C}" type="datetimeFigureOut">
              <a:rPr lang="fr-FR" smtClean="0"/>
              <a:t>31/10/2018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BF5A1-0008-7940-BD3A-5780E12DF34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0303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99592" y="1628800"/>
            <a:ext cx="5577408" cy="449736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9531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6566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90751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3568" y="1600200"/>
            <a:ext cx="381223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6881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3568" y="1535113"/>
            <a:ext cx="38138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3568" y="2174875"/>
            <a:ext cx="38138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75958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5652120" y="616530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07081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1979712" y="1052736"/>
            <a:ext cx="2133600" cy="365125"/>
          </a:xfrm>
          <a:prstGeom prst="rect">
            <a:avLst/>
          </a:prstGeom>
        </p:spPr>
        <p:txBody>
          <a:bodyPr/>
          <a:lstStyle/>
          <a:p>
            <a:fld id="{B51D7768-702B-4604-9399-C6EFA1C5F813}" type="datetimeFigureOut">
              <a:rPr lang="fr-FR" smtClean="0"/>
              <a:t>31/10/2018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7531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1628800"/>
            <a:ext cx="272028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55576" y="2996952"/>
            <a:ext cx="2709937" cy="31292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200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t>‹N°›</a:t>
            </a:fld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347DAA3-ABE1-1C48-9683-C9C91C08A3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203" y="6016902"/>
            <a:ext cx="1733797" cy="84109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5C7DDA9C-F788-C64C-A657-3D7CDDB1650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273" y="6016902"/>
            <a:ext cx="2207260" cy="84109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7928" y="5166518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7928" y="104239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7928" y="5733256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37985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00443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99592" y="1628800"/>
            <a:ext cx="5577408" cy="449736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7475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3568" y="1600200"/>
            <a:ext cx="381223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3568" y="1535113"/>
            <a:ext cx="38138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3568" y="2174875"/>
            <a:ext cx="38138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5652120" y="616530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1979712" y="1052736"/>
            <a:ext cx="2133600" cy="365125"/>
          </a:xfrm>
          <a:prstGeom prst="rect">
            <a:avLst/>
          </a:prstGeom>
        </p:spPr>
        <p:txBody>
          <a:bodyPr/>
          <a:lstStyle/>
          <a:p>
            <a:fld id="{B51D7768-702B-4604-9399-C6EFA1C5F813}" type="datetimeFigureOut">
              <a:rPr lang="fr-FR" smtClean="0"/>
              <a:t>31/10/2018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1628800"/>
            <a:ext cx="272028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55576" y="2996952"/>
            <a:ext cx="2709937" cy="31292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7928" y="5166518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7928" y="104239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7928" y="5733256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051720" y="980728"/>
            <a:ext cx="663508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99592" y="1600200"/>
            <a:ext cx="778720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04448" y="3068960"/>
            <a:ext cx="539552" cy="648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051720" y="980728"/>
            <a:ext cx="663508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99592" y="1600200"/>
            <a:ext cx="778720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04448" y="3068960"/>
            <a:ext cx="539552" cy="648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C8C98D3-D63B-114B-AA5C-00A967E5451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203" y="6016902"/>
            <a:ext cx="1733797" cy="84109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69A66ED-9E70-DC44-A61F-4AF7F4C0704E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273" y="6031230"/>
            <a:ext cx="2207260" cy="866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32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96094" y="2079571"/>
            <a:ext cx="7848872" cy="1944216"/>
          </a:xfrm>
        </p:spPr>
        <p:txBody>
          <a:bodyPr>
            <a:normAutofit/>
          </a:bodyPr>
          <a:lstStyle/>
          <a:p>
            <a:r>
              <a:rPr lang="en-US" dirty="0"/>
              <a:t>PhD grant general aspects and future calls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676864" y="4914233"/>
            <a:ext cx="6368752" cy="112968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en-US" dirty="0"/>
              <a:t>3nd Seminar Targeted Initiative</a:t>
            </a:r>
            <a:endParaRPr lang="fr-BE" dirty="0"/>
          </a:p>
          <a:p>
            <a:pPr algn="r"/>
            <a:r>
              <a:rPr lang="en-US" dirty="0"/>
              <a:t>5-7, November 2018</a:t>
            </a:r>
            <a:endParaRPr lang="fr-BE" dirty="0"/>
          </a:p>
          <a:p>
            <a:pPr algn="r"/>
            <a:r>
              <a:rPr lang="en-US" dirty="0"/>
              <a:t>Yerevan, Armenia </a:t>
            </a: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5AA36AD2-8FA3-9F4B-B520-D78B24EF087A}"/>
              </a:ext>
            </a:extLst>
          </p:cNvPr>
          <p:cNvSpPr txBox="1">
            <a:spLocks/>
          </p:cNvSpPr>
          <p:nvPr/>
        </p:nvSpPr>
        <p:spPr>
          <a:xfrm>
            <a:off x="3009417" y="4023787"/>
            <a:ext cx="3931535" cy="862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BE" dirty="0"/>
              <a:t>Quentin Michel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637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01690" y="728700"/>
            <a:ext cx="6185109" cy="504056"/>
          </a:xfrm>
        </p:spPr>
        <p:txBody>
          <a:bodyPr>
            <a:noAutofit/>
          </a:bodyPr>
          <a:lstStyle/>
          <a:p>
            <a:pPr algn="r"/>
            <a:r>
              <a:rPr lang="fr-FR" dirty="0" err="1"/>
              <a:t>Principle</a:t>
            </a:r>
            <a:r>
              <a:rPr lang="fr-FR" dirty="0"/>
              <a:t> </a:t>
            </a:r>
          </a:p>
        </p:txBody>
      </p:sp>
      <p:sp>
        <p:nvSpPr>
          <p:cNvPr id="4" name="Sous-titre 2"/>
          <p:cNvSpPr>
            <a:spLocks noGrp="1"/>
          </p:cNvSpPr>
          <p:nvPr>
            <p:ph idx="1"/>
          </p:nvPr>
        </p:nvSpPr>
        <p:spPr>
          <a:xfrm>
            <a:off x="807929" y="1640910"/>
            <a:ext cx="7878870" cy="4847572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en-GB" sz="2800" b="1" dirty="0"/>
              <a:t>A four years grant for a doctoral research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FontTx/>
              <a:buChar char="-"/>
            </a:pPr>
            <a:r>
              <a:rPr lang="en-GB" sz="2400" dirty="0">
                <a:solidFill>
                  <a:schemeClr val="accent2"/>
                </a:solidFill>
              </a:rPr>
              <a:t>One under STCU framework (Ukraine, Georgia, Azerbaijan, and Moldova)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FontTx/>
              <a:buChar char="-"/>
            </a:pPr>
            <a:r>
              <a:rPr lang="en-GB" sz="2400" dirty="0">
                <a:solidFill>
                  <a:schemeClr val="accent2"/>
                </a:solidFill>
              </a:rPr>
              <a:t>One under ISTC framework (Kazakhstan, Armenia, Georgia, Tajikistan or Kyrgyz Republic)</a:t>
            </a:r>
          </a:p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en-US" sz="2800" dirty="0"/>
              <a:t>Open to </a:t>
            </a:r>
            <a:r>
              <a:rPr lang="en-US" sz="2800" b="1" dirty="0"/>
              <a:t>postgraduate students in social sciences</a:t>
            </a:r>
            <a:r>
              <a:rPr lang="en-US" sz="2800" dirty="0"/>
              <a:t> holding an Master ‘s degree from an ISTC or STCU University</a:t>
            </a:r>
            <a:r>
              <a:rPr lang="fr-BE" sz="2800" dirty="0"/>
              <a:t>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36518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01690" y="728700"/>
            <a:ext cx="6185109" cy="504056"/>
          </a:xfrm>
        </p:spPr>
        <p:txBody>
          <a:bodyPr>
            <a:noAutofit/>
          </a:bodyPr>
          <a:lstStyle/>
          <a:p>
            <a:pPr algn="r"/>
            <a:r>
              <a:rPr lang="fr-FR" dirty="0" err="1"/>
              <a:t>Research</a:t>
            </a:r>
            <a:r>
              <a:rPr lang="fr-FR" dirty="0"/>
              <a:t> topics  </a:t>
            </a:r>
          </a:p>
        </p:txBody>
      </p:sp>
      <p:sp>
        <p:nvSpPr>
          <p:cNvPr id="4" name="Sous-titre 2"/>
          <p:cNvSpPr>
            <a:spLocks noGrp="1"/>
          </p:cNvSpPr>
          <p:nvPr>
            <p:ph idx="1"/>
          </p:nvPr>
        </p:nvSpPr>
        <p:spPr>
          <a:xfrm>
            <a:off x="786856" y="1662693"/>
            <a:ext cx="7787208" cy="4112282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en-US" dirty="0"/>
              <a:t>Has be related to 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Tx/>
              <a:buChar char="-"/>
            </a:pPr>
            <a:r>
              <a:rPr lang="en-US" dirty="0"/>
              <a:t>Chemical, biological, radiological or nuclear weapons </a:t>
            </a:r>
            <a:r>
              <a:rPr lang="en-US" b="1" dirty="0"/>
              <a:t>non proliferation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Tx/>
              <a:buChar char="-"/>
            </a:pPr>
            <a:r>
              <a:rPr lang="en-US" b="1" dirty="0"/>
              <a:t>Strategic trade control </a:t>
            </a:r>
            <a:r>
              <a:rPr lang="en-US" dirty="0"/>
              <a:t>developments and trends 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Tx/>
              <a:buChar char="-"/>
            </a:pPr>
            <a:r>
              <a:rPr lang="en-US" dirty="0"/>
              <a:t>National and international </a:t>
            </a:r>
            <a:r>
              <a:rPr lang="en-US" b="1" dirty="0"/>
              <a:t>trade control regimes and systems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205482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3162" y="620038"/>
            <a:ext cx="6563637" cy="612718"/>
          </a:xfrm>
        </p:spPr>
        <p:txBody>
          <a:bodyPr>
            <a:noAutofit/>
          </a:bodyPr>
          <a:lstStyle/>
          <a:p>
            <a:pPr algn="r"/>
            <a:r>
              <a:rPr lang="fr-FR" sz="4000" dirty="0"/>
              <a:t>A </a:t>
            </a:r>
            <a:r>
              <a:rPr lang="fr-FR" sz="4000" dirty="0" err="1"/>
              <a:t>trans</a:t>
            </a:r>
            <a:r>
              <a:rPr lang="fr-FR" sz="4000" dirty="0"/>
              <a:t>-EU </a:t>
            </a:r>
            <a:r>
              <a:rPr lang="fr-FR" sz="4000" dirty="0" err="1"/>
              <a:t>cooperation</a:t>
            </a:r>
            <a:endParaRPr lang="fr-FR" sz="4000" dirty="0"/>
          </a:p>
        </p:txBody>
      </p:sp>
      <p:sp>
        <p:nvSpPr>
          <p:cNvPr id="4" name="Sous-titre 2"/>
          <p:cNvSpPr>
            <a:spLocks noGrp="1"/>
          </p:cNvSpPr>
          <p:nvPr>
            <p:ph idx="1"/>
          </p:nvPr>
        </p:nvSpPr>
        <p:spPr>
          <a:xfrm>
            <a:off x="807929" y="1640910"/>
            <a:ext cx="7878870" cy="4603791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en-US" sz="2500" dirty="0"/>
              <a:t>Candidate have to be registered in a Ph.D. program in </a:t>
            </a:r>
            <a:r>
              <a:rPr lang="en-US" sz="2500" b="1" dirty="0"/>
              <a:t>EU university</a:t>
            </a:r>
            <a:r>
              <a:rPr lang="en-US" sz="2500" dirty="0"/>
              <a:t> and shall have </a:t>
            </a:r>
            <a:r>
              <a:rPr lang="en-US" sz="2500" b="1" dirty="0"/>
              <a:t>two supervisors</a:t>
            </a:r>
            <a:r>
              <a:rPr lang="en-US" sz="2500" dirty="0"/>
              <a:t>. 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FontTx/>
              <a:buChar char="-"/>
            </a:pPr>
            <a:r>
              <a:rPr lang="en-US" sz="2500" dirty="0"/>
              <a:t>One shall hold an academic position in the EU university where he/she will be registered </a:t>
            </a:r>
          </a:p>
          <a:p>
            <a:pPr lvl="1">
              <a:lnSpc>
                <a:spcPct val="120000"/>
              </a:lnSpc>
              <a:spcBef>
                <a:spcPts val="1200"/>
              </a:spcBef>
              <a:buFontTx/>
              <a:buChar char="-"/>
            </a:pPr>
            <a:r>
              <a:rPr lang="en-US" sz="2500" dirty="0"/>
              <a:t>One shall hold an academic position in an ISTC/STCU university.</a:t>
            </a:r>
          </a:p>
          <a:p>
            <a:pPr marL="57150" indent="0">
              <a:lnSpc>
                <a:spcPct val="120000"/>
              </a:lnSpc>
              <a:spcBef>
                <a:spcPts val="1200"/>
              </a:spcBef>
              <a:buNone/>
            </a:pPr>
            <a:r>
              <a:rPr lang="en-US" sz="2500" dirty="0"/>
              <a:t>Hosted </a:t>
            </a:r>
            <a:r>
              <a:rPr lang="en-US" sz="2500" b="1" dirty="0"/>
              <a:t>simultaneously</a:t>
            </a:r>
            <a:r>
              <a:rPr lang="en-US" sz="2500" dirty="0"/>
              <a:t> by both  universities of his/her supervisors</a:t>
            </a:r>
            <a:endParaRPr lang="en-GB" sz="2500" dirty="0"/>
          </a:p>
        </p:txBody>
      </p:sp>
    </p:spTree>
    <p:extLst>
      <p:ext uri="{BB962C8B-B14F-4D97-AF65-F5344CB8AC3E}">
        <p14:creationId xmlns:p14="http://schemas.microsoft.com/office/powerpoint/2010/main" val="2487876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17108" y="231732"/>
            <a:ext cx="6469691" cy="1189972"/>
          </a:xfrm>
        </p:spPr>
        <p:txBody>
          <a:bodyPr>
            <a:noAutofit/>
          </a:bodyPr>
          <a:lstStyle/>
          <a:p>
            <a:pPr algn="r"/>
            <a:r>
              <a:rPr lang="en-GB" dirty="0"/>
              <a:t>Some practical information  </a:t>
            </a:r>
          </a:p>
        </p:txBody>
      </p:sp>
      <p:sp>
        <p:nvSpPr>
          <p:cNvPr id="4" name="Sous-titre 2"/>
          <p:cNvSpPr>
            <a:spLocks noGrp="1"/>
          </p:cNvSpPr>
          <p:nvPr>
            <p:ph idx="1"/>
          </p:nvPr>
        </p:nvSpPr>
        <p:spPr>
          <a:xfrm>
            <a:off x="807929" y="1640910"/>
            <a:ext cx="7878870" cy="460379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buFontTx/>
              <a:buChar char="-"/>
            </a:pPr>
            <a:r>
              <a:rPr lang="en-GB" sz="2800" dirty="0"/>
              <a:t>PhD Grant </a:t>
            </a:r>
            <a:r>
              <a:rPr lang="en-GB" sz="2800" b="1" dirty="0"/>
              <a:t>covers</a:t>
            </a:r>
            <a:r>
              <a:rPr lang="en-GB" sz="2800" dirty="0"/>
              <a:t>  subsistence costs and research </a:t>
            </a:r>
            <a:r>
              <a:rPr lang="en-US" sz="2800" dirty="0"/>
              <a:t>(for example, to finance data collection, partly or entirely)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Tx/>
              <a:buChar char="-"/>
            </a:pPr>
            <a:r>
              <a:rPr lang="en-US" sz="2800" dirty="0"/>
              <a:t>All information and documents required for the application must be </a:t>
            </a:r>
            <a:r>
              <a:rPr lang="en-US" sz="2800" b="1" dirty="0"/>
              <a:t>English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Tx/>
              <a:buChar char="-"/>
            </a:pPr>
            <a:r>
              <a:rPr lang="en-US" sz="2800" dirty="0"/>
              <a:t>contract starts normally at the </a:t>
            </a:r>
            <a:r>
              <a:rPr lang="en-US" sz="2800" b="1" dirty="0"/>
              <a:t>beginning</a:t>
            </a:r>
            <a:r>
              <a:rPr lang="en-US" sz="2800" dirty="0"/>
              <a:t> of the academic year</a:t>
            </a:r>
            <a:endParaRPr lang="en-GB" sz="2800" dirty="0"/>
          </a:p>
          <a:p>
            <a:pPr>
              <a:lnSpc>
                <a:spcPct val="120000"/>
              </a:lnSpc>
              <a:spcBef>
                <a:spcPts val="1200"/>
              </a:spcBef>
              <a:buFontTx/>
              <a:buChar char="-"/>
            </a:pPr>
            <a:r>
              <a:rPr lang="en-GB" sz="2800" dirty="0"/>
              <a:t>A </a:t>
            </a:r>
            <a:r>
              <a:rPr lang="en-GB" sz="2800" b="1" dirty="0"/>
              <a:t>new call</a:t>
            </a:r>
            <a:r>
              <a:rPr lang="en-GB" sz="2800" dirty="0"/>
              <a:t> will be issued soon</a:t>
            </a:r>
          </a:p>
        </p:txBody>
      </p:sp>
    </p:spTree>
    <p:extLst>
      <p:ext uri="{BB962C8B-B14F-4D97-AF65-F5344CB8AC3E}">
        <p14:creationId xmlns:p14="http://schemas.microsoft.com/office/powerpoint/2010/main" val="337693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42159" y="501042"/>
            <a:ext cx="6444640" cy="1164920"/>
          </a:xfrm>
        </p:spPr>
        <p:txBody>
          <a:bodyPr>
            <a:noAutofit/>
          </a:bodyPr>
          <a:lstStyle/>
          <a:p>
            <a:pPr algn="r"/>
            <a:r>
              <a:rPr lang="fr-FR" sz="4000" dirty="0"/>
              <a:t>2018 </a:t>
            </a:r>
            <a:r>
              <a:rPr lang="fr-FR" sz="4000" dirty="0" err="1"/>
              <a:t>Awarded</a:t>
            </a:r>
            <a:r>
              <a:rPr lang="fr-FR" sz="4000" dirty="0"/>
              <a:t>  candidates </a:t>
            </a:r>
          </a:p>
        </p:txBody>
      </p:sp>
      <p:sp>
        <p:nvSpPr>
          <p:cNvPr id="4" name="Sous-titre 2"/>
          <p:cNvSpPr>
            <a:spLocks noGrp="1"/>
          </p:cNvSpPr>
          <p:nvPr>
            <p:ph idx="1"/>
          </p:nvPr>
        </p:nvSpPr>
        <p:spPr>
          <a:xfrm>
            <a:off x="801666" y="2129425"/>
            <a:ext cx="7885133" cy="4115276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buFontTx/>
              <a:buChar char="-"/>
            </a:pPr>
            <a:r>
              <a:rPr lang="en-US" sz="2800" dirty="0"/>
              <a:t>Dr. </a:t>
            </a:r>
            <a:r>
              <a:rPr lang="en-US" sz="2800" dirty="0" err="1"/>
              <a:t>Iegor</a:t>
            </a:r>
            <a:r>
              <a:rPr lang="en-US" sz="2800" dirty="0"/>
              <a:t> </a:t>
            </a:r>
            <a:r>
              <a:rPr lang="en-US" sz="2800" dirty="0" err="1"/>
              <a:t>Valerievich</a:t>
            </a:r>
            <a:r>
              <a:rPr lang="en-US" sz="2800" dirty="0"/>
              <a:t> </a:t>
            </a:r>
            <a:r>
              <a:rPr lang="en-US" sz="2800" b="1" dirty="0" err="1"/>
              <a:t>Kartuzov</a:t>
            </a:r>
            <a:r>
              <a:rPr lang="en-US" sz="2800" dirty="0"/>
              <a:t>: Transfer of</a:t>
            </a:r>
            <a:r>
              <a:rPr lang="en-GB" sz="2800" dirty="0"/>
              <a:t> </a:t>
            </a:r>
            <a:r>
              <a:rPr lang="en-GB" sz="2800" b="1" dirty="0"/>
              <a:t>Ukrainian technologies </a:t>
            </a:r>
            <a:r>
              <a:rPr lang="en-GB" sz="2800" dirty="0"/>
              <a:t>of production of advanced </a:t>
            </a:r>
            <a:r>
              <a:rPr lang="en-US" sz="2800" dirty="0"/>
              <a:t>materials of dual use to the EU: </a:t>
            </a:r>
            <a:r>
              <a:rPr lang="en-US" sz="2800" b="1" dirty="0"/>
              <a:t>Barriers</a:t>
            </a:r>
            <a:r>
              <a:rPr lang="en-US" sz="2800" dirty="0"/>
              <a:t> and </a:t>
            </a:r>
            <a:r>
              <a:rPr lang="en-US" sz="2800" b="1" dirty="0"/>
              <a:t>Challenges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Tx/>
              <a:buChar char="-"/>
            </a:pPr>
            <a:r>
              <a:rPr lang="en-US" sz="2800" dirty="0"/>
              <a:t>Dr. </a:t>
            </a:r>
            <a:r>
              <a:rPr lang="fr-BE" sz="2800" dirty="0" err="1"/>
              <a:t>Kamshat</a:t>
            </a:r>
            <a:r>
              <a:rPr lang="fr-BE" sz="2800" dirty="0"/>
              <a:t> </a:t>
            </a:r>
            <a:r>
              <a:rPr lang="fr-BE" sz="2800" b="1" dirty="0" err="1"/>
              <a:t>Saginbekova</a:t>
            </a:r>
            <a:r>
              <a:rPr lang="fr-BE" sz="2800" dirty="0"/>
              <a:t>:  </a:t>
            </a:r>
            <a:r>
              <a:rPr lang="en-US" sz="2800" b="1" dirty="0"/>
              <a:t>Politico-Economic</a:t>
            </a:r>
            <a:r>
              <a:rPr lang="en-US" sz="2800" dirty="0"/>
              <a:t> Aspects of Trade Regulation in the Eurasian Economic Union: The </a:t>
            </a:r>
            <a:r>
              <a:rPr lang="en-US" sz="2800" b="1" dirty="0"/>
              <a:t>Case Studies </a:t>
            </a:r>
            <a:r>
              <a:rPr lang="en-US" sz="2800" dirty="0"/>
              <a:t>of Central </a:t>
            </a:r>
            <a:r>
              <a:rPr lang="en-US" sz="2800" b="1" dirty="0"/>
              <a:t>Asian</a:t>
            </a:r>
            <a:r>
              <a:rPr lang="en-US" sz="2800" dirty="0"/>
              <a:t> Countries</a:t>
            </a:r>
          </a:p>
        </p:txBody>
      </p:sp>
    </p:spTree>
    <p:extLst>
      <p:ext uri="{BB962C8B-B14F-4D97-AF65-F5344CB8AC3E}">
        <p14:creationId xmlns:p14="http://schemas.microsoft.com/office/powerpoint/2010/main" val="3496218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42159" y="501042"/>
            <a:ext cx="6444640" cy="1164920"/>
          </a:xfrm>
        </p:spPr>
        <p:txBody>
          <a:bodyPr>
            <a:noAutofit/>
          </a:bodyPr>
          <a:lstStyle/>
          <a:p>
            <a:pPr algn="r"/>
            <a:r>
              <a:rPr lang="fr-FR" sz="4000" dirty="0" err="1"/>
              <a:t>We</a:t>
            </a:r>
            <a:r>
              <a:rPr lang="fr-FR" sz="4000" dirty="0"/>
              <a:t> </a:t>
            </a:r>
            <a:r>
              <a:rPr lang="fr-FR" sz="4000" dirty="0" err="1"/>
              <a:t>need</a:t>
            </a:r>
            <a:r>
              <a:rPr lang="fr-FR" sz="4000" dirty="0"/>
              <a:t> </a:t>
            </a:r>
            <a:r>
              <a:rPr lang="fr-FR" sz="4000" dirty="0" err="1"/>
              <a:t>your</a:t>
            </a:r>
            <a:r>
              <a:rPr lang="fr-FR" sz="4000" dirty="0"/>
              <a:t> support</a:t>
            </a:r>
          </a:p>
        </p:txBody>
      </p:sp>
      <p:sp>
        <p:nvSpPr>
          <p:cNvPr id="4" name="Sous-titre 2"/>
          <p:cNvSpPr>
            <a:spLocks noGrp="1"/>
          </p:cNvSpPr>
          <p:nvPr>
            <p:ph idx="1"/>
          </p:nvPr>
        </p:nvSpPr>
        <p:spPr>
          <a:xfrm>
            <a:off x="842682" y="1775012"/>
            <a:ext cx="7844117" cy="4469689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1200"/>
              </a:spcBef>
              <a:buFontTx/>
              <a:buChar char="-"/>
            </a:pPr>
            <a:r>
              <a:rPr lang="nl-BE" sz="2800" dirty="0"/>
              <a:t>To promote via your scientific network the call to candidates for the next doctoral research grants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Tx/>
              <a:buChar char="-"/>
            </a:pPr>
            <a:r>
              <a:rPr lang="nl-BE" sz="2800" dirty="0"/>
              <a:t>To identify potential candidates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Tx/>
              <a:buChar char="-"/>
            </a:pPr>
            <a:r>
              <a:rPr lang="nl-BE" sz="2800" dirty="0"/>
              <a:t> To supervise and co-promote PhD reserach</a:t>
            </a:r>
          </a:p>
          <a:p>
            <a:pPr>
              <a:lnSpc>
                <a:spcPct val="120000"/>
              </a:lnSpc>
              <a:spcBef>
                <a:spcPts val="1200"/>
              </a:spcBef>
              <a:buFontTx/>
              <a:buChar char="-"/>
            </a:pPr>
            <a:r>
              <a:rPr lang="nl-BE" sz="2800" b="1" dirty="0"/>
              <a:t>Don’t hesitate to contact me : qmichel@uliege.be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510640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lides Cours 1">
  <a:themeElements>
    <a:clrScheme name="ESU">
      <a:dk1>
        <a:srgbClr val="205867"/>
      </a:dk1>
      <a:lt1>
        <a:srgbClr val="DBEEF3"/>
      </a:lt1>
      <a:dk2>
        <a:srgbClr val="0F243E"/>
      </a:dk2>
      <a:lt2>
        <a:srgbClr val="FFFFFF"/>
      </a:lt2>
      <a:accent1>
        <a:srgbClr val="92CDDC"/>
      </a:accent1>
      <a:accent2>
        <a:srgbClr val="31859B"/>
      </a:accent2>
      <a:accent3>
        <a:srgbClr val="205867"/>
      </a:accent3>
      <a:accent4>
        <a:srgbClr val="669900"/>
      </a:accent4>
      <a:accent5>
        <a:srgbClr val="3333FF"/>
      </a:accent5>
      <a:accent6>
        <a:srgbClr val="C00000"/>
      </a:accent6>
      <a:hlink>
        <a:srgbClr val="C00000"/>
      </a:hlink>
      <a:folHlink>
        <a:srgbClr val="31859B"/>
      </a:folHlink>
    </a:clrScheme>
    <a:fontScheme name="ESU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ESU">
      <a:dk1>
        <a:srgbClr val="205867"/>
      </a:dk1>
      <a:lt1>
        <a:srgbClr val="DBEEF3"/>
      </a:lt1>
      <a:dk2>
        <a:srgbClr val="0F243E"/>
      </a:dk2>
      <a:lt2>
        <a:srgbClr val="FFFFFF"/>
      </a:lt2>
      <a:accent1>
        <a:srgbClr val="92CDDC"/>
      </a:accent1>
      <a:accent2>
        <a:srgbClr val="31859B"/>
      </a:accent2>
      <a:accent3>
        <a:srgbClr val="205867"/>
      </a:accent3>
      <a:accent4>
        <a:srgbClr val="669900"/>
      </a:accent4>
      <a:accent5>
        <a:srgbClr val="3333FF"/>
      </a:accent5>
      <a:accent6>
        <a:srgbClr val="C00000"/>
      </a:accent6>
      <a:hlink>
        <a:srgbClr val="C00000"/>
      </a:hlink>
      <a:folHlink>
        <a:srgbClr val="31859B"/>
      </a:folHlink>
    </a:clrScheme>
    <a:fontScheme name="ESU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5718</TotalTime>
  <Words>271</Words>
  <Application>Microsoft Macintosh PowerPoint</Application>
  <PresentationFormat>Affichage à l'écran (4:3)</PresentationFormat>
  <Paragraphs>33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Slides Cours 1</vt:lpstr>
      <vt:lpstr>Thème Office</vt:lpstr>
      <vt:lpstr>PhD grant general aspects and future calls</vt:lpstr>
      <vt:lpstr>Principle </vt:lpstr>
      <vt:lpstr>Research topics  </vt:lpstr>
      <vt:lpstr>A trans-EU cooperation</vt:lpstr>
      <vt:lpstr>Some practical information  </vt:lpstr>
      <vt:lpstr>2018 Awarded  candidates </vt:lpstr>
      <vt:lpstr>We need your support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 Economic Governance</dc:title>
  <dc:creator>Loïc Sauvage</dc:creator>
  <cp:lastModifiedBy>Quentin Michel</cp:lastModifiedBy>
  <cp:revision>54</cp:revision>
  <dcterms:modified xsi:type="dcterms:W3CDTF">2018-10-31T08:58:33Z</dcterms:modified>
</cp:coreProperties>
</file>