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65" r:id="rId3"/>
    <p:sldId id="262" r:id="rId4"/>
    <p:sldId id="261" r:id="rId5"/>
    <p:sldId id="256" r:id="rId6"/>
    <p:sldId id="259" r:id="rId7"/>
    <p:sldId id="260" r:id="rId8"/>
    <p:sldId id="264" r:id="rId9"/>
  </p:sldIdLst>
  <p:sldSz cx="12192000" cy="6858000"/>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varScale="1">
        <p:scale>
          <a:sx n="63" d="100"/>
          <a:sy n="63" d="100"/>
        </p:scale>
        <p:origin x="730" y="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3B857B-58A8-4767-A6FD-E209513449A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ítulo 2">
            <a:extLst>
              <a:ext uri="{FF2B5EF4-FFF2-40B4-BE49-F238E27FC236}">
                <a16:creationId xmlns:a16="http://schemas.microsoft.com/office/drawing/2014/main" id="{80015D39-C71A-4ACD-956F-52A21BF227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Marcador de fecha 3">
            <a:extLst>
              <a:ext uri="{FF2B5EF4-FFF2-40B4-BE49-F238E27FC236}">
                <a16:creationId xmlns:a16="http://schemas.microsoft.com/office/drawing/2014/main" id="{ABCF95E7-2959-47D3-BD7A-1EC2AF250C47}"/>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5" name="Marcador de pie de página 4">
            <a:extLst>
              <a:ext uri="{FF2B5EF4-FFF2-40B4-BE49-F238E27FC236}">
                <a16:creationId xmlns:a16="http://schemas.microsoft.com/office/drawing/2014/main" id="{1C7395E4-C8BA-49DD-B192-B96F6A191F32}"/>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E9974F39-C256-457A-B4CB-CD7EE59F2322}"/>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1476569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1041AB-762A-4F88-BE32-D2F024224BC6}"/>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0B17A7E0-2A11-49C5-8FFB-6FF857FD7CB1}"/>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BD7E4292-46EB-4D37-8A01-24BCEC4C6B28}"/>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5" name="Marcador de pie de página 4">
            <a:extLst>
              <a:ext uri="{FF2B5EF4-FFF2-40B4-BE49-F238E27FC236}">
                <a16:creationId xmlns:a16="http://schemas.microsoft.com/office/drawing/2014/main" id="{936E0C04-84AD-4D3E-89D0-2C88ED627130}"/>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5855E3A4-80D4-455D-ACB1-533A5AD3A7C1}"/>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23669593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345E6C3-550A-4918-AA2F-E7915D0FCF4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52DDA5E2-303E-4910-AD6A-48F7D194F5CE}"/>
              </a:ext>
            </a:extLst>
          </p:cNvPr>
          <p:cNvSpPr>
            <a:spLocks noGrp="1"/>
          </p:cNvSpPr>
          <p:nvPr>
            <p:ph type="body" orient="vert" idx="1"/>
          </p:nvPr>
        </p:nvSpPr>
        <p:spPr>
          <a:xfrm>
            <a:off x="838200" y="365125"/>
            <a:ext cx="7734300" cy="5811838"/>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2E91A7E5-C35A-4314-941E-0304A0615E0A}"/>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5" name="Marcador de pie de página 4">
            <a:extLst>
              <a:ext uri="{FF2B5EF4-FFF2-40B4-BE49-F238E27FC236}">
                <a16:creationId xmlns:a16="http://schemas.microsoft.com/office/drawing/2014/main" id="{8F780D33-C238-4B46-9F0B-68D7898BBBAE}"/>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320BE222-2BDF-4496-9A6D-E06B8C3864EF}"/>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530282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3A32C8-EA36-4941-A3BE-CF71F86C1AE7}"/>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DD4C93D8-7503-40C1-88CA-B6802AA8EAB9}"/>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F4CEAFDF-AFBA-4C9A-AEF6-049850DAFE7A}"/>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5" name="Marcador de pie de página 4">
            <a:extLst>
              <a:ext uri="{FF2B5EF4-FFF2-40B4-BE49-F238E27FC236}">
                <a16:creationId xmlns:a16="http://schemas.microsoft.com/office/drawing/2014/main" id="{209B4169-D1B6-418B-91B9-E73E9333970E}"/>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5ABF86C8-2D6A-4E28-AA1C-B1D042A88553}"/>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139927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4E7D6F-6E7F-4082-8199-D1059C9364A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FFE828E9-E2B9-4342-9BFE-A4B83CF82EB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CACAA1BB-5B30-4F18-8269-EBFC6BEDB587}"/>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5" name="Marcador de pie de página 4">
            <a:extLst>
              <a:ext uri="{FF2B5EF4-FFF2-40B4-BE49-F238E27FC236}">
                <a16:creationId xmlns:a16="http://schemas.microsoft.com/office/drawing/2014/main" id="{8DA5ECB5-F153-43F5-81DC-12F171999045}"/>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A16854E4-0A91-4231-AF01-205FF309F3E8}"/>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4214731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3CBDAD-DB26-41BD-9D5D-58F20B272D9F}"/>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DF483B2D-D73B-4EFA-9DA7-7CEDEC3DA2C4}"/>
              </a:ext>
            </a:extLst>
          </p:cNvPr>
          <p:cNvSpPr>
            <a:spLocks noGrp="1"/>
          </p:cNvSpPr>
          <p:nvPr>
            <p:ph sz="half" idx="1"/>
          </p:nvPr>
        </p:nvSpPr>
        <p:spPr>
          <a:xfrm>
            <a:off x="838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a:extLst>
              <a:ext uri="{FF2B5EF4-FFF2-40B4-BE49-F238E27FC236}">
                <a16:creationId xmlns:a16="http://schemas.microsoft.com/office/drawing/2014/main" id="{D44393B3-A50E-4D6F-91DB-A38522F59934}"/>
              </a:ext>
            </a:extLst>
          </p:cNvPr>
          <p:cNvSpPr>
            <a:spLocks noGrp="1"/>
          </p:cNvSpPr>
          <p:nvPr>
            <p:ph sz="half" idx="2"/>
          </p:nvPr>
        </p:nvSpPr>
        <p:spPr>
          <a:xfrm>
            <a:off x="6172200" y="1825625"/>
            <a:ext cx="5181600" cy="435133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a:extLst>
              <a:ext uri="{FF2B5EF4-FFF2-40B4-BE49-F238E27FC236}">
                <a16:creationId xmlns:a16="http://schemas.microsoft.com/office/drawing/2014/main" id="{1887DF2A-7293-488F-B8B6-8AE906448215}"/>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6" name="Marcador de pie de página 5">
            <a:extLst>
              <a:ext uri="{FF2B5EF4-FFF2-40B4-BE49-F238E27FC236}">
                <a16:creationId xmlns:a16="http://schemas.microsoft.com/office/drawing/2014/main" id="{30098F6E-C9A4-43FA-AFAF-A111A927D5D6}"/>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7D46ED49-DA4B-49CC-9EB8-AB22AD27ECF1}"/>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28798916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23B3CA-BF56-4E11-A0D4-A29D9A665362}"/>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797ACC81-A251-40A8-B916-775B6CD13F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7AF20A9E-98E2-456F-B02E-695A8350B63C}"/>
              </a:ext>
            </a:extLst>
          </p:cNvPr>
          <p:cNvSpPr>
            <a:spLocks noGrp="1"/>
          </p:cNvSpPr>
          <p:nvPr>
            <p:ph sz="half" idx="2"/>
          </p:nvPr>
        </p:nvSpPr>
        <p:spPr>
          <a:xfrm>
            <a:off x="839788" y="2505075"/>
            <a:ext cx="5157787"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a:extLst>
              <a:ext uri="{FF2B5EF4-FFF2-40B4-BE49-F238E27FC236}">
                <a16:creationId xmlns:a16="http://schemas.microsoft.com/office/drawing/2014/main" id="{795CED76-7863-439F-871C-C0198A41FE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131B5DC4-22DD-4A9A-8903-4D38300BD215}"/>
              </a:ext>
            </a:extLst>
          </p:cNvPr>
          <p:cNvSpPr>
            <a:spLocks noGrp="1"/>
          </p:cNvSpPr>
          <p:nvPr>
            <p:ph sz="quarter" idx="4"/>
          </p:nvPr>
        </p:nvSpPr>
        <p:spPr>
          <a:xfrm>
            <a:off x="6172200" y="2505075"/>
            <a:ext cx="5183188" cy="3684588"/>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a:extLst>
              <a:ext uri="{FF2B5EF4-FFF2-40B4-BE49-F238E27FC236}">
                <a16:creationId xmlns:a16="http://schemas.microsoft.com/office/drawing/2014/main" id="{9B341B87-A6C6-47EF-AB21-3EB4233FFB12}"/>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8" name="Marcador de pie de página 7">
            <a:extLst>
              <a:ext uri="{FF2B5EF4-FFF2-40B4-BE49-F238E27FC236}">
                <a16:creationId xmlns:a16="http://schemas.microsoft.com/office/drawing/2014/main" id="{DF821896-BA1B-455F-8049-43D6B8AC1208}"/>
              </a:ext>
            </a:extLst>
          </p:cNvPr>
          <p:cNvSpPr>
            <a:spLocks noGrp="1"/>
          </p:cNvSpPr>
          <p:nvPr>
            <p:ph type="ftr" sz="quarter" idx="11"/>
          </p:nvPr>
        </p:nvSpPr>
        <p:spPr/>
        <p:txBody>
          <a:bodyPr/>
          <a:lstStyle/>
          <a:p>
            <a:endParaRPr lang="en-US"/>
          </a:p>
        </p:txBody>
      </p:sp>
      <p:sp>
        <p:nvSpPr>
          <p:cNvPr id="9" name="Marcador de número de diapositiva 8">
            <a:extLst>
              <a:ext uri="{FF2B5EF4-FFF2-40B4-BE49-F238E27FC236}">
                <a16:creationId xmlns:a16="http://schemas.microsoft.com/office/drawing/2014/main" id="{298A09FD-746A-469F-B23F-9F334C362251}"/>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226629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3AD89D-04D6-44D0-9342-1A40340683CC}"/>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fecha 2">
            <a:extLst>
              <a:ext uri="{FF2B5EF4-FFF2-40B4-BE49-F238E27FC236}">
                <a16:creationId xmlns:a16="http://schemas.microsoft.com/office/drawing/2014/main" id="{18A4DC96-0EC3-4EE3-8BCB-2B730A3A3A3B}"/>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4" name="Marcador de pie de página 3">
            <a:extLst>
              <a:ext uri="{FF2B5EF4-FFF2-40B4-BE49-F238E27FC236}">
                <a16:creationId xmlns:a16="http://schemas.microsoft.com/office/drawing/2014/main" id="{764D55DA-E6D0-4C70-A124-43EC1D721157}"/>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a16="http://schemas.microsoft.com/office/drawing/2014/main" id="{A1D725FF-C5CA-4DB8-9842-BC19C0A70193}"/>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829361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ED76777-A5D3-44F6-93F0-BB53CC003DAC}"/>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3" name="Marcador de pie de página 2">
            <a:extLst>
              <a:ext uri="{FF2B5EF4-FFF2-40B4-BE49-F238E27FC236}">
                <a16:creationId xmlns:a16="http://schemas.microsoft.com/office/drawing/2014/main" id="{5E4334DF-E9EE-4654-AAB2-9B13E1CA020E}"/>
              </a:ext>
            </a:extLst>
          </p:cNvPr>
          <p:cNvSpPr>
            <a:spLocks noGrp="1"/>
          </p:cNvSpPr>
          <p:nvPr>
            <p:ph type="ftr" sz="quarter" idx="11"/>
          </p:nvPr>
        </p:nvSpPr>
        <p:spPr/>
        <p:txBody>
          <a:bodyPr/>
          <a:lstStyle/>
          <a:p>
            <a:endParaRPr lang="en-US"/>
          </a:p>
        </p:txBody>
      </p:sp>
      <p:sp>
        <p:nvSpPr>
          <p:cNvPr id="4" name="Marcador de número de diapositiva 3">
            <a:extLst>
              <a:ext uri="{FF2B5EF4-FFF2-40B4-BE49-F238E27FC236}">
                <a16:creationId xmlns:a16="http://schemas.microsoft.com/office/drawing/2014/main" id="{58081997-33D1-4A20-A7EF-436AEAA62185}"/>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3329993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9F3A19-8F6B-4283-B034-1E35A93A26F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4C3D195E-C1C4-4092-9F9D-42D9DBD4A5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a:extLst>
              <a:ext uri="{FF2B5EF4-FFF2-40B4-BE49-F238E27FC236}">
                <a16:creationId xmlns:a16="http://schemas.microsoft.com/office/drawing/2014/main" id="{F37686A3-3BB3-4AFC-81B2-345D26E583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6C2AC1F5-3553-41C4-8620-C235698226C9}"/>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6" name="Marcador de pie de página 5">
            <a:extLst>
              <a:ext uri="{FF2B5EF4-FFF2-40B4-BE49-F238E27FC236}">
                <a16:creationId xmlns:a16="http://schemas.microsoft.com/office/drawing/2014/main" id="{774373D5-482F-406D-86C0-4721E7A9AE78}"/>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BD19E639-05A7-4EFB-A635-2603D17BAEAD}"/>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836475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5788E8-A88C-42B8-B5A1-57B35E896A3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a:extLst>
              <a:ext uri="{FF2B5EF4-FFF2-40B4-BE49-F238E27FC236}">
                <a16:creationId xmlns:a16="http://schemas.microsoft.com/office/drawing/2014/main" id="{134B57E9-BE7E-4269-8493-0B7BC1D2B5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a:extLst>
              <a:ext uri="{FF2B5EF4-FFF2-40B4-BE49-F238E27FC236}">
                <a16:creationId xmlns:a16="http://schemas.microsoft.com/office/drawing/2014/main" id="{40FE5BBC-E853-4B4A-870D-C6B5B42026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los estilos de texto del patrón</a:t>
            </a:r>
          </a:p>
        </p:txBody>
      </p:sp>
      <p:sp>
        <p:nvSpPr>
          <p:cNvPr id="5" name="Marcador de fecha 4">
            <a:extLst>
              <a:ext uri="{FF2B5EF4-FFF2-40B4-BE49-F238E27FC236}">
                <a16:creationId xmlns:a16="http://schemas.microsoft.com/office/drawing/2014/main" id="{142A09EA-7858-491A-BD0A-B2F13DADFC79}"/>
              </a:ext>
            </a:extLst>
          </p:cNvPr>
          <p:cNvSpPr>
            <a:spLocks noGrp="1"/>
          </p:cNvSpPr>
          <p:nvPr>
            <p:ph type="dt" sz="half" idx="10"/>
          </p:nvPr>
        </p:nvSpPr>
        <p:spPr/>
        <p:txBody>
          <a:bodyPr/>
          <a:lstStyle/>
          <a:p>
            <a:fld id="{9DE6A398-5CF8-4EFA-82FC-8CD127BACC9F}" type="datetimeFigureOut">
              <a:rPr lang="en-US" smtClean="0"/>
              <a:t>11/6/2018</a:t>
            </a:fld>
            <a:endParaRPr lang="en-US"/>
          </a:p>
        </p:txBody>
      </p:sp>
      <p:sp>
        <p:nvSpPr>
          <p:cNvPr id="6" name="Marcador de pie de página 5">
            <a:extLst>
              <a:ext uri="{FF2B5EF4-FFF2-40B4-BE49-F238E27FC236}">
                <a16:creationId xmlns:a16="http://schemas.microsoft.com/office/drawing/2014/main" id="{275A9712-3956-407B-8D32-3B8828BDD2CB}"/>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6FFEAF22-937D-4048-84E3-7E4555185D4F}"/>
              </a:ext>
            </a:extLst>
          </p:cNvPr>
          <p:cNvSpPr>
            <a:spLocks noGrp="1"/>
          </p:cNvSpPr>
          <p:nvPr>
            <p:ph type="sldNum" sz="quarter" idx="12"/>
          </p:nvPr>
        </p:nvSpPr>
        <p:spPr/>
        <p:txBody>
          <a:bodyPr/>
          <a:lstStyle/>
          <a:p>
            <a:fld id="{A46A612A-C2B6-4CAC-833B-4F5FD904E3C1}" type="slidenum">
              <a:rPr lang="en-US" smtClean="0"/>
              <a:t>‹Nº›</a:t>
            </a:fld>
            <a:endParaRPr lang="en-US"/>
          </a:p>
        </p:txBody>
      </p:sp>
    </p:spTree>
    <p:extLst>
      <p:ext uri="{BB962C8B-B14F-4D97-AF65-F5344CB8AC3E}">
        <p14:creationId xmlns:p14="http://schemas.microsoft.com/office/powerpoint/2010/main" val="1101002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alpha val="23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E25A956-55BF-4265-B64C-A27E52436A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2822CCAE-8AA6-4B24-ABED-81447B96D5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8EBB653C-B556-4F3A-9882-ADD0188E2A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E6A398-5CF8-4EFA-82FC-8CD127BACC9F}" type="datetimeFigureOut">
              <a:rPr lang="en-US" smtClean="0"/>
              <a:t>11/6/2018</a:t>
            </a:fld>
            <a:endParaRPr lang="en-US"/>
          </a:p>
        </p:txBody>
      </p:sp>
      <p:sp>
        <p:nvSpPr>
          <p:cNvPr id="5" name="Marcador de pie de página 4">
            <a:extLst>
              <a:ext uri="{FF2B5EF4-FFF2-40B4-BE49-F238E27FC236}">
                <a16:creationId xmlns:a16="http://schemas.microsoft.com/office/drawing/2014/main" id="{84EF7E3F-001A-4A26-B59C-BAC592208A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a:extLst>
              <a:ext uri="{FF2B5EF4-FFF2-40B4-BE49-F238E27FC236}">
                <a16:creationId xmlns:a16="http://schemas.microsoft.com/office/drawing/2014/main" id="{E38FCB62-7D85-4665-B9D2-6ED8DCF38E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6A612A-C2B6-4CAC-833B-4F5FD904E3C1}" type="slidenum">
              <a:rPr lang="en-US" smtClean="0"/>
              <a:t>‹Nº›</a:t>
            </a:fld>
            <a:endParaRPr lang="en-US"/>
          </a:p>
        </p:txBody>
      </p:sp>
    </p:spTree>
    <p:extLst>
      <p:ext uri="{BB962C8B-B14F-4D97-AF65-F5344CB8AC3E}">
        <p14:creationId xmlns:p14="http://schemas.microsoft.com/office/powerpoint/2010/main" val="2997659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41594F1E-F36E-4037-92F8-85A0901EE15F}"/>
              </a:ext>
            </a:extLst>
          </p:cNvPr>
          <p:cNvSpPr txBox="1"/>
          <p:nvPr/>
        </p:nvSpPr>
        <p:spPr>
          <a:xfrm>
            <a:off x="1177697" y="1968710"/>
            <a:ext cx="10277507" cy="2554545"/>
          </a:xfrm>
          <a:prstGeom prst="rect">
            <a:avLst/>
          </a:prstGeom>
          <a:noFill/>
        </p:spPr>
        <p:txBody>
          <a:bodyPr wrap="square" rtlCol="0">
            <a:spAutoFit/>
          </a:bodyPr>
          <a:lstStyle/>
          <a:p>
            <a:pPr algn="ctr"/>
            <a:r>
              <a:rPr lang="en-US" sz="4000" b="1" dirty="0">
                <a:solidFill>
                  <a:schemeClr val="accent1"/>
                </a:solidFill>
              </a:rPr>
              <a:t>Conclusions of the Third Seminar of the Targeted Initiative CBRN Export Control on Dual use Materials and Technologies in Central Asia</a:t>
            </a:r>
          </a:p>
          <a:p>
            <a:pPr lvl="3" algn="ctr"/>
            <a:endParaRPr lang="en-US" sz="4000" b="1" dirty="0">
              <a:solidFill>
                <a:schemeClr val="accent1"/>
              </a:solidFill>
            </a:endParaRPr>
          </a:p>
        </p:txBody>
      </p:sp>
      <p:pic>
        <p:nvPicPr>
          <p:cNvPr id="2" name="Imagen 1">
            <a:extLst>
              <a:ext uri="{FF2B5EF4-FFF2-40B4-BE49-F238E27FC236}">
                <a16:creationId xmlns:a16="http://schemas.microsoft.com/office/drawing/2014/main" id="{9074F258-6A1E-43F3-8807-C6AEAE55E0AC}"/>
              </a:ext>
            </a:extLst>
          </p:cNvPr>
          <p:cNvPicPr>
            <a:picLocks noChangeAspect="1"/>
          </p:cNvPicPr>
          <p:nvPr/>
        </p:nvPicPr>
        <p:blipFill>
          <a:blip r:embed="rId2"/>
          <a:stretch>
            <a:fillRect/>
          </a:stretch>
        </p:blipFill>
        <p:spPr>
          <a:xfrm>
            <a:off x="1586966" y="6172203"/>
            <a:ext cx="1285102" cy="642551"/>
          </a:xfrm>
          <a:prstGeom prst="rect">
            <a:avLst/>
          </a:prstGeom>
        </p:spPr>
      </p:pic>
      <p:pic>
        <p:nvPicPr>
          <p:cNvPr id="1026" name="Picture 2" descr="Resultado de imagen de bandera georgia">
            <a:extLst>
              <a:ext uri="{FF2B5EF4-FFF2-40B4-BE49-F238E27FC236}">
                <a16:creationId xmlns:a16="http://schemas.microsoft.com/office/drawing/2014/main" id="{7395C1B2-E39B-4DD1-9088-9988BE6BF7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2068" y="6178629"/>
            <a:ext cx="929472" cy="61852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de bandera pakistan">
            <a:extLst>
              <a:ext uri="{FF2B5EF4-FFF2-40B4-BE49-F238E27FC236}">
                <a16:creationId xmlns:a16="http://schemas.microsoft.com/office/drawing/2014/main" id="{26625C23-39DF-4F0C-8B09-D0BF758F08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311" y="6166956"/>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de bandera afganistan">
            <a:extLst>
              <a:ext uri="{FF2B5EF4-FFF2-40B4-BE49-F238E27FC236}">
                <a16:creationId xmlns:a16="http://schemas.microsoft.com/office/drawing/2014/main" id="{0B208A2C-2F5F-4059-805A-686DEC367B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14" y="6172202"/>
            <a:ext cx="965583" cy="6425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de bandera kirguistÃ¡n">
            <a:extLst>
              <a:ext uri="{FF2B5EF4-FFF2-40B4-BE49-F238E27FC236}">
                <a16:creationId xmlns:a16="http://schemas.microsoft.com/office/drawing/2014/main" id="{1142FD90-0FFB-46A1-AF2F-A1705A149E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490" y="6178628"/>
            <a:ext cx="1030870"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Resultado de imagen de bandera mongolia">
            <a:extLst>
              <a:ext uri="{FF2B5EF4-FFF2-40B4-BE49-F238E27FC236}">
                <a16:creationId xmlns:a16="http://schemas.microsoft.com/office/drawing/2014/main" id="{D0DFF302-8FE1-4A5E-8B25-A45E09CA5A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974" y="6178802"/>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Resultado de imagen de bandera kazajistÃ¡n">
            <a:extLst>
              <a:ext uri="{FF2B5EF4-FFF2-40B4-BE49-F238E27FC236}">
                <a16:creationId xmlns:a16="http://schemas.microsoft.com/office/drawing/2014/main" id="{25BB1553-C4CE-4DB1-96DD-4AE34580160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1540" y="6178629"/>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Resultado de imagen de bandera uzbekistan">
            <a:extLst>
              <a:ext uri="{FF2B5EF4-FFF2-40B4-BE49-F238E27FC236}">
                <a16:creationId xmlns:a16="http://schemas.microsoft.com/office/drawing/2014/main" id="{7F819D12-A9ED-4149-B79E-06972AB0AEA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39237" y="6154598"/>
            <a:ext cx="965584" cy="642552"/>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Resultado de imagen de bandera turkmenistan">
            <a:extLst>
              <a:ext uri="{FF2B5EF4-FFF2-40B4-BE49-F238E27FC236}">
                <a16:creationId xmlns:a16="http://schemas.microsoft.com/office/drawing/2014/main" id="{95A7A529-5114-4C2C-BCE6-8F5BB760AD3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3655" y="6164333"/>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Resultado de imagen de bandera tajikistan">
            <a:extLst>
              <a:ext uri="{FF2B5EF4-FFF2-40B4-BE49-F238E27FC236}">
                <a16:creationId xmlns:a16="http://schemas.microsoft.com/office/drawing/2014/main" id="{7266D6E7-8648-462A-B83C-426B198D3C9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1893" y="6154598"/>
            <a:ext cx="1324038" cy="6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1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31E06A0-0214-4C22-95FB-AB3BA0C1FA37}"/>
              </a:ext>
            </a:extLst>
          </p:cNvPr>
          <p:cNvSpPr txBox="1"/>
          <p:nvPr/>
        </p:nvSpPr>
        <p:spPr>
          <a:xfrm>
            <a:off x="602935" y="1596387"/>
            <a:ext cx="10894077" cy="3046988"/>
          </a:xfrm>
          <a:prstGeom prst="rect">
            <a:avLst/>
          </a:prstGeom>
          <a:noFill/>
        </p:spPr>
        <p:txBody>
          <a:bodyPr wrap="square" rtlCol="0">
            <a:spAutoFit/>
          </a:bodyPr>
          <a:lstStyle/>
          <a:p>
            <a:pPr algn="just"/>
            <a:r>
              <a:rPr lang="en-US" sz="3200" dirty="0">
                <a:solidFill>
                  <a:schemeClr val="accent1"/>
                </a:solidFill>
              </a:rPr>
              <a:t>The TTX showed the complexity of Strategic Trade Control and the need to include representatives from different organizations, with different backgrounds to face problems and give advice to the government bodies in every day working.</a:t>
            </a:r>
          </a:p>
          <a:p>
            <a:pPr marL="285750" indent="-285750" algn="just">
              <a:buFont typeface="Arial" panose="020B0604020202020204" pitchFamily="34" charset="0"/>
              <a:buChar char="•"/>
            </a:pPr>
            <a:endParaRPr lang="en-US" sz="3200" dirty="0">
              <a:solidFill>
                <a:schemeClr val="accent1"/>
              </a:solidFill>
            </a:endParaRPr>
          </a:p>
          <a:p>
            <a:pPr lvl="3" algn="just"/>
            <a:endParaRPr lang="en-US" sz="3200" dirty="0">
              <a:solidFill>
                <a:schemeClr val="accent1"/>
              </a:solidFill>
            </a:endParaRPr>
          </a:p>
        </p:txBody>
      </p:sp>
      <p:pic>
        <p:nvPicPr>
          <p:cNvPr id="5" name="Imagen 4">
            <a:extLst>
              <a:ext uri="{FF2B5EF4-FFF2-40B4-BE49-F238E27FC236}">
                <a16:creationId xmlns:a16="http://schemas.microsoft.com/office/drawing/2014/main" id="{DB2913DD-2942-4CFE-BEC8-DCB84A04021B}"/>
              </a:ext>
            </a:extLst>
          </p:cNvPr>
          <p:cNvPicPr>
            <a:picLocks noChangeAspect="1"/>
          </p:cNvPicPr>
          <p:nvPr/>
        </p:nvPicPr>
        <p:blipFill>
          <a:blip r:embed="rId2"/>
          <a:stretch>
            <a:fillRect/>
          </a:stretch>
        </p:blipFill>
        <p:spPr>
          <a:xfrm>
            <a:off x="1586966" y="6172203"/>
            <a:ext cx="1285102" cy="642551"/>
          </a:xfrm>
          <a:prstGeom prst="rect">
            <a:avLst/>
          </a:prstGeom>
        </p:spPr>
      </p:pic>
      <p:pic>
        <p:nvPicPr>
          <p:cNvPr id="6" name="Picture 2" descr="Resultado de imagen de bandera georgia">
            <a:extLst>
              <a:ext uri="{FF2B5EF4-FFF2-40B4-BE49-F238E27FC236}">
                <a16:creationId xmlns:a16="http://schemas.microsoft.com/office/drawing/2014/main" id="{C544B943-8937-40AC-81C8-DEC37C72BC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2068" y="6178629"/>
            <a:ext cx="929472" cy="61852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Resultado de imagen de bandera pakistan">
            <a:extLst>
              <a:ext uri="{FF2B5EF4-FFF2-40B4-BE49-F238E27FC236}">
                <a16:creationId xmlns:a16="http://schemas.microsoft.com/office/drawing/2014/main" id="{3A5A2ED2-5D28-4320-B3F3-B2EDB5583DC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311" y="6166956"/>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Resultado de imagen de bandera afganistan">
            <a:extLst>
              <a:ext uri="{FF2B5EF4-FFF2-40B4-BE49-F238E27FC236}">
                <a16:creationId xmlns:a16="http://schemas.microsoft.com/office/drawing/2014/main" id="{1E67B669-1237-4F7A-B504-2E366E7E0C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14" y="6172202"/>
            <a:ext cx="965583" cy="6425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Resultado de imagen de bandera kirguistÃ¡n">
            <a:extLst>
              <a:ext uri="{FF2B5EF4-FFF2-40B4-BE49-F238E27FC236}">
                <a16:creationId xmlns:a16="http://schemas.microsoft.com/office/drawing/2014/main" id="{5E3F45FE-D7C7-4CFD-8263-C6BAEB1784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490" y="6178628"/>
            <a:ext cx="1030870"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Resultado de imagen de bandera mongolia">
            <a:extLst>
              <a:ext uri="{FF2B5EF4-FFF2-40B4-BE49-F238E27FC236}">
                <a16:creationId xmlns:a16="http://schemas.microsoft.com/office/drawing/2014/main" id="{73E0E73B-609D-46D6-AC92-78C91108013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974" y="6178802"/>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Resultado de imagen de bandera kazajistÃ¡n">
            <a:extLst>
              <a:ext uri="{FF2B5EF4-FFF2-40B4-BE49-F238E27FC236}">
                <a16:creationId xmlns:a16="http://schemas.microsoft.com/office/drawing/2014/main" id="{82DC7217-134D-4C67-81DE-06D057817E0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1540" y="6178629"/>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Resultado de imagen de bandera uzbekistan">
            <a:extLst>
              <a:ext uri="{FF2B5EF4-FFF2-40B4-BE49-F238E27FC236}">
                <a16:creationId xmlns:a16="http://schemas.microsoft.com/office/drawing/2014/main" id="{FCC9BDDD-DEEA-4435-83B2-B565AF8968F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39237" y="6154598"/>
            <a:ext cx="965584" cy="64255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Resultado de imagen de bandera turkmenistan">
            <a:extLst>
              <a:ext uri="{FF2B5EF4-FFF2-40B4-BE49-F238E27FC236}">
                <a16:creationId xmlns:a16="http://schemas.microsoft.com/office/drawing/2014/main" id="{59C8C7D7-F729-47D9-A499-9A26256FDA5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3655" y="6164333"/>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8" descr="Resultado de imagen de bandera tajikistan">
            <a:extLst>
              <a:ext uri="{FF2B5EF4-FFF2-40B4-BE49-F238E27FC236}">
                <a16:creationId xmlns:a16="http://schemas.microsoft.com/office/drawing/2014/main" id="{B915C169-B523-4613-86C8-0E0E3CBED73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1893" y="6154598"/>
            <a:ext cx="1324038" cy="6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1887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31E06A0-0214-4C22-95FB-AB3BA0C1FA37}"/>
              </a:ext>
            </a:extLst>
          </p:cNvPr>
          <p:cNvSpPr txBox="1"/>
          <p:nvPr/>
        </p:nvSpPr>
        <p:spPr>
          <a:xfrm>
            <a:off x="602935" y="467159"/>
            <a:ext cx="10894077" cy="5262979"/>
          </a:xfrm>
          <a:prstGeom prst="rect">
            <a:avLst/>
          </a:prstGeom>
          <a:noFill/>
        </p:spPr>
        <p:txBody>
          <a:bodyPr wrap="square" rtlCol="0">
            <a:spAutoFit/>
          </a:bodyPr>
          <a:lstStyle/>
          <a:p>
            <a:pPr algn="just"/>
            <a:r>
              <a:rPr lang="en-US" sz="2800" dirty="0">
                <a:solidFill>
                  <a:schemeClr val="accent1"/>
                </a:solidFill>
              </a:rPr>
              <a:t>The different working groups during the TTX also showed  that even having almost the same composition when it comes to countries and communities represented, they got different results on:</a:t>
            </a:r>
          </a:p>
          <a:p>
            <a:pPr marL="1257300" lvl="2" indent="-342900" algn="just">
              <a:buFont typeface="+mj-lt"/>
              <a:buAutoNum type="arabicPeriod"/>
            </a:pPr>
            <a:r>
              <a:rPr lang="en-US" sz="2800" dirty="0">
                <a:solidFill>
                  <a:schemeClr val="accent1"/>
                </a:solidFill>
              </a:rPr>
              <a:t>Analysis of the problem presented and as a consequence the proposed results;</a:t>
            </a:r>
          </a:p>
          <a:p>
            <a:pPr marL="1257300" lvl="2" indent="-342900" algn="just">
              <a:buFont typeface="+mj-lt"/>
              <a:buAutoNum type="arabicPeriod"/>
            </a:pPr>
            <a:r>
              <a:rPr lang="en-US" sz="2800" dirty="0">
                <a:solidFill>
                  <a:schemeClr val="accent1"/>
                </a:solidFill>
              </a:rPr>
              <a:t>Way to present the results, and as a consequence to influence the decision makers</a:t>
            </a:r>
          </a:p>
          <a:p>
            <a:pPr marL="1257300" lvl="2" indent="-342900" algn="just">
              <a:buFont typeface="+mj-lt"/>
              <a:buAutoNum type="arabicPeriod"/>
            </a:pPr>
            <a:r>
              <a:rPr lang="en-US" sz="2800" dirty="0">
                <a:solidFill>
                  <a:schemeClr val="accent1"/>
                </a:solidFill>
              </a:rPr>
              <a:t>Organizations to be consulted;</a:t>
            </a:r>
          </a:p>
          <a:p>
            <a:pPr marL="1257300" lvl="2" indent="-342900" algn="just">
              <a:buFont typeface="+mj-lt"/>
              <a:buAutoNum type="arabicPeriod"/>
            </a:pPr>
            <a:r>
              <a:rPr lang="en-US" sz="2800" dirty="0">
                <a:solidFill>
                  <a:schemeClr val="accent1"/>
                </a:solidFill>
              </a:rPr>
              <a:t>Completeness of the results and results provided;</a:t>
            </a:r>
          </a:p>
          <a:p>
            <a:pPr marL="1257300" lvl="2" indent="-342900" algn="just">
              <a:buFont typeface="+mj-lt"/>
              <a:buAutoNum type="arabicPeriod"/>
            </a:pPr>
            <a:r>
              <a:rPr lang="en-US" sz="2800" dirty="0">
                <a:solidFill>
                  <a:schemeClr val="accent1"/>
                </a:solidFill>
              </a:rPr>
              <a:t>National and cultural perspective on the problem under consideration.</a:t>
            </a:r>
          </a:p>
          <a:p>
            <a:pPr marL="1657350" lvl="3" indent="-285750" algn="just">
              <a:buFont typeface="Arial" panose="020B0604020202020204" pitchFamily="34" charset="0"/>
              <a:buChar char="•"/>
            </a:pPr>
            <a:endParaRPr lang="en-US" sz="2800" dirty="0">
              <a:solidFill>
                <a:schemeClr val="accent1"/>
              </a:solidFill>
            </a:endParaRPr>
          </a:p>
        </p:txBody>
      </p:sp>
      <p:pic>
        <p:nvPicPr>
          <p:cNvPr id="3" name="Imagen 2">
            <a:extLst>
              <a:ext uri="{FF2B5EF4-FFF2-40B4-BE49-F238E27FC236}">
                <a16:creationId xmlns:a16="http://schemas.microsoft.com/office/drawing/2014/main" id="{B151B4C7-7FB6-4AA6-B73E-01DE1AC29B03}"/>
              </a:ext>
            </a:extLst>
          </p:cNvPr>
          <p:cNvPicPr>
            <a:picLocks noChangeAspect="1"/>
          </p:cNvPicPr>
          <p:nvPr/>
        </p:nvPicPr>
        <p:blipFill>
          <a:blip r:embed="rId2"/>
          <a:stretch>
            <a:fillRect/>
          </a:stretch>
        </p:blipFill>
        <p:spPr>
          <a:xfrm>
            <a:off x="1586966" y="6172203"/>
            <a:ext cx="1285102" cy="642551"/>
          </a:xfrm>
          <a:prstGeom prst="rect">
            <a:avLst/>
          </a:prstGeom>
        </p:spPr>
      </p:pic>
      <p:pic>
        <p:nvPicPr>
          <p:cNvPr id="5" name="Picture 2" descr="Resultado de imagen de bandera georgia">
            <a:extLst>
              <a:ext uri="{FF2B5EF4-FFF2-40B4-BE49-F238E27FC236}">
                <a16:creationId xmlns:a16="http://schemas.microsoft.com/office/drawing/2014/main" id="{2C82C569-2FE4-4DE5-94E3-594B1CF241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2068" y="6178629"/>
            <a:ext cx="929472" cy="6185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sultado de imagen de bandera pakistan">
            <a:extLst>
              <a:ext uri="{FF2B5EF4-FFF2-40B4-BE49-F238E27FC236}">
                <a16:creationId xmlns:a16="http://schemas.microsoft.com/office/drawing/2014/main" id="{A639BFD8-7632-4002-9B74-909B80613A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311" y="6166956"/>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de bandera afganistan">
            <a:extLst>
              <a:ext uri="{FF2B5EF4-FFF2-40B4-BE49-F238E27FC236}">
                <a16:creationId xmlns:a16="http://schemas.microsoft.com/office/drawing/2014/main" id="{6F4A170E-CEB9-4551-83B4-E92707E293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14" y="6172202"/>
            <a:ext cx="965583" cy="6425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Resultado de imagen de bandera kirguistÃ¡n">
            <a:extLst>
              <a:ext uri="{FF2B5EF4-FFF2-40B4-BE49-F238E27FC236}">
                <a16:creationId xmlns:a16="http://schemas.microsoft.com/office/drawing/2014/main" id="{F3F09BDE-15F6-4640-AF1E-765F596E92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490" y="6178628"/>
            <a:ext cx="1030870" cy="6185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Resultado de imagen de bandera mongolia">
            <a:extLst>
              <a:ext uri="{FF2B5EF4-FFF2-40B4-BE49-F238E27FC236}">
                <a16:creationId xmlns:a16="http://schemas.microsoft.com/office/drawing/2014/main" id="{F094ADCA-A87F-4143-A7FA-C5A3B4EB9BB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974" y="6178802"/>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Resultado de imagen de bandera kazajistÃ¡n">
            <a:extLst>
              <a:ext uri="{FF2B5EF4-FFF2-40B4-BE49-F238E27FC236}">
                <a16:creationId xmlns:a16="http://schemas.microsoft.com/office/drawing/2014/main" id="{AAAEF472-03C1-4AB8-85CF-F48A3FB4CA3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1540" y="6178629"/>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Resultado de imagen de bandera uzbekistan">
            <a:extLst>
              <a:ext uri="{FF2B5EF4-FFF2-40B4-BE49-F238E27FC236}">
                <a16:creationId xmlns:a16="http://schemas.microsoft.com/office/drawing/2014/main" id="{EB7573CA-9DB5-4C08-B05B-8F3ADFEFF06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39237" y="6154598"/>
            <a:ext cx="965584" cy="6425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Resultado de imagen de bandera turkmenistan">
            <a:extLst>
              <a:ext uri="{FF2B5EF4-FFF2-40B4-BE49-F238E27FC236}">
                <a16:creationId xmlns:a16="http://schemas.microsoft.com/office/drawing/2014/main" id="{C25BF259-C4A0-4638-B1D4-D3B8ADF3B8F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3655" y="6164333"/>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Resultado de imagen de bandera tajikistan">
            <a:extLst>
              <a:ext uri="{FF2B5EF4-FFF2-40B4-BE49-F238E27FC236}">
                <a16:creationId xmlns:a16="http://schemas.microsoft.com/office/drawing/2014/main" id="{7192BA9E-A558-43FE-B8E2-E99F00B0A99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1893" y="6154598"/>
            <a:ext cx="1324038" cy="6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586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431E06A0-0214-4C22-95FB-AB3BA0C1FA37}"/>
              </a:ext>
            </a:extLst>
          </p:cNvPr>
          <p:cNvSpPr txBox="1"/>
          <p:nvPr/>
        </p:nvSpPr>
        <p:spPr>
          <a:xfrm>
            <a:off x="962844" y="2331417"/>
            <a:ext cx="10760853" cy="2062103"/>
          </a:xfrm>
          <a:prstGeom prst="rect">
            <a:avLst/>
          </a:prstGeom>
          <a:noFill/>
        </p:spPr>
        <p:txBody>
          <a:bodyPr wrap="square" rtlCol="0">
            <a:spAutoFit/>
          </a:bodyPr>
          <a:lstStyle/>
          <a:p>
            <a:pPr marL="285750" indent="-285750" algn="just">
              <a:buFont typeface="Arial" panose="020B0604020202020204" pitchFamily="34" charset="0"/>
              <a:buChar char="•"/>
            </a:pPr>
            <a:endParaRPr lang="en-US" sz="3200" dirty="0">
              <a:solidFill>
                <a:schemeClr val="accent1"/>
              </a:solidFill>
            </a:endParaRPr>
          </a:p>
          <a:p>
            <a:pPr algn="just"/>
            <a:r>
              <a:rPr lang="en-US" sz="3200" dirty="0">
                <a:solidFill>
                  <a:schemeClr val="accent1"/>
                </a:solidFill>
              </a:rPr>
              <a:t>Also the exercise was  useful to show some weak points of the export control system: transshipment and intangible transfers.</a:t>
            </a:r>
          </a:p>
          <a:p>
            <a:pPr marL="1657350" lvl="3" indent="-285750" algn="just">
              <a:buFont typeface="Arial" panose="020B0604020202020204" pitchFamily="34" charset="0"/>
              <a:buChar char="•"/>
            </a:pPr>
            <a:endParaRPr lang="en-US" sz="3200" dirty="0">
              <a:solidFill>
                <a:schemeClr val="accent1"/>
              </a:solidFill>
            </a:endParaRPr>
          </a:p>
        </p:txBody>
      </p:sp>
      <p:pic>
        <p:nvPicPr>
          <p:cNvPr id="3" name="Imagen 2">
            <a:extLst>
              <a:ext uri="{FF2B5EF4-FFF2-40B4-BE49-F238E27FC236}">
                <a16:creationId xmlns:a16="http://schemas.microsoft.com/office/drawing/2014/main" id="{620E87A7-BC05-4247-9634-CCA0CA98C0AE}"/>
              </a:ext>
            </a:extLst>
          </p:cNvPr>
          <p:cNvPicPr>
            <a:picLocks noChangeAspect="1"/>
          </p:cNvPicPr>
          <p:nvPr/>
        </p:nvPicPr>
        <p:blipFill>
          <a:blip r:embed="rId2"/>
          <a:stretch>
            <a:fillRect/>
          </a:stretch>
        </p:blipFill>
        <p:spPr>
          <a:xfrm>
            <a:off x="1586966" y="6172203"/>
            <a:ext cx="1285102" cy="642551"/>
          </a:xfrm>
          <a:prstGeom prst="rect">
            <a:avLst/>
          </a:prstGeom>
        </p:spPr>
      </p:pic>
      <p:pic>
        <p:nvPicPr>
          <p:cNvPr id="5" name="Picture 2" descr="Resultado de imagen de bandera georgia">
            <a:extLst>
              <a:ext uri="{FF2B5EF4-FFF2-40B4-BE49-F238E27FC236}">
                <a16:creationId xmlns:a16="http://schemas.microsoft.com/office/drawing/2014/main" id="{234042B6-4627-467A-BF05-B53BF09308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2068" y="6178629"/>
            <a:ext cx="929472" cy="6185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sultado de imagen de bandera pakistan">
            <a:extLst>
              <a:ext uri="{FF2B5EF4-FFF2-40B4-BE49-F238E27FC236}">
                <a16:creationId xmlns:a16="http://schemas.microsoft.com/office/drawing/2014/main" id="{4AE443BC-817D-44A2-9E10-8A654CA79B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311" y="6166956"/>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de bandera afganistan">
            <a:extLst>
              <a:ext uri="{FF2B5EF4-FFF2-40B4-BE49-F238E27FC236}">
                <a16:creationId xmlns:a16="http://schemas.microsoft.com/office/drawing/2014/main" id="{9A3C63DE-0DC9-410B-8987-6096D27302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14" y="6172202"/>
            <a:ext cx="965583" cy="6425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Resultado de imagen de bandera kirguistÃ¡n">
            <a:extLst>
              <a:ext uri="{FF2B5EF4-FFF2-40B4-BE49-F238E27FC236}">
                <a16:creationId xmlns:a16="http://schemas.microsoft.com/office/drawing/2014/main" id="{298F44C8-B1FA-4818-B6ED-A6C345CB8B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490" y="6178628"/>
            <a:ext cx="1030870" cy="6185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Resultado de imagen de bandera mongolia">
            <a:extLst>
              <a:ext uri="{FF2B5EF4-FFF2-40B4-BE49-F238E27FC236}">
                <a16:creationId xmlns:a16="http://schemas.microsoft.com/office/drawing/2014/main" id="{7A113F24-B31E-4905-8371-4C47C396B42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974" y="6178802"/>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Resultado de imagen de bandera kazajistÃ¡n">
            <a:extLst>
              <a:ext uri="{FF2B5EF4-FFF2-40B4-BE49-F238E27FC236}">
                <a16:creationId xmlns:a16="http://schemas.microsoft.com/office/drawing/2014/main" id="{41B075AC-01C7-4B10-A2E4-916E7F26F33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1540" y="6178629"/>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Resultado de imagen de bandera uzbekistan">
            <a:extLst>
              <a:ext uri="{FF2B5EF4-FFF2-40B4-BE49-F238E27FC236}">
                <a16:creationId xmlns:a16="http://schemas.microsoft.com/office/drawing/2014/main" id="{A5528E2A-A5DB-4834-B5CB-C751F9862F0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39237" y="6154598"/>
            <a:ext cx="965584" cy="6425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Resultado de imagen de bandera turkmenistan">
            <a:extLst>
              <a:ext uri="{FF2B5EF4-FFF2-40B4-BE49-F238E27FC236}">
                <a16:creationId xmlns:a16="http://schemas.microsoft.com/office/drawing/2014/main" id="{43FB271E-5CC4-442C-AF70-EDD0A8B02AB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3655" y="6164333"/>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Resultado de imagen de bandera tajikistan">
            <a:extLst>
              <a:ext uri="{FF2B5EF4-FFF2-40B4-BE49-F238E27FC236}">
                <a16:creationId xmlns:a16="http://schemas.microsoft.com/office/drawing/2014/main" id="{D23520FA-C5B0-4FFE-9897-8BE4C3C4676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1893" y="6154598"/>
            <a:ext cx="1324038" cy="6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56965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853F75E-8C6B-4B02-803A-AE0980F0498B}"/>
              </a:ext>
            </a:extLst>
          </p:cNvPr>
          <p:cNvSpPr txBox="1"/>
          <p:nvPr/>
        </p:nvSpPr>
        <p:spPr>
          <a:xfrm>
            <a:off x="460227" y="1840912"/>
            <a:ext cx="10930411" cy="3539430"/>
          </a:xfrm>
          <a:prstGeom prst="rect">
            <a:avLst/>
          </a:prstGeom>
          <a:noFill/>
        </p:spPr>
        <p:txBody>
          <a:bodyPr wrap="square" rtlCol="0">
            <a:spAutoFit/>
          </a:bodyPr>
          <a:lstStyle/>
          <a:p>
            <a:pPr marL="285750" indent="-285750" algn="just">
              <a:buFont typeface="Arial" panose="020B0604020202020204" pitchFamily="34" charset="0"/>
              <a:buChar char="•"/>
            </a:pPr>
            <a:endParaRPr lang="en-US" sz="3200" dirty="0">
              <a:solidFill>
                <a:schemeClr val="accent1"/>
              </a:solidFill>
            </a:endParaRPr>
          </a:p>
          <a:p>
            <a:pPr marL="285750" indent="-285750" algn="just">
              <a:buFont typeface="Arial" panose="020B0604020202020204" pitchFamily="34" charset="0"/>
              <a:buChar char="•"/>
            </a:pPr>
            <a:endParaRPr lang="en-US" sz="3200" dirty="0">
              <a:solidFill>
                <a:schemeClr val="accent1"/>
              </a:solidFill>
            </a:endParaRPr>
          </a:p>
          <a:p>
            <a:pPr algn="just"/>
            <a:r>
              <a:rPr lang="en-US" sz="3200" dirty="0">
                <a:solidFill>
                  <a:schemeClr val="accent1"/>
                </a:solidFill>
              </a:rPr>
              <a:t>Both the TTX and WG showed that we need to break the silos in our daily approach to strategic trade control of dual use goods and technologies.</a:t>
            </a:r>
          </a:p>
          <a:p>
            <a:pPr marL="285750" indent="-285750" algn="just">
              <a:buFont typeface="Arial" panose="020B0604020202020204" pitchFamily="34" charset="0"/>
              <a:buChar char="•"/>
            </a:pPr>
            <a:endParaRPr lang="en-US" sz="3200" dirty="0">
              <a:solidFill>
                <a:schemeClr val="accent1"/>
              </a:solidFill>
            </a:endParaRPr>
          </a:p>
          <a:p>
            <a:pPr marL="285750" indent="-285750" algn="just">
              <a:buFont typeface="Arial" panose="020B0604020202020204" pitchFamily="34" charset="0"/>
              <a:buChar char="•"/>
            </a:pPr>
            <a:endParaRPr lang="en-US" sz="3200" dirty="0">
              <a:solidFill>
                <a:schemeClr val="accent1"/>
              </a:solidFill>
            </a:endParaRPr>
          </a:p>
        </p:txBody>
      </p:sp>
      <p:pic>
        <p:nvPicPr>
          <p:cNvPr id="3" name="Imagen 2">
            <a:extLst>
              <a:ext uri="{FF2B5EF4-FFF2-40B4-BE49-F238E27FC236}">
                <a16:creationId xmlns:a16="http://schemas.microsoft.com/office/drawing/2014/main" id="{E2ED8928-6CD3-4064-AB32-10A3D0610BA1}"/>
              </a:ext>
            </a:extLst>
          </p:cNvPr>
          <p:cNvPicPr>
            <a:picLocks noChangeAspect="1"/>
          </p:cNvPicPr>
          <p:nvPr/>
        </p:nvPicPr>
        <p:blipFill>
          <a:blip r:embed="rId2"/>
          <a:stretch>
            <a:fillRect/>
          </a:stretch>
        </p:blipFill>
        <p:spPr>
          <a:xfrm>
            <a:off x="1586966" y="6172203"/>
            <a:ext cx="1285102" cy="642551"/>
          </a:xfrm>
          <a:prstGeom prst="rect">
            <a:avLst/>
          </a:prstGeom>
        </p:spPr>
      </p:pic>
      <p:pic>
        <p:nvPicPr>
          <p:cNvPr id="5" name="Picture 2" descr="Resultado de imagen de bandera georgia">
            <a:extLst>
              <a:ext uri="{FF2B5EF4-FFF2-40B4-BE49-F238E27FC236}">
                <a16:creationId xmlns:a16="http://schemas.microsoft.com/office/drawing/2014/main" id="{1EF95284-C47E-4692-BF92-E21D2DD13E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2068" y="6178629"/>
            <a:ext cx="929472" cy="6185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sultado de imagen de bandera pakistan">
            <a:extLst>
              <a:ext uri="{FF2B5EF4-FFF2-40B4-BE49-F238E27FC236}">
                <a16:creationId xmlns:a16="http://schemas.microsoft.com/office/drawing/2014/main" id="{BDDFF412-460B-4A9A-83D3-EBE169B471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311" y="6166956"/>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de bandera afganistan">
            <a:extLst>
              <a:ext uri="{FF2B5EF4-FFF2-40B4-BE49-F238E27FC236}">
                <a16:creationId xmlns:a16="http://schemas.microsoft.com/office/drawing/2014/main" id="{10890219-A254-44B0-B1E8-5C0F71E1B1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14" y="6172202"/>
            <a:ext cx="965583" cy="6425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Resultado de imagen de bandera kirguistÃ¡n">
            <a:extLst>
              <a:ext uri="{FF2B5EF4-FFF2-40B4-BE49-F238E27FC236}">
                <a16:creationId xmlns:a16="http://schemas.microsoft.com/office/drawing/2014/main" id="{9EC5292E-41F4-4024-9E00-18127290E77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490" y="6178628"/>
            <a:ext cx="1030870" cy="6185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Resultado de imagen de bandera mongolia">
            <a:extLst>
              <a:ext uri="{FF2B5EF4-FFF2-40B4-BE49-F238E27FC236}">
                <a16:creationId xmlns:a16="http://schemas.microsoft.com/office/drawing/2014/main" id="{EEBC2BF8-8CD9-4478-8491-51911E3969D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974" y="6178802"/>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Resultado de imagen de bandera kazajistÃ¡n">
            <a:extLst>
              <a:ext uri="{FF2B5EF4-FFF2-40B4-BE49-F238E27FC236}">
                <a16:creationId xmlns:a16="http://schemas.microsoft.com/office/drawing/2014/main" id="{6DCFDB2B-FA34-48D9-A7BE-9F6EFB0269F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1540" y="6178629"/>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Resultado de imagen de bandera uzbekistan">
            <a:extLst>
              <a:ext uri="{FF2B5EF4-FFF2-40B4-BE49-F238E27FC236}">
                <a16:creationId xmlns:a16="http://schemas.microsoft.com/office/drawing/2014/main" id="{4CB47E74-7FA9-4F05-B284-44076C99212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39237" y="6154598"/>
            <a:ext cx="965584" cy="6425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Resultado de imagen de bandera turkmenistan">
            <a:extLst>
              <a:ext uri="{FF2B5EF4-FFF2-40B4-BE49-F238E27FC236}">
                <a16:creationId xmlns:a16="http://schemas.microsoft.com/office/drawing/2014/main" id="{FC0659B6-54B0-4908-8393-DF3C29F72F5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3655" y="6164333"/>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Resultado de imagen de bandera tajikistan">
            <a:extLst>
              <a:ext uri="{FF2B5EF4-FFF2-40B4-BE49-F238E27FC236}">
                <a16:creationId xmlns:a16="http://schemas.microsoft.com/office/drawing/2014/main" id="{CB27CF3F-F497-4FE3-8DD3-33AC9B8034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1893" y="6154598"/>
            <a:ext cx="1324038" cy="6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48676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853F75E-8C6B-4B02-803A-AE0980F0498B}"/>
              </a:ext>
            </a:extLst>
          </p:cNvPr>
          <p:cNvSpPr txBox="1"/>
          <p:nvPr/>
        </p:nvSpPr>
        <p:spPr>
          <a:xfrm>
            <a:off x="505784" y="582067"/>
            <a:ext cx="10999037" cy="5693866"/>
          </a:xfrm>
          <a:prstGeom prst="rect">
            <a:avLst/>
          </a:prstGeom>
          <a:noFill/>
        </p:spPr>
        <p:txBody>
          <a:bodyPr wrap="square" rtlCol="0">
            <a:spAutoFit/>
          </a:bodyPr>
          <a:lstStyle/>
          <a:p>
            <a:pPr algn="just"/>
            <a:r>
              <a:rPr lang="en-US" sz="2800" b="1" dirty="0">
                <a:solidFill>
                  <a:schemeClr val="accent1"/>
                </a:solidFill>
              </a:rPr>
              <a:t>Next steps:</a:t>
            </a:r>
          </a:p>
          <a:p>
            <a:pPr algn="just"/>
            <a:endParaRPr lang="en-US" sz="2800" dirty="0">
              <a:solidFill>
                <a:schemeClr val="accent1"/>
              </a:solidFill>
            </a:endParaRPr>
          </a:p>
          <a:p>
            <a:pPr marL="285750" indent="-285750" algn="just">
              <a:buFont typeface="Arial" panose="020B0604020202020204" pitchFamily="34" charset="0"/>
              <a:buChar char="•"/>
            </a:pPr>
            <a:r>
              <a:rPr lang="en-US" sz="2800" dirty="0">
                <a:solidFill>
                  <a:schemeClr val="accent1"/>
                </a:solidFill>
              </a:rPr>
              <a:t>Handbooks on export control: progress achieved by Georgia under STCU and new proposal by Kyrgyzstan to update their own.</a:t>
            </a:r>
          </a:p>
          <a:p>
            <a:pPr marL="285750" indent="-285750" algn="just">
              <a:buFont typeface="Arial" panose="020B0604020202020204" pitchFamily="34" charset="0"/>
              <a:buChar char="•"/>
            </a:pPr>
            <a:endParaRPr lang="en-US" sz="2800" dirty="0">
              <a:solidFill>
                <a:schemeClr val="accent1"/>
              </a:solidFill>
            </a:endParaRPr>
          </a:p>
          <a:p>
            <a:pPr marL="285750" indent="-285750" algn="just">
              <a:buFont typeface="Arial" panose="020B0604020202020204" pitchFamily="34" charset="0"/>
              <a:buChar char="•"/>
            </a:pPr>
            <a:r>
              <a:rPr lang="en-US" sz="2800" dirty="0">
                <a:solidFill>
                  <a:schemeClr val="accent1"/>
                </a:solidFill>
              </a:rPr>
              <a:t>Master course in Kazakhstan: test of modules in spring; starting in 2019</a:t>
            </a:r>
          </a:p>
          <a:p>
            <a:pPr marL="285750" indent="-285750" algn="just">
              <a:buFont typeface="Arial" panose="020B0604020202020204" pitchFamily="34" charset="0"/>
              <a:buChar char="•"/>
            </a:pPr>
            <a:endParaRPr lang="en-US" sz="2800" dirty="0">
              <a:solidFill>
                <a:schemeClr val="accent1"/>
              </a:solidFill>
            </a:endParaRPr>
          </a:p>
          <a:p>
            <a:pPr marL="285750" indent="-285750" algn="just">
              <a:buFont typeface="Arial" panose="020B0604020202020204" pitchFamily="34" charset="0"/>
              <a:buChar char="•"/>
            </a:pPr>
            <a:r>
              <a:rPr lang="en-US" sz="2800" dirty="0">
                <a:solidFill>
                  <a:schemeClr val="accent1"/>
                </a:solidFill>
              </a:rPr>
              <a:t>Armenia: will be the next country to start to work on the implementation of the master course and we are planning a short course for the PhD students on Responsible Research for early next year.</a:t>
            </a:r>
          </a:p>
          <a:p>
            <a:pPr marL="285750" indent="-285750" algn="just">
              <a:buFont typeface="Arial" panose="020B0604020202020204" pitchFamily="34" charset="0"/>
              <a:buChar char="•"/>
            </a:pPr>
            <a:endParaRPr lang="en-US" sz="2800" dirty="0">
              <a:solidFill>
                <a:schemeClr val="accent1"/>
              </a:solidFill>
            </a:endParaRPr>
          </a:p>
          <a:p>
            <a:pPr marL="285750" indent="-285750" algn="just">
              <a:buFont typeface="Arial" panose="020B0604020202020204" pitchFamily="34" charset="0"/>
              <a:buChar char="•"/>
            </a:pPr>
            <a:endParaRPr lang="en-US" sz="2800" dirty="0">
              <a:solidFill>
                <a:schemeClr val="accent1"/>
              </a:solidFill>
            </a:endParaRPr>
          </a:p>
          <a:p>
            <a:pPr marL="285750" indent="-285750" algn="just">
              <a:buFont typeface="Arial" panose="020B0604020202020204" pitchFamily="34" charset="0"/>
              <a:buChar char="•"/>
            </a:pPr>
            <a:endParaRPr lang="en-US" sz="2800" dirty="0">
              <a:solidFill>
                <a:schemeClr val="accent1"/>
              </a:solidFill>
            </a:endParaRPr>
          </a:p>
        </p:txBody>
      </p:sp>
      <p:pic>
        <p:nvPicPr>
          <p:cNvPr id="3" name="Imagen 2">
            <a:extLst>
              <a:ext uri="{FF2B5EF4-FFF2-40B4-BE49-F238E27FC236}">
                <a16:creationId xmlns:a16="http://schemas.microsoft.com/office/drawing/2014/main" id="{3C05A8B4-D583-42E3-BC73-4ECCD7B2282D}"/>
              </a:ext>
            </a:extLst>
          </p:cNvPr>
          <p:cNvPicPr>
            <a:picLocks noChangeAspect="1"/>
          </p:cNvPicPr>
          <p:nvPr/>
        </p:nvPicPr>
        <p:blipFill>
          <a:blip r:embed="rId2"/>
          <a:stretch>
            <a:fillRect/>
          </a:stretch>
        </p:blipFill>
        <p:spPr>
          <a:xfrm>
            <a:off x="1586966" y="6172203"/>
            <a:ext cx="1285102" cy="642551"/>
          </a:xfrm>
          <a:prstGeom prst="rect">
            <a:avLst/>
          </a:prstGeom>
        </p:spPr>
      </p:pic>
      <p:pic>
        <p:nvPicPr>
          <p:cNvPr id="5" name="Picture 2" descr="Resultado de imagen de bandera georgia">
            <a:extLst>
              <a:ext uri="{FF2B5EF4-FFF2-40B4-BE49-F238E27FC236}">
                <a16:creationId xmlns:a16="http://schemas.microsoft.com/office/drawing/2014/main" id="{2F918120-29E5-4817-B892-21675A8C9D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2068" y="6178629"/>
            <a:ext cx="929472" cy="6185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sultado de imagen de bandera pakistan">
            <a:extLst>
              <a:ext uri="{FF2B5EF4-FFF2-40B4-BE49-F238E27FC236}">
                <a16:creationId xmlns:a16="http://schemas.microsoft.com/office/drawing/2014/main" id="{69A94F8E-A69D-4367-B846-84C16F3D32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311" y="6166956"/>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de bandera afganistan">
            <a:extLst>
              <a:ext uri="{FF2B5EF4-FFF2-40B4-BE49-F238E27FC236}">
                <a16:creationId xmlns:a16="http://schemas.microsoft.com/office/drawing/2014/main" id="{9F237B21-F311-4229-92A7-CA8244FC72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14" y="6172202"/>
            <a:ext cx="965583" cy="6425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Resultado de imagen de bandera kirguistÃ¡n">
            <a:extLst>
              <a:ext uri="{FF2B5EF4-FFF2-40B4-BE49-F238E27FC236}">
                <a16:creationId xmlns:a16="http://schemas.microsoft.com/office/drawing/2014/main" id="{CB44D73E-C0E1-4732-8C4E-3C62894E809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490" y="6178628"/>
            <a:ext cx="1030870" cy="6185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Resultado de imagen de bandera mongolia">
            <a:extLst>
              <a:ext uri="{FF2B5EF4-FFF2-40B4-BE49-F238E27FC236}">
                <a16:creationId xmlns:a16="http://schemas.microsoft.com/office/drawing/2014/main" id="{BEED8717-966E-48F3-9AD5-4E404EA5232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974" y="6178802"/>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Resultado de imagen de bandera kazajistÃ¡n">
            <a:extLst>
              <a:ext uri="{FF2B5EF4-FFF2-40B4-BE49-F238E27FC236}">
                <a16:creationId xmlns:a16="http://schemas.microsoft.com/office/drawing/2014/main" id="{F002D1CB-B7EF-432F-9B7A-96D104E8807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1540" y="6178629"/>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Resultado de imagen de bandera uzbekistan">
            <a:extLst>
              <a:ext uri="{FF2B5EF4-FFF2-40B4-BE49-F238E27FC236}">
                <a16:creationId xmlns:a16="http://schemas.microsoft.com/office/drawing/2014/main" id="{94C6554E-D07C-411E-924F-D098293A4BD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39237" y="6154598"/>
            <a:ext cx="965584" cy="6425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Resultado de imagen de bandera turkmenistan">
            <a:extLst>
              <a:ext uri="{FF2B5EF4-FFF2-40B4-BE49-F238E27FC236}">
                <a16:creationId xmlns:a16="http://schemas.microsoft.com/office/drawing/2014/main" id="{50486730-1BCB-4166-ADE3-111E0283CDF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3655" y="6164333"/>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Resultado de imagen de bandera tajikistan">
            <a:extLst>
              <a:ext uri="{FF2B5EF4-FFF2-40B4-BE49-F238E27FC236}">
                <a16:creationId xmlns:a16="http://schemas.microsoft.com/office/drawing/2014/main" id="{35E84877-02DE-4F9F-A916-B7750E0521C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1893" y="6154598"/>
            <a:ext cx="1324038" cy="6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5358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853F75E-8C6B-4B02-803A-AE0980F0498B}"/>
              </a:ext>
            </a:extLst>
          </p:cNvPr>
          <p:cNvSpPr txBox="1"/>
          <p:nvPr/>
        </p:nvSpPr>
        <p:spPr>
          <a:xfrm>
            <a:off x="791269" y="2521059"/>
            <a:ext cx="10609462" cy="1815882"/>
          </a:xfrm>
          <a:prstGeom prst="rect">
            <a:avLst/>
          </a:prstGeom>
          <a:noFill/>
        </p:spPr>
        <p:txBody>
          <a:bodyPr wrap="square" rtlCol="0">
            <a:spAutoFit/>
          </a:bodyPr>
          <a:lstStyle/>
          <a:p>
            <a:pPr marL="285750" indent="-285750" algn="just">
              <a:buFont typeface="Arial" panose="020B0604020202020204" pitchFamily="34" charset="0"/>
              <a:buChar char="•"/>
            </a:pPr>
            <a:r>
              <a:rPr lang="en-US" sz="2800" dirty="0">
                <a:solidFill>
                  <a:schemeClr val="accent1"/>
                </a:solidFill>
              </a:rPr>
              <a:t>Network of scientists: contact the prospective participants and organize the 1</a:t>
            </a:r>
            <a:r>
              <a:rPr lang="en-US" sz="2800" baseline="30000" dirty="0">
                <a:solidFill>
                  <a:schemeClr val="accent1"/>
                </a:solidFill>
              </a:rPr>
              <a:t>st</a:t>
            </a:r>
            <a:r>
              <a:rPr lang="en-US" sz="2800" dirty="0">
                <a:solidFill>
                  <a:schemeClr val="accent1"/>
                </a:solidFill>
              </a:rPr>
              <a:t> </a:t>
            </a:r>
            <a:r>
              <a:rPr lang="en-US" sz="2800" dirty="0" err="1">
                <a:solidFill>
                  <a:schemeClr val="accent1"/>
                </a:solidFill>
              </a:rPr>
              <a:t>CONDENsE</a:t>
            </a:r>
            <a:r>
              <a:rPr lang="en-US" sz="2800" dirty="0">
                <a:solidFill>
                  <a:schemeClr val="accent1"/>
                </a:solidFill>
              </a:rPr>
              <a:t> during the second half of 2019</a:t>
            </a:r>
          </a:p>
          <a:p>
            <a:pPr marL="285750" indent="-285750" algn="just">
              <a:buFont typeface="Arial" panose="020B0604020202020204" pitchFamily="34" charset="0"/>
              <a:buChar char="•"/>
            </a:pPr>
            <a:endParaRPr lang="en-US" sz="2800" dirty="0">
              <a:solidFill>
                <a:schemeClr val="accent1"/>
              </a:solidFill>
            </a:endParaRPr>
          </a:p>
          <a:p>
            <a:pPr marL="285750" indent="-285750" algn="just">
              <a:buFont typeface="Arial" panose="020B0604020202020204" pitchFamily="34" charset="0"/>
              <a:buChar char="•"/>
            </a:pPr>
            <a:endParaRPr lang="en-US" sz="2800" dirty="0">
              <a:solidFill>
                <a:schemeClr val="accent1"/>
              </a:solidFill>
            </a:endParaRPr>
          </a:p>
        </p:txBody>
      </p:sp>
      <p:pic>
        <p:nvPicPr>
          <p:cNvPr id="3" name="Imagen 2">
            <a:extLst>
              <a:ext uri="{FF2B5EF4-FFF2-40B4-BE49-F238E27FC236}">
                <a16:creationId xmlns:a16="http://schemas.microsoft.com/office/drawing/2014/main" id="{9ADC030C-54C9-4CAB-8EBA-4446C877E984}"/>
              </a:ext>
            </a:extLst>
          </p:cNvPr>
          <p:cNvPicPr>
            <a:picLocks noChangeAspect="1"/>
          </p:cNvPicPr>
          <p:nvPr/>
        </p:nvPicPr>
        <p:blipFill>
          <a:blip r:embed="rId2"/>
          <a:stretch>
            <a:fillRect/>
          </a:stretch>
        </p:blipFill>
        <p:spPr>
          <a:xfrm>
            <a:off x="1586966" y="6172203"/>
            <a:ext cx="1285102" cy="642551"/>
          </a:xfrm>
          <a:prstGeom prst="rect">
            <a:avLst/>
          </a:prstGeom>
        </p:spPr>
      </p:pic>
      <p:pic>
        <p:nvPicPr>
          <p:cNvPr id="5" name="Picture 2" descr="Resultado de imagen de bandera georgia">
            <a:extLst>
              <a:ext uri="{FF2B5EF4-FFF2-40B4-BE49-F238E27FC236}">
                <a16:creationId xmlns:a16="http://schemas.microsoft.com/office/drawing/2014/main" id="{4F7AA0E4-1A3C-40BF-970C-776F1EF238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2068" y="6178629"/>
            <a:ext cx="929472" cy="6185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Resultado de imagen de bandera pakistan">
            <a:extLst>
              <a:ext uri="{FF2B5EF4-FFF2-40B4-BE49-F238E27FC236}">
                <a16:creationId xmlns:a16="http://schemas.microsoft.com/office/drawing/2014/main" id="{EDFAD8B1-07E4-4D45-B786-23BE9B1B2F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311" y="6166956"/>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esultado de imagen de bandera afganistan">
            <a:extLst>
              <a:ext uri="{FF2B5EF4-FFF2-40B4-BE49-F238E27FC236}">
                <a16:creationId xmlns:a16="http://schemas.microsoft.com/office/drawing/2014/main" id="{EAF77694-F4ED-468F-8CC0-58691C4E69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14" y="6172202"/>
            <a:ext cx="965583" cy="64255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Resultado de imagen de bandera kirguistÃ¡n">
            <a:extLst>
              <a:ext uri="{FF2B5EF4-FFF2-40B4-BE49-F238E27FC236}">
                <a16:creationId xmlns:a16="http://schemas.microsoft.com/office/drawing/2014/main" id="{93B046ED-51EB-48C6-A041-30AB5E567CD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490" y="6178628"/>
            <a:ext cx="1030870" cy="6185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Resultado de imagen de bandera mongolia">
            <a:extLst>
              <a:ext uri="{FF2B5EF4-FFF2-40B4-BE49-F238E27FC236}">
                <a16:creationId xmlns:a16="http://schemas.microsoft.com/office/drawing/2014/main" id="{3AF4715C-F670-49CB-AFBA-3F439616B22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974" y="6178802"/>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Resultado de imagen de bandera kazajistÃ¡n">
            <a:extLst>
              <a:ext uri="{FF2B5EF4-FFF2-40B4-BE49-F238E27FC236}">
                <a16:creationId xmlns:a16="http://schemas.microsoft.com/office/drawing/2014/main" id="{96B4FBB9-9ADB-48EF-B4A3-2D784894FD7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1540" y="6178629"/>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4" descr="Resultado de imagen de bandera uzbekistan">
            <a:extLst>
              <a:ext uri="{FF2B5EF4-FFF2-40B4-BE49-F238E27FC236}">
                <a16:creationId xmlns:a16="http://schemas.microsoft.com/office/drawing/2014/main" id="{15B86139-47A5-4583-98F7-0E1F1FC8D15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39237" y="6154598"/>
            <a:ext cx="965584" cy="64255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6" descr="Resultado de imagen de bandera turkmenistan">
            <a:extLst>
              <a:ext uri="{FF2B5EF4-FFF2-40B4-BE49-F238E27FC236}">
                <a16:creationId xmlns:a16="http://schemas.microsoft.com/office/drawing/2014/main" id="{BFBE3BED-9C2A-440A-B467-1656AAAEE6A1}"/>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3655" y="6164333"/>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Resultado de imagen de bandera tajikistan">
            <a:extLst>
              <a:ext uri="{FF2B5EF4-FFF2-40B4-BE49-F238E27FC236}">
                <a16:creationId xmlns:a16="http://schemas.microsoft.com/office/drawing/2014/main" id="{DD18F811-3AB0-46D1-9B0F-7EFFB037D40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1893" y="6154598"/>
            <a:ext cx="1324038" cy="6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5014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41594F1E-F36E-4037-92F8-85A0901EE15F}"/>
              </a:ext>
            </a:extLst>
          </p:cNvPr>
          <p:cNvSpPr txBox="1"/>
          <p:nvPr/>
        </p:nvSpPr>
        <p:spPr>
          <a:xfrm>
            <a:off x="3982952" y="2862860"/>
            <a:ext cx="4025985" cy="1754326"/>
          </a:xfrm>
          <a:prstGeom prst="rect">
            <a:avLst/>
          </a:prstGeom>
          <a:noFill/>
        </p:spPr>
        <p:txBody>
          <a:bodyPr wrap="square" rtlCol="0">
            <a:spAutoFit/>
          </a:bodyPr>
          <a:lstStyle/>
          <a:p>
            <a:pPr algn="just"/>
            <a:r>
              <a:rPr lang="en-US" sz="5400" b="1" dirty="0">
                <a:solidFill>
                  <a:schemeClr val="accent1"/>
                </a:solidFill>
              </a:rPr>
              <a:t>Thank you!!!</a:t>
            </a:r>
          </a:p>
          <a:p>
            <a:pPr lvl="3" algn="just"/>
            <a:endParaRPr lang="en-US" sz="5400" b="1" dirty="0">
              <a:solidFill>
                <a:schemeClr val="accent1"/>
              </a:solidFill>
            </a:endParaRPr>
          </a:p>
        </p:txBody>
      </p:sp>
      <p:pic>
        <p:nvPicPr>
          <p:cNvPr id="6" name="Imagen 5">
            <a:extLst>
              <a:ext uri="{FF2B5EF4-FFF2-40B4-BE49-F238E27FC236}">
                <a16:creationId xmlns:a16="http://schemas.microsoft.com/office/drawing/2014/main" id="{442C1125-7071-4FF5-9726-DE9D6591D8BB}"/>
              </a:ext>
            </a:extLst>
          </p:cNvPr>
          <p:cNvPicPr>
            <a:picLocks noChangeAspect="1"/>
          </p:cNvPicPr>
          <p:nvPr/>
        </p:nvPicPr>
        <p:blipFill>
          <a:blip r:embed="rId2"/>
          <a:stretch>
            <a:fillRect/>
          </a:stretch>
        </p:blipFill>
        <p:spPr>
          <a:xfrm>
            <a:off x="1586966" y="6172203"/>
            <a:ext cx="1285102" cy="642551"/>
          </a:xfrm>
          <a:prstGeom prst="rect">
            <a:avLst/>
          </a:prstGeom>
        </p:spPr>
      </p:pic>
      <p:pic>
        <p:nvPicPr>
          <p:cNvPr id="7" name="Picture 2" descr="Resultado de imagen de bandera georgia">
            <a:extLst>
              <a:ext uri="{FF2B5EF4-FFF2-40B4-BE49-F238E27FC236}">
                <a16:creationId xmlns:a16="http://schemas.microsoft.com/office/drawing/2014/main" id="{FACDE7AA-1C8A-48BD-A50F-9473C0BD16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72068" y="6178629"/>
            <a:ext cx="929472" cy="61852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Resultado de imagen de bandera pakistan">
            <a:extLst>
              <a:ext uri="{FF2B5EF4-FFF2-40B4-BE49-F238E27FC236}">
                <a16:creationId xmlns:a16="http://schemas.microsoft.com/office/drawing/2014/main" id="{61033495-65A3-49CC-9137-7AC2E08E8F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6311" y="6166956"/>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Resultado de imagen de bandera afganistan">
            <a:extLst>
              <a:ext uri="{FF2B5EF4-FFF2-40B4-BE49-F238E27FC236}">
                <a16:creationId xmlns:a16="http://schemas.microsoft.com/office/drawing/2014/main" id="{A6C03E57-FD2A-4CDA-9DF0-89F310B186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014" y="6172202"/>
            <a:ext cx="965583" cy="64255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Resultado de imagen de bandera kirguistÃ¡n">
            <a:extLst>
              <a:ext uri="{FF2B5EF4-FFF2-40B4-BE49-F238E27FC236}">
                <a16:creationId xmlns:a16="http://schemas.microsoft.com/office/drawing/2014/main" id="{64C60711-AC21-428B-8B52-12CECB6350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490" y="6178628"/>
            <a:ext cx="1030870" cy="61852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Resultado de imagen de bandera mongolia">
            <a:extLst>
              <a:ext uri="{FF2B5EF4-FFF2-40B4-BE49-F238E27FC236}">
                <a16:creationId xmlns:a16="http://schemas.microsoft.com/office/drawing/2014/main" id="{AAFFD9D1-89B2-47EB-A17F-AC3CFF8B7A3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9974" y="6178802"/>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Resultado de imagen de bandera kazajistÃ¡n">
            <a:extLst>
              <a:ext uri="{FF2B5EF4-FFF2-40B4-BE49-F238E27FC236}">
                <a16:creationId xmlns:a16="http://schemas.microsoft.com/office/drawing/2014/main" id="{25BBEA41-BC32-48A6-B51C-4EA298CFF50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1540" y="6178629"/>
            <a:ext cx="1237046" cy="61852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4" descr="Resultado de imagen de bandera uzbekistan">
            <a:extLst>
              <a:ext uri="{FF2B5EF4-FFF2-40B4-BE49-F238E27FC236}">
                <a16:creationId xmlns:a16="http://schemas.microsoft.com/office/drawing/2014/main" id="{C0F71AA6-D121-49B8-B807-E23330F9B75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39237" y="6154598"/>
            <a:ext cx="965584" cy="64255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6" descr="Resultado de imagen de bandera turkmenistan">
            <a:extLst>
              <a:ext uri="{FF2B5EF4-FFF2-40B4-BE49-F238E27FC236}">
                <a16:creationId xmlns:a16="http://schemas.microsoft.com/office/drawing/2014/main" id="{FDAD484F-54CC-4134-A3A1-42315AB308C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573655" y="6164333"/>
            <a:ext cx="965582" cy="64255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8" descr="Resultado de imagen de bandera tajikistan">
            <a:extLst>
              <a:ext uri="{FF2B5EF4-FFF2-40B4-BE49-F238E27FC236}">
                <a16:creationId xmlns:a16="http://schemas.microsoft.com/office/drawing/2014/main" id="{76B3AAB8-7B11-41D1-852A-E84C7956CF1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271893" y="6154598"/>
            <a:ext cx="1324038" cy="662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06740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TotalTime>
  <Words>286</Words>
  <Application>Microsoft Office PowerPoint</Application>
  <PresentationFormat>Panorámica</PresentationFormat>
  <Paragraphs>23</Paragraphs>
  <Slides>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maria jose espona</dc:creator>
  <cp:lastModifiedBy>maria jose espona</cp:lastModifiedBy>
  <cp:revision>12</cp:revision>
  <dcterms:created xsi:type="dcterms:W3CDTF">2018-10-16T08:11:10Z</dcterms:created>
  <dcterms:modified xsi:type="dcterms:W3CDTF">2018-11-06T06:38:28Z</dcterms:modified>
</cp:coreProperties>
</file>