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sldIdLst>
    <p:sldId id="256" r:id="rId2"/>
    <p:sldId id="277" r:id="rId3"/>
    <p:sldId id="283" r:id="rId4"/>
    <p:sldId id="278" r:id="rId5"/>
    <p:sldId id="286" r:id="rId6"/>
    <p:sldId id="292" r:id="rId7"/>
    <p:sldId id="287" r:id="rId8"/>
    <p:sldId id="288" r:id="rId9"/>
    <p:sldId id="258" r:id="rId10"/>
    <p:sldId id="289" r:id="rId11"/>
    <p:sldId id="270" r:id="rId12"/>
    <p:sldId id="259" r:id="rId13"/>
    <p:sldId id="285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8" r:id="rId22"/>
    <p:sldId id="267" r:id="rId23"/>
    <p:sldId id="291" r:id="rId24"/>
    <p:sldId id="269" r:id="rId25"/>
    <p:sldId id="293" r:id="rId26"/>
    <p:sldId id="271" r:id="rId27"/>
    <p:sldId id="275" r:id="rId28"/>
    <p:sldId id="284" r:id="rId29"/>
    <p:sldId id="280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1704EBDF-9139-4E3D-8B9C-CE3C73A7F0E8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B16B66E9-F547-48A3-9D15-4EE896BF3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73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EBDF-9139-4E3D-8B9C-CE3C73A7F0E8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66E9-F547-48A3-9D15-4EE896BF3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14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704EBDF-9139-4E3D-8B9C-CE3C73A7F0E8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16B66E9-F547-48A3-9D15-4EE896BF3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4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704EBDF-9139-4E3D-8B9C-CE3C73A7F0E8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16B66E9-F547-48A3-9D15-4EE896BF34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3205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704EBDF-9139-4E3D-8B9C-CE3C73A7F0E8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16B66E9-F547-48A3-9D15-4EE896BF3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57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EBDF-9139-4E3D-8B9C-CE3C73A7F0E8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66E9-F547-48A3-9D15-4EE896BF3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701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EBDF-9139-4E3D-8B9C-CE3C73A7F0E8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66E9-F547-48A3-9D15-4EE896BF3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60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EBDF-9139-4E3D-8B9C-CE3C73A7F0E8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66E9-F547-48A3-9D15-4EE896BF3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63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704EBDF-9139-4E3D-8B9C-CE3C73A7F0E8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16B66E9-F547-48A3-9D15-4EE896BF3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27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EBDF-9139-4E3D-8B9C-CE3C73A7F0E8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66E9-F547-48A3-9D15-4EE896BF3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35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704EBDF-9139-4E3D-8B9C-CE3C73A7F0E8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16B66E9-F547-48A3-9D15-4EE896BF3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89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EBDF-9139-4E3D-8B9C-CE3C73A7F0E8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66E9-F547-48A3-9D15-4EE896BF3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0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EBDF-9139-4E3D-8B9C-CE3C73A7F0E8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66E9-F547-48A3-9D15-4EE896BF3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71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EBDF-9139-4E3D-8B9C-CE3C73A7F0E8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66E9-F547-48A3-9D15-4EE896BF3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9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EBDF-9139-4E3D-8B9C-CE3C73A7F0E8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66E9-F547-48A3-9D15-4EE896BF3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94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EBDF-9139-4E3D-8B9C-CE3C73A7F0E8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66E9-F547-48A3-9D15-4EE896BF3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3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EBDF-9139-4E3D-8B9C-CE3C73A7F0E8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66E9-F547-48A3-9D15-4EE896BF3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08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4EBDF-9139-4E3D-8B9C-CE3C73A7F0E8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B66E9-F547-48A3-9D15-4EE896BF3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8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  <p:sldLayoutId id="214748386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24" y="385875"/>
            <a:ext cx="11855669" cy="6046459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GB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NUCLEAR SAFETY, SECURITY AND SAFEGUARDS IN THE MINING AND TRANSPORT OF URANIUM ORE CONCENTRATE IN NAMIBIA.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15000"/>
              </a:lnSpc>
              <a:spcBef>
                <a:spcPts val="0"/>
              </a:spcBef>
            </a:pPr>
            <a:r>
              <a:rPr lang="en-US" b="1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  <a:spcBef>
                <a:spcPts val="0"/>
              </a:spcBef>
            </a:pPr>
            <a:endParaRPr lang="en-US" b="1" kern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  <a:spcBef>
                <a:spcPts val="0"/>
              </a:spcBef>
            </a:pPr>
            <a:endParaRPr lang="en-US" b="1" kern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  <a:spcBef>
                <a:spcPts val="0"/>
              </a:spcBef>
            </a:pPr>
            <a:r>
              <a:rPr lang="en-US" sz="2400" b="1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Dr</a:t>
            </a:r>
            <a:r>
              <a:rPr lang="en-US" sz="2400" b="1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Jeremiah </a:t>
            </a:r>
            <a:r>
              <a:rPr lang="en-US" sz="2400" b="1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Kebwaro</a:t>
            </a:r>
            <a:endParaRPr lang="en-US" sz="2400" b="1" kern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  <a:spcBef>
                <a:spcPts val="0"/>
              </a:spcBef>
            </a:pPr>
            <a:r>
              <a:rPr lang="en-US" sz="2400" b="1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Dean School of Pure and Applied Sciences</a:t>
            </a:r>
          </a:p>
          <a:p>
            <a:pPr hangingPunct="0">
              <a:lnSpc>
                <a:spcPct val="115000"/>
              </a:lnSpc>
              <a:spcBef>
                <a:spcPts val="0"/>
              </a:spcBef>
            </a:pPr>
            <a:r>
              <a:rPr lang="en-US" sz="2400" b="1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Karatina</a:t>
            </a:r>
            <a:r>
              <a:rPr lang="en-US" sz="2400" b="1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University. Kenya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r>
              <a:rPr lang="en-US" sz="2400" b="1" i="1" dirty="0">
                <a:solidFill>
                  <a:srgbClr val="92D050"/>
                </a:solidFill>
              </a:rPr>
              <a:t>24 March 2021 ISTC WEBINAR SERIES</a:t>
            </a:r>
            <a:br>
              <a:rPr lang="en-US" sz="2400" b="1" i="1" dirty="0">
                <a:solidFill>
                  <a:srgbClr val="92D050"/>
                </a:solidFill>
              </a:rPr>
            </a:br>
            <a:endParaRPr lang="en-US" sz="2400" b="1" dirty="0">
              <a:solidFill>
                <a:srgbClr val="92D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873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917121"/>
              </p:ext>
            </p:extLst>
          </p:nvPr>
        </p:nvGraphicFramePr>
        <p:xfrm>
          <a:off x="1028700" y="1303015"/>
          <a:ext cx="10161270" cy="506349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32254">
                  <a:extLst>
                    <a:ext uri="{9D8B030D-6E8A-4147-A177-3AD203B41FA5}">
                      <a16:colId xmlns:a16="http://schemas.microsoft.com/office/drawing/2014/main" val="319779226"/>
                    </a:ext>
                  </a:extLst>
                </a:gridCol>
                <a:gridCol w="2116931">
                  <a:extLst>
                    <a:ext uri="{9D8B030D-6E8A-4147-A177-3AD203B41FA5}">
                      <a16:colId xmlns:a16="http://schemas.microsoft.com/office/drawing/2014/main" val="3675464626"/>
                    </a:ext>
                  </a:extLst>
                </a:gridCol>
                <a:gridCol w="2286286">
                  <a:extLst>
                    <a:ext uri="{9D8B030D-6E8A-4147-A177-3AD203B41FA5}">
                      <a16:colId xmlns:a16="http://schemas.microsoft.com/office/drawing/2014/main" val="2538103436"/>
                    </a:ext>
                  </a:extLst>
                </a:gridCol>
                <a:gridCol w="3725799">
                  <a:extLst>
                    <a:ext uri="{9D8B030D-6E8A-4147-A177-3AD203B41FA5}">
                      <a16:colId xmlns:a16="http://schemas.microsoft.com/office/drawing/2014/main" val="3898971695"/>
                    </a:ext>
                  </a:extLst>
                </a:gridCol>
              </a:tblGrid>
              <a:tr h="629106">
                <a:tc>
                  <a:txBody>
                    <a:bodyPr/>
                    <a:lstStyle/>
                    <a:p>
                      <a:pPr marL="6477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spc="-5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477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-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</a:t>
                      </a:r>
                      <a:r>
                        <a:rPr lang="en-US" sz="1800" b="1" spc="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8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800" b="1" spc="-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800" b="1" spc="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8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ng </a:t>
                      </a:r>
                      <a:r>
                        <a:rPr lang="en-US" sz="1800" b="1" spc="-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1800" b="1" spc="-1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800" b="1" spc="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8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8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spc="-5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477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-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800" b="1" spc="-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18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nt</a:t>
                      </a:r>
                      <a:r>
                        <a:rPr lang="en-US" sz="1800" b="1" spc="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8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800" b="1" spc="-2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of Final</a:t>
                      </a:r>
                      <a:endParaRPr lang="en-US" sz="18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4770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-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18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800" b="1" spc="-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800" b="1" spc="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ti</a:t>
                      </a:r>
                      <a:r>
                        <a:rPr lang="en-US" sz="18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800" b="1" spc="-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800" b="1" spc="-1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800" b="1" spc="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8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on</a:t>
                      </a:r>
                      <a:endParaRPr lang="en-US" sz="18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spc="5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477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en-US" sz="18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1800" b="1" spc="-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8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800" b="1" spc="-1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800" b="1" spc="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en-US" sz="18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800" b="1" spc="-2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of </a:t>
                      </a:r>
                      <a:r>
                        <a:rPr lang="en-US" sz="1800" b="1" spc="-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8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800" b="1" spc="-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8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US" sz="1800" b="1" spc="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8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ed</a:t>
                      </a:r>
                      <a:endParaRPr lang="en-US" sz="18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4770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1800" b="1" spc="-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18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spc="5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477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en-US" sz="18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1800" b="1" spc="-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8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800" b="1" spc="-1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800" b="1" spc="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en-US" sz="18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800" b="1" spc="-2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of </a:t>
                      </a:r>
                      <a:r>
                        <a:rPr lang="en-US" sz="1800" b="1" spc="-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800" b="1" spc="-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800" b="1" spc="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8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ained </a:t>
                      </a:r>
                      <a:r>
                        <a:rPr lang="en-US" sz="1800" b="1" spc="-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800" b="1" spc="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18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eme</a:t>
                      </a:r>
                      <a:r>
                        <a:rPr lang="en-US" sz="1800" b="1" spc="-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8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 </a:t>
                      </a:r>
                      <a:r>
                        <a:rPr lang="en-US" sz="1800" b="1" spc="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1800" b="1" spc="-1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18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402616"/>
                  </a:ext>
                </a:extLst>
              </a:tr>
              <a:tr h="344685">
                <a:tc>
                  <a:txBody>
                    <a:bodyPr/>
                    <a:lstStyle/>
                    <a:p>
                      <a:pPr marL="284480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en-US" sz="1400" spc="-1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arch</a:t>
                      </a:r>
                      <a:r>
                        <a:rPr lang="en-US" sz="1400" spc="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spc="-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6235" marR="35877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 spc="-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USA</a:t>
                      </a:r>
                      <a:endParaRPr lang="en-US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5270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229</a:t>
                      </a:r>
                      <a:r>
                        <a:rPr lang="en-US" sz="1400" spc="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356</a:t>
                      </a:r>
                      <a:endParaRPr lang="en-US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9570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194</a:t>
                      </a:r>
                      <a:r>
                        <a:rPr lang="en-US" sz="1400" spc="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494</a:t>
                      </a:r>
                      <a:endParaRPr lang="en-US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9807665"/>
                  </a:ext>
                </a:extLst>
              </a:tr>
              <a:tr h="340456">
                <a:tc>
                  <a:txBody>
                    <a:bodyPr/>
                    <a:lstStyle/>
                    <a:p>
                      <a:pPr marL="160655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1400" spc="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1400" spc="-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bru</a:t>
                      </a:r>
                      <a:r>
                        <a:rPr lang="en-US" sz="1400" spc="-1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400" spc="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400" spc="-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spc="-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607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France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527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138</a:t>
                      </a:r>
                      <a:r>
                        <a:rPr lang="en-US" sz="1400" spc="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041</a:t>
                      </a:r>
                      <a:endParaRPr lang="en-US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957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117</a:t>
                      </a:r>
                      <a:r>
                        <a:rPr lang="en-US" sz="1400" spc="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059</a:t>
                      </a:r>
                      <a:endParaRPr lang="en-US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5150647"/>
                  </a:ext>
                </a:extLst>
              </a:tr>
              <a:tr h="340456">
                <a:tc>
                  <a:txBody>
                    <a:bodyPr/>
                    <a:lstStyle/>
                    <a:p>
                      <a:pPr marL="24638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en-US" sz="1400" spc="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spc="-2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arch</a:t>
                      </a:r>
                      <a:r>
                        <a:rPr lang="en-US" sz="1400" spc="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spc="-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607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France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527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255</a:t>
                      </a:r>
                      <a:r>
                        <a:rPr lang="en-US" sz="1400" spc="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739</a:t>
                      </a:r>
                      <a:endParaRPr lang="en-US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957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216</a:t>
                      </a:r>
                      <a:r>
                        <a:rPr lang="en-US" sz="1400" spc="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867</a:t>
                      </a:r>
                      <a:endParaRPr lang="en-US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714173"/>
                  </a:ext>
                </a:extLst>
              </a:tr>
              <a:tr h="342570">
                <a:tc>
                  <a:txBody>
                    <a:bodyPr/>
                    <a:lstStyle/>
                    <a:p>
                      <a:pPr marL="30861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1400" spc="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spc="-2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1400" spc="1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400" spc="-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spc="-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607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France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527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170</a:t>
                      </a:r>
                      <a:r>
                        <a:rPr lang="en-US" sz="1400" spc="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906</a:t>
                      </a:r>
                      <a:endParaRPr lang="en-US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957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144</a:t>
                      </a:r>
                      <a:r>
                        <a:rPr lang="en-US" sz="1400" spc="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928</a:t>
                      </a:r>
                      <a:endParaRPr lang="en-US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2069920"/>
                  </a:ext>
                </a:extLst>
              </a:tr>
              <a:tr h="340456">
                <a:tc>
                  <a:txBody>
                    <a:bodyPr/>
                    <a:lstStyle/>
                    <a:p>
                      <a:pPr marL="30861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1400" spc="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spc="-2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1400" spc="1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400" spc="-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spc="-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607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France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527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124</a:t>
                      </a:r>
                      <a:r>
                        <a:rPr lang="en-US" sz="1400" spc="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141</a:t>
                      </a:r>
                      <a:endParaRPr lang="en-US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957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105</a:t>
                      </a:r>
                      <a:r>
                        <a:rPr lang="en-US" sz="1400" spc="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272</a:t>
                      </a:r>
                      <a:endParaRPr lang="en-US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5761441"/>
                  </a:ext>
                </a:extLst>
              </a:tr>
              <a:tr h="340456">
                <a:tc>
                  <a:txBody>
                    <a:bodyPr/>
                    <a:lstStyle/>
                    <a:p>
                      <a:pPr marL="30861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en-US" sz="1400" spc="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spc="-2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1400" spc="1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400" spc="-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spc="-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607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France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527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143</a:t>
                      </a:r>
                      <a:r>
                        <a:rPr lang="en-US" sz="1400" spc="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030</a:t>
                      </a:r>
                      <a:endParaRPr lang="en-US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957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121</a:t>
                      </a:r>
                      <a:r>
                        <a:rPr lang="en-US" sz="1400" spc="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290</a:t>
                      </a:r>
                      <a:endParaRPr lang="en-US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8470619"/>
                  </a:ext>
                </a:extLst>
              </a:tr>
              <a:tr h="340456">
                <a:tc>
                  <a:txBody>
                    <a:bodyPr/>
                    <a:lstStyle/>
                    <a:p>
                      <a:pPr marL="30861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en-US" sz="1400" spc="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spc="-2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1400" spc="1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400" spc="-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spc="-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607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France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5275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84</a:t>
                      </a:r>
                      <a:r>
                        <a:rPr lang="en-US" sz="1400" spc="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931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767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r>
                        <a:rPr lang="en-US" sz="1400" spc="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022</a:t>
                      </a:r>
                      <a:endParaRPr lang="en-US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8772026"/>
                  </a:ext>
                </a:extLst>
              </a:tr>
              <a:tr h="340456">
                <a:tc>
                  <a:txBody>
                    <a:bodyPr/>
                    <a:lstStyle/>
                    <a:p>
                      <a:pPr marL="288925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1400" spc="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Ju</a:t>
                      </a:r>
                      <a:r>
                        <a:rPr lang="en-US" sz="1400" spc="-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 2019</a:t>
                      </a:r>
                      <a:endParaRPr lang="en-US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8765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400" spc="-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400" spc="-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527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r>
                        <a:rPr lang="en-US" sz="1400" spc="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763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767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87</a:t>
                      </a:r>
                      <a:r>
                        <a:rPr lang="en-US" sz="1400" spc="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143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817901"/>
                  </a:ext>
                </a:extLst>
              </a:tr>
              <a:tr h="340456">
                <a:tc>
                  <a:txBody>
                    <a:bodyPr/>
                    <a:lstStyle/>
                    <a:p>
                      <a:pPr marL="288925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1400" spc="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Ju</a:t>
                      </a:r>
                      <a:r>
                        <a:rPr lang="en-US" sz="1400" spc="-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 2019</a:t>
                      </a:r>
                      <a:endParaRPr lang="en-US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8765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400" spc="-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400" spc="-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5275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89</a:t>
                      </a:r>
                      <a:r>
                        <a:rPr lang="en-US" sz="1400" spc="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149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767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r>
                        <a:rPr lang="en-US" sz="1400" spc="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598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377467"/>
                  </a:ext>
                </a:extLst>
              </a:tr>
              <a:tr h="342570">
                <a:tc>
                  <a:txBody>
                    <a:bodyPr/>
                    <a:lstStyle/>
                    <a:p>
                      <a:pPr marL="31623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US" sz="1400" spc="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Ju</a:t>
                      </a:r>
                      <a:r>
                        <a:rPr lang="en-US" sz="1400" spc="-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400" spc="-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spc="-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8765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400" spc="-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400" spc="-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527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182</a:t>
                      </a:r>
                      <a:r>
                        <a:rPr lang="en-US" sz="1400" spc="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020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957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154</a:t>
                      </a:r>
                      <a:r>
                        <a:rPr lang="en-US" sz="1400" spc="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353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5047482"/>
                  </a:ext>
                </a:extLst>
              </a:tr>
              <a:tr h="340456">
                <a:tc>
                  <a:txBody>
                    <a:bodyPr/>
                    <a:lstStyle/>
                    <a:p>
                      <a:pPr marL="98425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1400" spc="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spc="-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400" spc="-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400" spc="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400" spc="-1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400" spc="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400" spc="-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 2</a:t>
                      </a:r>
                      <a:r>
                        <a:rPr lang="en-US" sz="1400" spc="-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8765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400" spc="-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400" spc="-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5275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r>
                        <a:rPr lang="en-US" sz="1400" spc="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309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767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r>
                        <a:rPr lang="en-US" sz="1400" spc="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166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4622222"/>
                  </a:ext>
                </a:extLst>
              </a:tr>
              <a:tr h="340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7485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1,520</a:t>
                      </a:r>
                      <a:r>
                        <a:rPr lang="en-US" sz="1400" spc="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077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0515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1,289</a:t>
                      </a:r>
                      <a:r>
                        <a:rPr lang="en-US" sz="1400" spc="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025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87788"/>
                  </a:ext>
                </a:extLst>
              </a:tr>
              <a:tr h="340456">
                <a:tc gridSpan="2">
                  <a:txBody>
                    <a:bodyPr/>
                    <a:lstStyle/>
                    <a:p>
                      <a:pPr marL="758190" marR="0"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1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400" b="1" spc="-1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400" b="1" spc="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400" b="1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al </a:t>
                      </a:r>
                      <a:r>
                        <a:rPr lang="en-US" sz="1400" b="1" spc="-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400" b="1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400" b="1" spc="-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spc="1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400" b="1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400" b="1" spc="-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400" b="1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400" b="1" spc="-5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400" b="1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33375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b="1" spc="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520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24180" marR="42291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b="1" spc="5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289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2308375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85800" y="828644"/>
            <a:ext cx="109270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List of UOC shipments from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Rossing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in 2019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(http://www.rossing.com/reports-research.htm)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731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593" y="315309"/>
            <a:ext cx="11876690" cy="6348249"/>
          </a:xfrm>
        </p:spPr>
        <p:txBody>
          <a:bodyPr>
            <a:noAutofit/>
          </a:bodyPr>
          <a:lstStyle/>
          <a:p>
            <a:r>
              <a:rPr lang="en-US" sz="3200" dirty="0"/>
              <a:t>In Namibia uranium deposits are mined in open pits, as this practice makes it more cost effective than underground mining</a:t>
            </a:r>
          </a:p>
          <a:p>
            <a:endParaRPr lang="en-US" sz="3200" dirty="0"/>
          </a:p>
          <a:p>
            <a:r>
              <a:rPr lang="en-US" sz="3200" dirty="0"/>
              <a:t>Most uranium resources contain only a fraction of uranium: </a:t>
            </a:r>
            <a:r>
              <a:rPr lang="en-US" sz="3200" dirty="0" err="1"/>
              <a:t>e.g</a:t>
            </a:r>
            <a:r>
              <a:rPr lang="en-US" sz="3200" dirty="0"/>
              <a:t> 1,000 kg of ore produces about 500 grams of usable uranium.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The Mined Uranium ore is taken through milling to turn it into a finished product-Uranium powder, also known as </a:t>
            </a:r>
            <a:r>
              <a:rPr lang="en-US" sz="3200" b="1" dirty="0"/>
              <a:t>Yellowcake</a:t>
            </a:r>
            <a:r>
              <a:rPr lang="en-US" sz="3200" dirty="0"/>
              <a:t>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7335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2597"/>
            <a:ext cx="12023834" cy="1293028"/>
          </a:xfrm>
        </p:spPr>
        <p:txBody>
          <a:bodyPr>
            <a:normAutofit/>
          </a:bodyPr>
          <a:lstStyle/>
          <a:p>
            <a:r>
              <a:rPr lang="en-US" sz="3600" b="1" dirty="0"/>
              <a:t>Laws governing mining activities in Namibia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207" y="1825625"/>
            <a:ext cx="11813627" cy="4351338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Namibia’s legislative framework takes </a:t>
            </a:r>
            <a:r>
              <a:rPr lang="en-US" sz="3200" dirty="0" err="1"/>
              <a:t>cognisance</a:t>
            </a:r>
            <a:r>
              <a:rPr lang="en-US" sz="3200" dirty="0"/>
              <a:t> of its international obligations to promote peace and security by acceding to international treaties and agreements.</a:t>
            </a:r>
          </a:p>
          <a:p>
            <a:r>
              <a:rPr lang="en-US" sz="3200" b="1" dirty="0"/>
              <a:t>Acceded international treaties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Non- Proliferation Treaty,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Safeguards Agreement,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 err="1"/>
              <a:t>Pelindaba</a:t>
            </a:r>
            <a:r>
              <a:rPr lang="en-US" sz="3200" dirty="0"/>
              <a:t> Treaty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Convention on the Physical Protection of Nuclear Material.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1249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510373"/>
            <a:ext cx="10604500" cy="129302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Status of </a:t>
            </a:r>
            <a:r>
              <a:rPr lang="en-US" sz="3600" b="1"/>
              <a:t>international treaties 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695013"/>
              </p:ext>
            </p:extLst>
          </p:nvPr>
        </p:nvGraphicFramePr>
        <p:xfrm>
          <a:off x="488948" y="1676401"/>
          <a:ext cx="11252203" cy="3835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13552">
                  <a:extLst>
                    <a:ext uri="{9D8B030D-6E8A-4147-A177-3AD203B41FA5}">
                      <a16:colId xmlns:a16="http://schemas.microsoft.com/office/drawing/2014/main" val="2845464496"/>
                    </a:ext>
                  </a:extLst>
                </a:gridCol>
                <a:gridCol w="4438651">
                  <a:extLst>
                    <a:ext uri="{9D8B030D-6E8A-4147-A177-3AD203B41FA5}">
                      <a16:colId xmlns:a16="http://schemas.microsoft.com/office/drawing/2014/main" val="546169536"/>
                    </a:ext>
                  </a:extLst>
                </a:gridCol>
              </a:tblGrid>
              <a:tr h="122966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spc="-30" dirty="0">
                          <a:solidFill>
                            <a:schemeClr val="bg1"/>
                          </a:solidFill>
                          <a:effectLst/>
                        </a:rPr>
                        <a:t>L</a:t>
                      </a:r>
                      <a:r>
                        <a:rPr lang="en-US" sz="3600" spc="35" dirty="0">
                          <a:solidFill>
                            <a:schemeClr val="bg1"/>
                          </a:solidFill>
                          <a:effectLst/>
                        </a:rPr>
                        <a:t>E</a:t>
                      </a:r>
                      <a:r>
                        <a:rPr lang="en-US" sz="3600" spc="-10" dirty="0">
                          <a:solidFill>
                            <a:schemeClr val="bg1"/>
                          </a:solidFill>
                          <a:effectLst/>
                        </a:rPr>
                        <a:t>G</a:t>
                      </a:r>
                      <a:r>
                        <a:rPr lang="en-US" sz="3600" spc="-5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r>
                        <a:rPr lang="en-US" sz="3600" dirty="0">
                          <a:solidFill>
                            <a:schemeClr val="bg1"/>
                          </a:solidFill>
                          <a:effectLst/>
                        </a:rPr>
                        <a:t>LLY</a:t>
                      </a:r>
                      <a:r>
                        <a:rPr lang="en-US" sz="3600" spc="7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3600" spc="25" dirty="0">
                          <a:solidFill>
                            <a:schemeClr val="bg1"/>
                          </a:solidFill>
                          <a:effectLst/>
                        </a:rPr>
                        <a:t>B</a:t>
                      </a:r>
                      <a:r>
                        <a:rPr lang="en-US" sz="3600" spc="-50" dirty="0">
                          <a:solidFill>
                            <a:schemeClr val="bg1"/>
                          </a:solidFill>
                          <a:effectLst/>
                        </a:rPr>
                        <a:t>I</a:t>
                      </a:r>
                      <a:r>
                        <a:rPr lang="en-US" sz="3600" spc="25" dirty="0">
                          <a:solidFill>
                            <a:schemeClr val="bg1"/>
                          </a:solidFill>
                          <a:effectLst/>
                        </a:rPr>
                        <a:t>N</a:t>
                      </a:r>
                      <a:r>
                        <a:rPr lang="en-US" sz="3600" dirty="0">
                          <a:solidFill>
                            <a:schemeClr val="bg1"/>
                          </a:solidFill>
                          <a:effectLst/>
                        </a:rPr>
                        <a:t>D</a:t>
                      </a:r>
                      <a:r>
                        <a:rPr lang="en-US" sz="3600" spc="-25" dirty="0">
                          <a:solidFill>
                            <a:schemeClr val="bg1"/>
                          </a:solidFill>
                          <a:effectLst/>
                        </a:rPr>
                        <a:t>I</a:t>
                      </a:r>
                      <a:r>
                        <a:rPr lang="en-US" sz="3600" dirty="0">
                          <a:solidFill>
                            <a:schemeClr val="bg1"/>
                          </a:solidFill>
                          <a:effectLst/>
                        </a:rPr>
                        <a:t>NG</a:t>
                      </a:r>
                      <a:r>
                        <a:rPr lang="en-US" sz="3600" spc="8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3600" dirty="0">
                          <a:solidFill>
                            <a:schemeClr val="bg1"/>
                          </a:solidFill>
                          <a:effectLst/>
                        </a:rPr>
                        <a:t>I</a:t>
                      </a:r>
                      <a:r>
                        <a:rPr lang="en-US" sz="3600" spc="25" dirty="0">
                          <a:solidFill>
                            <a:schemeClr val="bg1"/>
                          </a:solidFill>
                          <a:effectLst/>
                        </a:rPr>
                        <a:t>N</a:t>
                      </a:r>
                      <a:r>
                        <a:rPr lang="en-US" sz="3600" spc="-30" dirty="0">
                          <a:solidFill>
                            <a:schemeClr val="bg1"/>
                          </a:solidFill>
                          <a:effectLst/>
                        </a:rPr>
                        <a:t>S</a:t>
                      </a:r>
                      <a:r>
                        <a:rPr lang="en-US" sz="3600" spc="-5" dirty="0">
                          <a:solidFill>
                            <a:schemeClr val="bg1"/>
                          </a:solidFill>
                          <a:effectLst/>
                        </a:rPr>
                        <a:t>T</a:t>
                      </a:r>
                      <a:r>
                        <a:rPr lang="en-US" sz="3600" spc="-10" dirty="0">
                          <a:solidFill>
                            <a:schemeClr val="bg1"/>
                          </a:solidFill>
                          <a:effectLst/>
                        </a:rPr>
                        <a:t>R</a:t>
                      </a:r>
                      <a:r>
                        <a:rPr lang="en-US" sz="3600" spc="25" dirty="0">
                          <a:solidFill>
                            <a:schemeClr val="bg1"/>
                          </a:solidFill>
                          <a:effectLst/>
                        </a:rPr>
                        <a:t>U</a:t>
                      </a:r>
                      <a:r>
                        <a:rPr lang="en-US" sz="3600" spc="-30" dirty="0">
                          <a:solidFill>
                            <a:schemeClr val="bg1"/>
                          </a:solidFill>
                          <a:effectLst/>
                        </a:rPr>
                        <a:t>M</a:t>
                      </a:r>
                      <a:r>
                        <a:rPr lang="en-US" sz="3600" spc="10" dirty="0">
                          <a:solidFill>
                            <a:schemeClr val="bg1"/>
                          </a:solidFill>
                          <a:effectLst/>
                        </a:rPr>
                        <a:t>E</a:t>
                      </a:r>
                      <a:r>
                        <a:rPr lang="en-US" sz="3600" spc="25" dirty="0">
                          <a:solidFill>
                            <a:schemeClr val="bg1"/>
                          </a:solidFill>
                          <a:effectLst/>
                        </a:rPr>
                        <a:t>N</a:t>
                      </a:r>
                      <a:r>
                        <a:rPr lang="en-US" sz="3600" spc="-30" dirty="0">
                          <a:solidFill>
                            <a:schemeClr val="bg1"/>
                          </a:solidFill>
                          <a:effectLst/>
                        </a:rPr>
                        <a:t>T</a:t>
                      </a:r>
                      <a:endParaRPr lang="en-US" sz="3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STATUS 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1148466"/>
                  </a:ext>
                </a:extLst>
              </a:tr>
              <a:tr h="37224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Nuclear Non- Proliferation Treaty (NPT)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Deposited on 2 october 1992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2888342"/>
                  </a:ext>
                </a:extLst>
              </a:tr>
              <a:tr h="74449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Nuclear Weapons Free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Zone/ Protocol(s)-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</a:rPr>
                        <a:t>Pelindaba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 treaty 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Deposited on 1</a:t>
                      </a:r>
                      <a:r>
                        <a:rPr lang="en-US" sz="2000" baseline="30000" dirty="0">
                          <a:effectLst/>
                        </a:rPr>
                        <a:t>st</a:t>
                      </a:r>
                      <a:r>
                        <a:rPr lang="en-US" sz="2000" dirty="0">
                          <a:effectLst/>
                        </a:rPr>
                        <a:t> march 2012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0446666"/>
                  </a:ext>
                </a:extLst>
              </a:tr>
              <a:tr h="74449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Convention on Physical Protection of Nuclear Material (CPPNM)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Deposited 2 October 2002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3060864"/>
                  </a:ext>
                </a:extLst>
              </a:tr>
              <a:tr h="74449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Comprehensive Nuclear- Test-Ban Treaty (CTBT) (not in force)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Deposited 29 June 2001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5402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437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172" y="259877"/>
            <a:ext cx="11508828" cy="717585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Domestic legislation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749" y="912807"/>
            <a:ext cx="11666483" cy="5644055"/>
          </a:xfrm>
        </p:spPr>
        <p:txBody>
          <a:bodyPr>
            <a:normAutofit/>
          </a:bodyPr>
          <a:lstStyle/>
          <a:p>
            <a:r>
              <a:rPr lang="en-US" sz="3200" dirty="0"/>
              <a:t>Acts of the Namibian parliament and their associated regulations comprise of the legislations that partly control, safeguard and secure uranium ore products during production and transportation.</a:t>
            </a:r>
          </a:p>
          <a:p>
            <a:pPr marL="0" indent="0">
              <a:buNone/>
            </a:pPr>
            <a:r>
              <a:rPr lang="en-US" sz="3200" b="1" dirty="0"/>
              <a:t>Some of the acts include</a:t>
            </a:r>
            <a:r>
              <a:rPr lang="en-US" sz="3200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The Atomic Energy and Radiation Protection Act, No.  5 of 2005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Prospecting and Mining Act, Act 33 of 1992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Customs and Excise Act, Act 20 of 1998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Environmental Management Act of 2007</a:t>
            </a:r>
          </a:p>
        </p:txBody>
      </p:sp>
    </p:spTree>
    <p:extLst>
      <p:ext uri="{BB962C8B-B14F-4D97-AF65-F5344CB8AC3E}">
        <p14:creationId xmlns:p14="http://schemas.microsoft.com/office/powerpoint/2010/main" val="3969242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55" y="365125"/>
            <a:ext cx="12034345" cy="780503"/>
          </a:xfrm>
        </p:spPr>
        <p:txBody>
          <a:bodyPr>
            <a:normAutofit/>
          </a:bodyPr>
          <a:lstStyle/>
          <a:p>
            <a:pPr algn="ctr"/>
            <a:r>
              <a:rPr lang="en-US" sz="3200" b="1" i="1" dirty="0"/>
              <a:t>Atomic Energy and Radiation Protection Act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58" y="1145628"/>
            <a:ext cx="11740055" cy="5465379"/>
          </a:xfrm>
        </p:spPr>
        <p:txBody>
          <a:bodyPr>
            <a:normAutofit/>
          </a:bodyPr>
          <a:lstStyle/>
          <a:p>
            <a:r>
              <a:rPr lang="en-US" sz="2800" dirty="0"/>
              <a:t>The Atomic Energy &amp; Radiation Protection Act explicitly places the responsibility for safety and security on the operator. </a:t>
            </a:r>
          </a:p>
          <a:p>
            <a:endParaRPr lang="en-US" sz="2800" dirty="0"/>
          </a:p>
          <a:p>
            <a:r>
              <a:rPr lang="en-US" sz="2800" dirty="0"/>
              <a:t>Facilities handling Uranium products are required to develop and submit a Radiation Management Plan.</a:t>
            </a:r>
          </a:p>
          <a:p>
            <a:endParaRPr lang="en-US" sz="2800" dirty="0"/>
          </a:p>
          <a:p>
            <a:r>
              <a:rPr lang="en-US" sz="2800" dirty="0"/>
              <a:t>The plan should outline safety and security objectives and roadmap towards achievement.</a:t>
            </a:r>
          </a:p>
          <a:p>
            <a:endParaRPr lang="en-US" sz="2800" dirty="0"/>
          </a:p>
          <a:p>
            <a:r>
              <a:rPr lang="en-US" sz="2800" dirty="0"/>
              <a:t> Facilities are also required to establish physical and administrative security measures to deter, detect and respond to potential security threats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62000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8163" y="133756"/>
            <a:ext cx="12202511" cy="969831"/>
          </a:xfrm>
        </p:spPr>
        <p:txBody>
          <a:bodyPr>
            <a:normAutofit/>
          </a:bodyPr>
          <a:lstStyle/>
          <a:p>
            <a:r>
              <a:rPr lang="en-US" b="1" dirty="0"/>
              <a:t>Competent authority established by the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290" y="1103587"/>
            <a:ext cx="11740058" cy="5318234"/>
          </a:xfrm>
        </p:spPr>
        <p:txBody>
          <a:bodyPr>
            <a:normAutofit fontScale="77500" lnSpcReduction="20000"/>
          </a:bodyPr>
          <a:lstStyle/>
          <a:p>
            <a:r>
              <a:rPr lang="en-US" sz="2800" b="1" dirty="0"/>
              <a:t>National Radiation Protection Agency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500" dirty="0"/>
              <a:t>The act mandates National Radiation Protection Agency conduct regular physical verifications for safety and security of ore products at uranium mines, during transportation and handling at the port.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3300" dirty="0"/>
              <a:t>to establish and maintain a register</a:t>
            </a:r>
          </a:p>
          <a:p>
            <a:pPr marL="0" indent="0">
              <a:buNone/>
            </a:pPr>
            <a:r>
              <a:rPr lang="en-US" sz="3300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300" dirty="0"/>
              <a:t>of radioactive materials in Namibia</a:t>
            </a:r>
          </a:p>
          <a:p>
            <a:pPr marL="0" indent="0">
              <a:buNone/>
            </a:pPr>
            <a:endParaRPr lang="en-US" sz="33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3300" dirty="0"/>
              <a:t>Of premises licensed to install, store and use radiation sources or dispose of radioactive waste.</a:t>
            </a:r>
          </a:p>
          <a:p>
            <a:pPr marL="0" indent="0">
              <a:buNone/>
            </a:pPr>
            <a:endParaRPr lang="en-US" sz="33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This is in line with the IAEA Regulations on safe transport of radioactive materials</a:t>
            </a:r>
            <a:endParaRPr lang="en-US" sz="33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8913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945" y="322938"/>
            <a:ext cx="11054255" cy="896262"/>
          </a:xfrm>
        </p:spPr>
        <p:txBody>
          <a:bodyPr>
            <a:normAutofit/>
          </a:bodyPr>
          <a:lstStyle/>
          <a:p>
            <a:r>
              <a:rPr lang="en-US" b="1" i="1" dirty="0"/>
              <a:t>Minerals (Prospecting and Mining) Act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290" y="1051035"/>
            <a:ext cx="11519338" cy="5665075"/>
          </a:xfrm>
        </p:spPr>
        <p:txBody>
          <a:bodyPr>
            <a:noAutofit/>
          </a:bodyPr>
          <a:lstStyle/>
          <a:p>
            <a:r>
              <a:rPr lang="en-US" sz="2800" dirty="0"/>
              <a:t>The Minerals (Prospecting and Mining) Act (1992) is the central piece of legislation governing the mining sector in Namibia.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The Act provides for the issuing for exploration and mining licenses. It further provides for the control of import, export and trade of the Namibia minerals including the ore product.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 The act outlines the mineral rights in the country, describes how the sector is to be administered, lays out obligations relating to mining </a:t>
            </a:r>
            <a:r>
              <a:rPr lang="en-US" sz="2800" dirty="0" err="1"/>
              <a:t>licences</a:t>
            </a:r>
            <a:r>
              <a:rPr lang="en-US" sz="2800" dirty="0"/>
              <a:t> available in Namibia. </a:t>
            </a:r>
          </a:p>
          <a:p>
            <a:r>
              <a:rPr lang="en-US" sz="2800" dirty="0"/>
              <a:t>It also includes information on royalty rates and penalties for any infractions and sets mine closure requirements.</a:t>
            </a:r>
          </a:p>
        </p:txBody>
      </p:sp>
    </p:spTree>
    <p:extLst>
      <p:ext uri="{BB962C8B-B14F-4D97-AF65-F5344CB8AC3E}">
        <p14:creationId xmlns:p14="http://schemas.microsoft.com/office/powerpoint/2010/main" val="132390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745" y="102221"/>
            <a:ext cx="11225048" cy="1293028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    Environmental Management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9091"/>
            <a:ext cx="10744200" cy="5342425"/>
          </a:xfrm>
        </p:spPr>
        <p:txBody>
          <a:bodyPr>
            <a:noAutofit/>
          </a:bodyPr>
          <a:lstStyle/>
          <a:p>
            <a:r>
              <a:rPr lang="en-US" sz="2400" dirty="0"/>
              <a:t>The Environmental Management Act (EMA) and the Environmental Impact Assessment Regulations govern the environmental aspects of the mining life cycle.</a:t>
            </a:r>
          </a:p>
          <a:p>
            <a:r>
              <a:rPr lang="en-US" sz="2400" dirty="0"/>
              <a:t> In accordance with  the Act and its regulations, a number of listed activities relevant to exploration, mining and quarrying cannot be undertaken without an environmental clearance certificate (ECC). </a:t>
            </a:r>
          </a:p>
          <a:p>
            <a:endParaRPr lang="en-US" sz="2400" dirty="0"/>
          </a:p>
          <a:p>
            <a:r>
              <a:rPr lang="en-US" sz="2400" dirty="0"/>
              <a:t>The EMA describes the steps that must be successfully completed by applicants prior  to being granted an ECC;</a:t>
            </a:r>
          </a:p>
          <a:p>
            <a:endParaRPr lang="en-US" sz="2400" dirty="0"/>
          </a:p>
          <a:p>
            <a:r>
              <a:rPr lang="en-US" sz="2400" dirty="0"/>
              <a:t>A valid ECC  is required for the application of various mining </a:t>
            </a:r>
            <a:r>
              <a:rPr lang="en-US" sz="2400" dirty="0" err="1"/>
              <a:t>licences</a:t>
            </a:r>
            <a:r>
              <a:rPr lang="en-US" sz="2400" dirty="0"/>
              <a:t> and license renewals</a:t>
            </a:r>
          </a:p>
        </p:txBody>
      </p:sp>
    </p:spTree>
    <p:extLst>
      <p:ext uri="{BB962C8B-B14F-4D97-AF65-F5344CB8AC3E}">
        <p14:creationId xmlns:p14="http://schemas.microsoft.com/office/powerpoint/2010/main" val="21303715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883" y="641131"/>
            <a:ext cx="11592909" cy="605395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dirty="0"/>
              <a:t>MINERALS POLICY OF NAMIBIA, 2002</a:t>
            </a:r>
            <a:endParaRPr lang="en-US" sz="3200" dirty="0"/>
          </a:p>
          <a:p>
            <a:r>
              <a:rPr lang="en-US" sz="3200" dirty="0"/>
              <a:t>Adopted in 2002, the Policy lays out a vision for the responsible development of Namibia’s mining sector for sustainable socioeconomic development. </a:t>
            </a:r>
          </a:p>
          <a:p>
            <a:r>
              <a:rPr lang="en-US" sz="3200" dirty="0"/>
              <a:t>As per the policy mining Companies are expected to take responsibility for minimizing impacts to the environment, for mine closure, and for ensuring meaningful community involvement.</a:t>
            </a:r>
          </a:p>
          <a:p>
            <a:r>
              <a:rPr lang="en-US" sz="3200" dirty="0"/>
              <a:t>They are also expected to support the empowerment of previously disadvantaged groups in their areas of operation.</a:t>
            </a:r>
          </a:p>
        </p:txBody>
      </p:sp>
    </p:spTree>
    <p:extLst>
      <p:ext uri="{BB962C8B-B14F-4D97-AF65-F5344CB8AC3E}">
        <p14:creationId xmlns:p14="http://schemas.microsoft.com/office/powerpoint/2010/main" val="3018523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45" y="62806"/>
            <a:ext cx="11698014" cy="914656"/>
          </a:xfrm>
        </p:spPr>
        <p:txBody>
          <a:bodyPr/>
          <a:lstStyle/>
          <a:p>
            <a:pPr algn="ctr"/>
            <a:r>
              <a:rPr lang="en-US" b="1" dirty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841" y="977462"/>
            <a:ext cx="11183007" cy="5433848"/>
          </a:xfrm>
        </p:spPr>
        <p:txBody>
          <a:bodyPr>
            <a:noAutofit/>
          </a:bodyPr>
          <a:lstStyle/>
          <a:p>
            <a:r>
              <a:rPr lang="en-AU" sz="2800" dirty="0"/>
              <a:t>This is a report under </a:t>
            </a:r>
            <a:r>
              <a:rPr lang="en-AU" sz="2800" b="1" dirty="0"/>
              <a:t>EU funded </a:t>
            </a:r>
            <a:r>
              <a:rPr lang="en-US" sz="2800" b="1" dirty="0"/>
              <a:t>Project MC 5.01/15b </a:t>
            </a:r>
            <a:r>
              <a:rPr lang="en-US" sz="2800" dirty="0"/>
              <a:t>– Support to the Southern African States in Nuclear Safety and Safeguards. 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The report presents a case study </a:t>
            </a:r>
            <a:r>
              <a:rPr lang="en-US" sz="2800" b="1" dirty="0"/>
              <a:t>of Namibia </a:t>
            </a:r>
            <a:r>
              <a:rPr lang="en-US" sz="2800" dirty="0"/>
              <a:t>and analyzes the country’s declared uranium exploitation status;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The existing legal and institutional frameworks and implementation capacities.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86542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3868"/>
          </a:xfrm>
        </p:spPr>
        <p:txBody>
          <a:bodyPr>
            <a:normAutofit/>
          </a:bodyPr>
          <a:lstStyle/>
          <a:p>
            <a:r>
              <a:rPr lang="en-US" b="1" dirty="0"/>
              <a:t>Customs and Excise Act of 1998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925" y="1008993"/>
            <a:ext cx="11298620" cy="5633545"/>
          </a:xfrm>
        </p:spPr>
        <p:txBody>
          <a:bodyPr>
            <a:noAutofit/>
          </a:bodyPr>
          <a:lstStyle/>
          <a:p>
            <a:r>
              <a:rPr lang="en-US" sz="3200" dirty="0"/>
              <a:t>The Customs and Excise Act mandates Customs officials to verify the documents and seal so submitted against the physical stock being imported or exported. 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Upon Customs satisfaction with the verifications, containers are sealed with a temper proof seal which must be only broke- opened at the final destination</a:t>
            </a:r>
          </a:p>
        </p:txBody>
      </p:sp>
    </p:spTree>
    <p:extLst>
      <p:ext uri="{BB962C8B-B14F-4D97-AF65-F5344CB8AC3E}">
        <p14:creationId xmlns:p14="http://schemas.microsoft.com/office/powerpoint/2010/main" val="28583921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269" y="365125"/>
            <a:ext cx="11708524" cy="96968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Nuclear security enforcement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883" y="1334814"/>
            <a:ext cx="11267089" cy="5076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/>
              <a:t>Security of uranium ore products at the mine</a:t>
            </a:r>
            <a:endParaRPr lang="en-US" sz="36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Access to the product recovering and storage  area is restricted to personnel working in the area only.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 Biometric and electronic cards are used for access.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All the mines are under 24 hours surveillance and mining area is fenced.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Removal of the product from the storage area strictly follows specific administrative procedures to ensure compliance  with  security  requirements.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 All personnel and vehicles leaving the mine sites are searched by the security officers at the security check point.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7424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657" y="290286"/>
            <a:ext cx="11858172" cy="63627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i="1" dirty="0"/>
              <a:t> Security of uranium ore products during transport</a:t>
            </a:r>
          </a:p>
          <a:p>
            <a:r>
              <a:rPr lang="en-US" sz="3600" dirty="0"/>
              <a:t>Uranium products from the mine to the </a:t>
            </a:r>
            <a:r>
              <a:rPr lang="en-US" sz="3600" dirty="0" err="1"/>
              <a:t>harbour</a:t>
            </a:r>
            <a:r>
              <a:rPr lang="en-US" sz="3600" dirty="0"/>
              <a:t> are transported by companies licensed by the  NRPA to transport radioactive material. </a:t>
            </a:r>
          </a:p>
          <a:p>
            <a:r>
              <a:rPr lang="en-US" sz="3600" dirty="0"/>
              <a:t>Thorough inspection of containers by relevant personnel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The consignments are escorted by the mines security personnel and radiation safety officer.</a:t>
            </a:r>
          </a:p>
          <a:p>
            <a:endParaRPr lang="en-US" sz="3600" dirty="0"/>
          </a:p>
          <a:p>
            <a:r>
              <a:rPr lang="en-US" sz="3600" b="1" dirty="0"/>
              <a:t>Consignment from </a:t>
            </a:r>
            <a:r>
              <a:rPr lang="en-US" sz="3600" b="1" dirty="0" err="1"/>
              <a:t>Rossing</a:t>
            </a:r>
            <a:r>
              <a:rPr lang="en-US" sz="3600" b="1" dirty="0"/>
              <a:t> is transported by rail.</a:t>
            </a:r>
          </a:p>
          <a:p>
            <a:endParaRPr lang="en-US" sz="3600" b="1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09043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30" y="377190"/>
            <a:ext cx="12066270" cy="6389370"/>
          </a:xfrm>
        </p:spPr>
        <p:txBody>
          <a:bodyPr>
            <a:normAutofit/>
          </a:bodyPr>
          <a:lstStyle/>
          <a:p>
            <a:pPr marL="914400" lvl="2" indent="0" hangingPunct="0">
              <a:lnSpc>
                <a:spcPct val="114000"/>
              </a:lnSpc>
              <a:spcBef>
                <a:spcPts val="1000"/>
              </a:spcBef>
              <a:buNone/>
            </a:pPr>
            <a:r>
              <a:rPr lang="en-US" sz="2400" b="1" kern="1400" dirty="0">
                <a:solidFill>
                  <a:srgbClr val="FF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 OF URANIUM ORE CONCENTRATE FROM NEIGHBOURING COUNTRIES </a:t>
            </a:r>
            <a:endParaRPr lang="en-US" sz="2400" b="1" kern="1400" dirty="0">
              <a:solidFill>
                <a:srgbClr val="FF0000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The UOC From Neighboring countries is transported in trucks to Walvis Bay </a:t>
            </a:r>
          </a:p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0" indent="-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The longest transport route is that for uranium mined at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Kayelekera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in Malawi, which passes through Malawi, Zambia and Namibia on its ways to Walvis Bay.</a:t>
            </a:r>
          </a:p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For such consignment from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neighbouring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countries, it is a requirement that containers be sealed with company seals endorsed on the manifest from the country of departure.</a:t>
            </a:r>
          </a:p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The national police in each state escorts the trucks in stages, based on bilateral agreements with the other states along the route.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90274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779" y="325821"/>
            <a:ext cx="11771587" cy="5851142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The NRPA issues license for the transit of products from other member states.</a:t>
            </a:r>
          </a:p>
          <a:p>
            <a:endParaRPr lang="en-US" sz="3600" dirty="0"/>
          </a:p>
          <a:p>
            <a:r>
              <a:rPr lang="en-US" sz="3600" dirty="0"/>
              <a:t> The license outlines the route, the container number and the number of drums in the container.</a:t>
            </a:r>
          </a:p>
          <a:p>
            <a:endParaRPr lang="en-US" sz="3600" dirty="0"/>
          </a:p>
          <a:p>
            <a:r>
              <a:rPr lang="en-US" sz="3600" dirty="0"/>
              <a:t>Custom officials are required to verify the consignment details.</a:t>
            </a:r>
          </a:p>
          <a:p>
            <a:endParaRPr lang="en-US" sz="3600" dirty="0"/>
          </a:p>
          <a:p>
            <a:r>
              <a:rPr lang="en-US" sz="3600" dirty="0"/>
              <a:t>The NRPA from time to time conducts verification of the transport of the products during transit to ensure that the requirements are met</a:t>
            </a:r>
          </a:p>
        </p:txBody>
      </p:sp>
    </p:spTree>
    <p:extLst>
      <p:ext uri="{BB962C8B-B14F-4D97-AF65-F5344CB8AC3E}">
        <p14:creationId xmlns:p14="http://schemas.microsoft.com/office/powerpoint/2010/main" val="41996942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01600"/>
            <a:ext cx="12001500" cy="66675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dirty="0"/>
              <a:t>Challenges and opportunities</a:t>
            </a:r>
          </a:p>
          <a:p>
            <a:pPr marL="0" indent="0" algn="ctr">
              <a:buNone/>
            </a:pPr>
            <a:r>
              <a:rPr lang="en-US" sz="3600" b="1" dirty="0"/>
              <a:t>Transport of Uranium</a:t>
            </a:r>
            <a:endParaRPr lang="en-US" sz="3600" dirty="0"/>
          </a:p>
          <a:p>
            <a:pPr lvl="0"/>
            <a:endParaRPr lang="en-GB" sz="3200" dirty="0">
              <a:solidFill>
                <a:srgbClr val="FF0000"/>
              </a:solidFill>
            </a:endParaRPr>
          </a:p>
          <a:p>
            <a:pPr lvl="0"/>
            <a:r>
              <a:rPr lang="en-GB" sz="3200" dirty="0"/>
              <a:t>There is need to track consignments in transit using modern technology ( </a:t>
            </a:r>
            <a:r>
              <a:rPr lang="en-GB" sz="3200" b="1" dirty="0"/>
              <a:t>Electronic tracking system</a:t>
            </a:r>
            <a:r>
              <a:rPr lang="en-GB" sz="3200" dirty="0"/>
              <a:t>) a </a:t>
            </a:r>
            <a:r>
              <a:rPr lang="en-GB" sz="3200" dirty="0" smtClean="0"/>
              <a:t>common </a:t>
            </a:r>
            <a:r>
              <a:rPr lang="en-GB" sz="3200" dirty="0"/>
              <a:t>tracking system for consignment traversing the region.</a:t>
            </a:r>
          </a:p>
          <a:p>
            <a:pPr lvl="0"/>
            <a:r>
              <a:rPr lang="en-GB" sz="3200" dirty="0"/>
              <a:t>Although mining companies conduct emergency response drills, there is need to upscale the response plan and bring more actors in the drills.</a:t>
            </a:r>
            <a:endParaRPr lang="en-US" sz="3200" dirty="0"/>
          </a:p>
          <a:p>
            <a:pPr lvl="0"/>
            <a:endParaRPr lang="en-GB" sz="3200" dirty="0"/>
          </a:p>
          <a:p>
            <a:pPr lvl="0"/>
            <a:r>
              <a:rPr lang="en-GB" sz="3200" dirty="0"/>
              <a:t>Limited function specific training for technical and scientific staff of the competent authorities regulating the transport of uranium in Namibia(</a:t>
            </a:r>
            <a:r>
              <a:rPr lang="en-GB" sz="3200" b="1" dirty="0"/>
              <a:t>Opportunity</a:t>
            </a:r>
            <a:r>
              <a:rPr lang="en-GB" sz="3200" dirty="0"/>
              <a:t>).</a:t>
            </a:r>
            <a:endParaRPr lang="en-US" sz="3200" dirty="0"/>
          </a:p>
          <a:p>
            <a:pPr lvl="0"/>
            <a:endParaRPr lang="en-GB" sz="3200" dirty="0"/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4175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215" y="192996"/>
            <a:ext cx="11372192" cy="578069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700" b="1" dirty="0"/>
              <a:t>  Rehabilitation of depleted mines</a:t>
            </a:r>
          </a:p>
          <a:p>
            <a:endParaRPr lang="en-US" sz="4200" dirty="0"/>
          </a:p>
          <a:p>
            <a:r>
              <a:rPr lang="en-US" sz="4200" dirty="0"/>
              <a:t>Mine closure, rehabilitation and the post-mining transition—and financial requirements are not adequately addressed in existing legislation or policy.</a:t>
            </a:r>
          </a:p>
          <a:p>
            <a:endParaRPr lang="en-US" sz="4200" dirty="0"/>
          </a:p>
          <a:p>
            <a:pPr lvl="0"/>
            <a:r>
              <a:rPr lang="en-US" sz="4200" dirty="0"/>
              <a:t>Though the mining company is bound by its plan, for the reason that this requirement is not embodied in a legally binding document may make it difficult for the state to fully enforce.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</a:p>
          <a:p>
            <a:pPr lvl="0"/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>
                <a:solidFill>
                  <a:prstClr val="black"/>
                </a:solidFill>
              </a:rPr>
              <a:t>The EMA and the Minerals Policy explicitly refer to rehabilitation as a requirement but </a:t>
            </a:r>
            <a:r>
              <a:rPr lang="en-US" sz="3600" dirty="0">
                <a:solidFill>
                  <a:srgbClr val="FF0000"/>
                </a:solidFill>
              </a:rPr>
              <a:t>they lack a specific regulation and authorizing agency to implement these requirement</a:t>
            </a:r>
            <a:r>
              <a:rPr lang="en-US" sz="3600" dirty="0">
                <a:solidFill>
                  <a:prstClr val="black"/>
                </a:solidFill>
              </a:rPr>
              <a:t>.</a:t>
            </a:r>
          </a:p>
          <a:p>
            <a:endParaRPr lang="en-US" sz="4200" dirty="0"/>
          </a:p>
          <a:p>
            <a:pPr marL="0" indent="0">
              <a:buNone/>
            </a:pPr>
            <a:endParaRPr lang="en-US" sz="5900" dirty="0"/>
          </a:p>
        </p:txBody>
      </p:sp>
    </p:spTree>
    <p:extLst>
      <p:ext uri="{BB962C8B-B14F-4D97-AF65-F5344CB8AC3E}">
        <p14:creationId xmlns:p14="http://schemas.microsoft.com/office/powerpoint/2010/main" val="2813469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145" y="409903"/>
            <a:ext cx="12044855" cy="613804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 dirty="0">
                <a:latin typeface="Arial Narrow" panose="020B0606020202030204" pitchFamily="34" charset="0"/>
              </a:rPr>
              <a:t>                   Conclusions</a:t>
            </a:r>
          </a:p>
          <a:p>
            <a:r>
              <a:rPr lang="en-US" sz="3200" dirty="0">
                <a:latin typeface="Arial Narrow" panose="020B0606020202030204" pitchFamily="34" charset="0"/>
              </a:rPr>
              <a:t>Based on data from the world nuclear association, Namibia is one of the largest uranium producers in the world.</a:t>
            </a:r>
          </a:p>
          <a:p>
            <a:pPr marL="0" indent="0">
              <a:buNone/>
            </a:pPr>
            <a:endParaRPr lang="en-US" sz="3200" dirty="0">
              <a:latin typeface="Arial Narrow" panose="020B0606020202030204" pitchFamily="34" charset="0"/>
            </a:endParaRPr>
          </a:p>
          <a:p>
            <a:r>
              <a:rPr lang="en-US" sz="3200" dirty="0">
                <a:latin typeface="Arial Narrow" panose="020B0606020202030204" pitchFamily="34" charset="0"/>
              </a:rPr>
              <a:t>The government of Namibia has promulgated robust legal instruments to regulate the industry.</a:t>
            </a:r>
          </a:p>
          <a:p>
            <a:r>
              <a:rPr lang="en-GB" sz="3200" dirty="0">
                <a:latin typeface="Arial Narrow" panose="020B0606020202030204" pitchFamily="34" charset="0"/>
                <a:ea typeface="Times New Roman" panose="02020603050405020304" pitchFamily="18" charset="0"/>
              </a:rPr>
              <a:t>The country has an efficient transport infrastructure consisting of an elaborate road network and a </a:t>
            </a:r>
            <a:r>
              <a:rPr lang="en-GB" sz="32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trasboarder</a:t>
            </a:r>
            <a:r>
              <a:rPr lang="en-GB" sz="3200" dirty="0">
                <a:latin typeface="Arial Narrow" panose="020B0606020202030204" pitchFamily="34" charset="0"/>
                <a:ea typeface="Times New Roman" panose="02020603050405020304" pitchFamily="18" charset="0"/>
              </a:rPr>
              <a:t> railway line. The transport system facilitates easy movement of the Uranium ore concentrate to the port of Walvis Bay</a:t>
            </a:r>
            <a:endParaRPr lang="en-US" sz="3200" dirty="0">
              <a:latin typeface="Arial Narrow" panose="020B0606020202030204" pitchFamily="34" charset="0"/>
            </a:endParaRPr>
          </a:p>
          <a:p>
            <a:endParaRPr lang="en-US" sz="3200" dirty="0">
              <a:latin typeface="Arial Narrow" panose="020B0606020202030204" pitchFamily="34" charset="0"/>
            </a:endParaRPr>
          </a:p>
          <a:p>
            <a:r>
              <a:rPr lang="en-US" sz="3200" dirty="0">
                <a:latin typeface="Arial Narrow" panose="020B0606020202030204" pitchFamily="34" charset="0"/>
              </a:rPr>
              <a:t>NRPA is well empowered by legislation and mining companies provide annual narration on their operations. </a:t>
            </a:r>
          </a:p>
          <a:p>
            <a:endParaRPr lang="en-US" sz="3200" dirty="0">
              <a:latin typeface="Arial Narrow" panose="020B0606020202030204" pitchFamily="34" charset="0"/>
            </a:endParaRPr>
          </a:p>
          <a:p>
            <a:r>
              <a:rPr lang="en-US" sz="3200" dirty="0">
                <a:latin typeface="Arial Narrow" panose="020B0606020202030204" pitchFamily="34" charset="0"/>
              </a:rPr>
              <a:t>There are however a few challenges in the instruments that would need to be addressed to strengthen the legal framework.</a:t>
            </a:r>
            <a:r>
              <a:rPr lang="en-US" sz="3200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</a:p>
          <a:p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176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81773"/>
            <a:ext cx="8610600" cy="734227"/>
          </a:xfrm>
        </p:spPr>
        <p:txBody>
          <a:bodyPr/>
          <a:lstStyle/>
          <a:p>
            <a:pPr algn="ctr"/>
            <a:r>
              <a:rPr lang="en-US" b="1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" y="731520"/>
            <a:ext cx="12039600" cy="612648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Arial Narrow" panose="020B0606020202030204" pitchFamily="34" charset="0"/>
              </a:rPr>
              <a:t>Implementation of consignment tracking system to monitor the ore concentrate on transit.</a:t>
            </a:r>
          </a:p>
          <a:p>
            <a:pPr algn="just" hangingPunct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kern="14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Disposal of Mine  and milling tailings and proper rehabilitation of depleted mines need to be anchored in legislation. It would be plausible if such functions were properly placed in a particular agency with well defined mandate.</a:t>
            </a:r>
            <a:endParaRPr lang="en-US" sz="2800" kern="1400" dirty="0">
              <a:latin typeface="Arial Narrow" panose="020B0606020202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  <a:latin typeface="Arial Narrow" panose="020B0606020202030204" pitchFamily="34" charset="0"/>
              </a:rPr>
              <a:t>Continual Function specific training of all the personnel in the Uranium Chain - </a:t>
            </a:r>
            <a:r>
              <a:rPr lang="en-US" sz="2800" b="1" dirty="0">
                <a:solidFill>
                  <a:prstClr val="black"/>
                </a:solidFill>
                <a:latin typeface="Arial Narrow" panose="020B0606020202030204" pitchFamily="34" charset="0"/>
              </a:rPr>
              <a:t>support from international partners</a:t>
            </a:r>
          </a:p>
          <a:p>
            <a:pPr lvl="0"/>
            <a:r>
              <a:rPr lang="en-US" sz="2800" dirty="0">
                <a:solidFill>
                  <a:prstClr val="black"/>
                </a:solidFill>
                <a:latin typeface="Arial Narrow" panose="020B0606020202030204" pitchFamily="34" charset="0"/>
              </a:rPr>
              <a:t>There is need for consultation among the regional members to have uniform regulations governing nuclear security especially on transport of Uranium. (Bilateral agreements and regional protocol) </a:t>
            </a:r>
          </a:p>
          <a:p>
            <a:r>
              <a:rPr lang="en-US" sz="2800" dirty="0">
                <a:latin typeface="Arial Narrow" panose="020B0606020202030204" pitchFamily="34" charset="0"/>
              </a:rPr>
              <a:t>Introduction of legislation to handle unique challenges of uranium Mining</a:t>
            </a:r>
          </a:p>
        </p:txBody>
      </p:sp>
    </p:spTree>
    <p:extLst>
      <p:ext uri="{BB962C8B-B14F-4D97-AF65-F5344CB8AC3E}">
        <p14:creationId xmlns:p14="http://schemas.microsoft.com/office/powerpoint/2010/main" val="16270711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/>
          </a:p>
          <a:p>
            <a:pPr marL="0" indent="0" algn="ctr">
              <a:buNone/>
            </a:pPr>
            <a:r>
              <a:rPr lang="en-US" sz="8800" b="1" dirty="0">
                <a:solidFill>
                  <a:srgbClr val="0070C0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73097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1800" y="1592945"/>
            <a:ext cx="110997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goal of this study was to review the current safety, security and safeguards 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policies and regulations for uranium mining and transportation in Namibia and identify challenges and opportunities in the current frameworks.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Propose strategies for 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strengthening the existing framework 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and a roadmap for 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regional approximation </a:t>
            </a:r>
          </a:p>
          <a:p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187262" y="631059"/>
            <a:ext cx="47628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Goal of the study  </a:t>
            </a:r>
          </a:p>
        </p:txBody>
      </p:sp>
    </p:spTree>
    <p:extLst>
      <p:ext uri="{BB962C8B-B14F-4D97-AF65-F5344CB8AC3E}">
        <p14:creationId xmlns:p14="http://schemas.microsoft.com/office/powerpoint/2010/main" val="3398205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972" y="130578"/>
            <a:ext cx="10413124" cy="906772"/>
          </a:xfrm>
        </p:spPr>
        <p:txBody>
          <a:bodyPr/>
          <a:lstStyle/>
          <a:p>
            <a:pPr algn="ctr"/>
            <a:r>
              <a:rPr lang="en-US" b="1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8670"/>
            <a:ext cx="11875770" cy="6069330"/>
          </a:xfrm>
        </p:spPr>
        <p:txBody>
          <a:bodyPr>
            <a:noAutofit/>
          </a:bodyPr>
          <a:lstStyle/>
          <a:p>
            <a:pPr marL="697230" marR="421005" indent="-45720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44500" algn="l"/>
              </a:tabLst>
            </a:pPr>
            <a:r>
              <a:rPr lang="en-US" sz="3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3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es</a:t>
            </a:r>
            <a:r>
              <a:rPr lang="en-US" sz="3000" spc="-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3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3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3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3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3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30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3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3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3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ea</a:t>
            </a:r>
            <a:r>
              <a:rPr lang="en-US" sz="3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3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3000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30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3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3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30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3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3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</a:t>
            </a:r>
            <a:r>
              <a:rPr lang="en-US" sz="30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30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30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3000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3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3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30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si</a:t>
            </a:r>
            <a:r>
              <a:rPr lang="en-US" sz="3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30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3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vi</a:t>
            </a:r>
            <a:r>
              <a:rPr lang="en-US" sz="3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en-US" sz="3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3000" spc="1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3000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3000" spc="-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en-US" sz="30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30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</a:t>
            </a:r>
            <a:r>
              <a:rPr lang="en-US" sz="3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ici</a:t>
            </a:r>
            <a:r>
              <a:rPr lang="en-US" sz="3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30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30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3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3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3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ul</a:t>
            </a:r>
            <a:r>
              <a:rPr lang="en-US" sz="3000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</a:t>
            </a:r>
            <a:r>
              <a:rPr lang="en-US" sz="3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30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30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3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 </a:t>
            </a:r>
            <a:r>
              <a:rPr lang="en-US" sz="30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3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3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3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ee</a:t>
            </a:r>
            <a:r>
              <a:rPr lang="en-US" sz="3000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3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3000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3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3000" spc="-1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30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3000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3000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3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ov</a:t>
            </a:r>
            <a:r>
              <a:rPr lang="en-US" sz="3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30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3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3000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3000" spc="-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3000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</a:t>
            </a:r>
            <a:r>
              <a:rPr lang="en-US" sz="3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3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3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30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3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3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3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30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3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3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30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3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3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30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marL="697230" marR="421005" indent="-45720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44500" algn="l"/>
              </a:tabLst>
            </a:pPr>
            <a:r>
              <a:rPr lang="en-US" sz="30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3000" spc="-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en-US" sz="3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30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3000" spc="-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3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n-US" sz="3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3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3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30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30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30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3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3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3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3000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3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3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3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30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3000" spc="2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30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 </a:t>
            </a:r>
            <a:r>
              <a:rPr lang="en-US" sz="3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3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30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3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3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3000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r that include Annual </a:t>
            </a:r>
            <a:r>
              <a:rPr lang="en-US" sz="3000" b="1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reports compiled by the mining companies</a:t>
            </a:r>
            <a:r>
              <a:rPr lang="en-US" sz="3000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697230" marR="421005" indent="-45720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44500" algn="l"/>
              </a:tabLst>
            </a:pPr>
            <a:r>
              <a:rPr lang="en-US" sz="3000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Relevant Agency documents that include </a:t>
            </a:r>
            <a:r>
              <a:rPr lang="en-US" sz="3200" b="1" dirty="0">
                <a:latin typeface="Times New Roman" panose="02020603050405020304" pitchFamily="18" charset="0"/>
                <a:ea typeface="Quattrocento Sans"/>
                <a:cs typeface="Times New Roman" panose="02020603050405020304" pitchFamily="18" charset="0"/>
              </a:rPr>
              <a:t>IAEA GSR ,IAEA NSS,</a:t>
            </a: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 IAEA TS-G</a:t>
            </a:r>
          </a:p>
          <a:p>
            <a:pPr marL="697230" marR="421005" indent="-45720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44500" algn="l"/>
              </a:tabLst>
            </a:pPr>
            <a:r>
              <a:rPr lang="en-US" sz="3200" spc="35" dirty="0">
                <a:latin typeface="Cambria" panose="02040503050406030204" pitchFamily="18" charset="0"/>
                <a:ea typeface="Cambria" panose="02040503050406030204" pitchFamily="18" charset="0"/>
              </a:rPr>
              <a:t>UN regulations on transport of dangerous goods </a:t>
            </a:r>
            <a:r>
              <a:rPr lang="en-US" b="1" dirty="0"/>
              <a:t>ST/SG/AC.10/1/Rev.21</a:t>
            </a:r>
            <a:endParaRPr lang="en-US" sz="3000" spc="3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44500" algn="l"/>
              </a:tabLst>
            </a:pP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review also included study of the united nations 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country reports    </a:t>
            </a:r>
            <a:b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and approved committee matrixes in the United nations 1540 UN </a:t>
            </a:r>
            <a:b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committee resolutions.</a:t>
            </a:r>
          </a:p>
          <a:p>
            <a:pPr marL="240030" marR="421005" indent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44500" algn="l"/>
              </a:tabLst>
            </a:pPr>
            <a:endParaRPr lang="en-US" sz="3000" spc="3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469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2427" y="522635"/>
            <a:ext cx="8610600" cy="32870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COUNTRY PROFILE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977462" y="977462"/>
            <a:ext cx="6926317" cy="532874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746124" y="977462"/>
            <a:ext cx="44458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Namibia is found in the Southern part of Africa, and is bordered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four countries; Zambia, Angola, Botswana and South Africa.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It  services land-locked SADC countries such a Botswana and Zambia.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Namibian economy is heavily dependent on the extraction and processing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natural resources such as uranium. </a:t>
            </a:r>
            <a:endParaRPr lang="en-US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645202" y="6201498"/>
            <a:ext cx="2775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1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MAP from (</a:t>
            </a:r>
            <a:r>
              <a:rPr lang="en-US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Odendaa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en-US" sz="1100" dirty="0" err="1">
                <a:latin typeface="Arial" panose="020B0604020202020204" pitchFamily="34" charset="0"/>
                <a:ea typeface="Calibri" panose="020F0502020204030204" pitchFamily="34" charset="0"/>
              </a:rPr>
              <a:t>Hebinck</a:t>
            </a:r>
            <a:r>
              <a:rPr lang="en-US" sz="1100" dirty="0">
                <a:latin typeface="Arial" panose="020B0604020202020204" pitchFamily="34" charset="0"/>
                <a:ea typeface="Calibri" panose="020F0502020204030204" pitchFamily="34" charset="0"/>
              </a:rPr>
              <a:t>, 2020)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39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0030"/>
            <a:ext cx="10820400" cy="64122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>
                <a:latin typeface="Arial Narrow" panose="020B0606020202030204" pitchFamily="34" charset="0"/>
              </a:rPr>
              <a:t>    Transport infrastructure</a:t>
            </a:r>
          </a:p>
          <a:p>
            <a:r>
              <a:rPr lang="en-US" sz="2800" dirty="0">
                <a:latin typeface="Arial Narrow" panose="020B0606020202030204" pitchFamily="34" charset="0"/>
              </a:rPr>
              <a:t>Namibia has a well-established road infrastructure, and The majority of towns and communities can be reached via a road network.</a:t>
            </a:r>
          </a:p>
          <a:p>
            <a:endParaRPr lang="en-US" sz="2800" dirty="0">
              <a:latin typeface="Arial Narrow" panose="020B0606020202030204" pitchFamily="34" charset="0"/>
            </a:endParaRPr>
          </a:p>
          <a:p>
            <a:r>
              <a:rPr lang="en-US" sz="2800" dirty="0">
                <a:latin typeface="Arial Narrow" panose="020B0606020202030204" pitchFamily="34" charset="0"/>
                <a:ea typeface="Times New Roman" panose="02020603050405020304" pitchFamily="18" charset="0"/>
              </a:rPr>
              <a:t>Namibia has 4 transport corridors ,Trans-Kalahari via </a:t>
            </a:r>
            <a:r>
              <a:rPr lang="en-US" sz="28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Bostwana</a:t>
            </a:r>
            <a:r>
              <a:rPr lang="en-US" sz="2800" dirty="0">
                <a:latin typeface="Arial Narrow" panose="020B0606020202030204" pitchFamily="34" charset="0"/>
                <a:ea typeface="Times New Roman" panose="02020603050405020304" pitchFamily="18" charset="0"/>
              </a:rPr>
              <a:t>, Trans-Caprivi, Trans-Cunene via Angola to DRC and Trans-</a:t>
            </a:r>
            <a:r>
              <a:rPr lang="en-US" sz="28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Oranje</a:t>
            </a:r>
            <a:r>
              <a:rPr lang="en-US" sz="2800" dirty="0">
                <a:latin typeface="Arial Narrow" panose="020B0606020202030204" pitchFamily="34" charset="0"/>
                <a:ea typeface="Times New Roman" panose="02020603050405020304" pitchFamily="18" charset="0"/>
              </a:rPr>
              <a:t> via South Africa that links to SADC countries</a:t>
            </a:r>
          </a:p>
          <a:p>
            <a:endParaRPr lang="en-US" sz="28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r>
              <a:rPr lang="en-US" sz="2800" dirty="0">
                <a:latin typeface="Arial Narrow" panose="020B0606020202030204" pitchFamily="34" charset="0"/>
                <a:ea typeface="Times New Roman" panose="02020603050405020304" pitchFamily="18" charset="0"/>
              </a:rPr>
              <a:t>All the Uranium mines are well connected to the road network. </a:t>
            </a:r>
          </a:p>
          <a:p>
            <a:pPr marL="0" indent="0">
              <a:buNone/>
            </a:pPr>
            <a:r>
              <a:rPr lang="en-US" sz="28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 Narrow" panose="020B0606020202030204" pitchFamily="34" charset="0"/>
                <a:ea typeface="Times New Roman" panose="02020603050405020304" pitchFamily="18" charset="0"/>
              </a:rPr>
              <a:t>Namibia has a railway line that runs from the Port of Walvis Bay to other towns. The </a:t>
            </a:r>
            <a:r>
              <a:rPr lang="en-US" sz="28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Rossing</a:t>
            </a:r>
            <a:r>
              <a:rPr lang="en-US" sz="2800" dirty="0">
                <a:latin typeface="Arial Narrow" panose="020B0606020202030204" pitchFamily="34" charset="0"/>
                <a:ea typeface="Times New Roman" panose="02020603050405020304" pitchFamily="18" charset="0"/>
              </a:rPr>
              <a:t> mine is connected to this railway line and utilizes it in transport of Uranium ore concentrate to the port of Walvis Bay.</a:t>
            </a:r>
          </a:p>
          <a:p>
            <a:pPr>
              <a:lnSpc>
                <a:spcPct val="100000"/>
              </a:lnSpc>
            </a:pPr>
            <a:endParaRPr lang="en-US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328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897" y="187085"/>
            <a:ext cx="10820400" cy="625575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200" b="1" dirty="0"/>
              <a:t>Overview of Uranium industry in Namibia</a:t>
            </a:r>
          </a:p>
          <a:p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Uranium minerals in Namibia were first discovered in Namib desert at today’s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Rössing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Mine in 1928, but exploration did not start until in 1950s</a:t>
            </a:r>
          </a:p>
          <a:p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Commercial Uranium mining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began in the year 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1976</a:t>
            </a:r>
          </a:p>
          <a:p>
            <a:endParaRPr lang="en-US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As result of the demand, a number of companies started uranium exploration leading to identification of more Uranium deposits. </a:t>
            </a:r>
          </a:p>
          <a:p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Exploration and expansion of the mining sector is heavily influenced by global Uranium prices.</a:t>
            </a:r>
          </a:p>
          <a:p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E.g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Good prices in the year 2000 motivated the establishment of more mines while dipping of prices in 2018 affected production.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7862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7421" y="536029"/>
            <a:ext cx="8610600" cy="5465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Overview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82568"/>
            <a:ext cx="10820400" cy="543384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Arial Narrow" panose="020B0606020202030204" pitchFamily="34" charset="0"/>
              </a:rPr>
              <a:t>In </a:t>
            </a: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2019</a:t>
            </a:r>
            <a:r>
              <a:rPr lang="en-US" sz="3600" dirty="0">
                <a:latin typeface="Arial Narrow" panose="020B0606020202030204" pitchFamily="34" charset="0"/>
              </a:rPr>
              <a:t>, Namibia’s Uranium resources were estimated to be about 7% of the Global Uranium resources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dirty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Arial Narrow" panose="020B0606020202030204" pitchFamily="34" charset="0"/>
              </a:rPr>
              <a:t>Namibia was also considered as the </a:t>
            </a: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4</a:t>
            </a:r>
            <a:r>
              <a:rPr lang="en-US" sz="3600" b="1" baseline="30000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th</a:t>
            </a:r>
            <a:r>
              <a:rPr lang="en-US" sz="3600" dirty="0">
                <a:latin typeface="Arial Narrow" panose="020B0606020202030204" pitchFamily="34" charset="0"/>
              </a:rPr>
              <a:t>  producer of Uranium behind Kazakhstan, Canada and Australia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Effects of Covid-19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500" dirty="0">
                <a:latin typeface="Arial Narrow" panose="020B0606020202030204" pitchFamily="34" charset="0"/>
              </a:rPr>
              <a:t>In </a:t>
            </a:r>
            <a:r>
              <a:rPr lang="en-US" sz="3500" b="1" dirty="0">
                <a:solidFill>
                  <a:srgbClr val="FF0000"/>
                </a:solidFill>
                <a:latin typeface="Arial Narrow" panose="020B0606020202030204" pitchFamily="34" charset="0"/>
              </a:rPr>
              <a:t>March 2020</a:t>
            </a:r>
            <a:r>
              <a:rPr lang="en-US" sz="3500" dirty="0">
                <a:latin typeface="Arial Narrow" panose="020B0606020202030204" pitchFamily="34" charset="0"/>
              </a:rPr>
              <a:t>, </a:t>
            </a:r>
            <a:r>
              <a:rPr lang="en-US" sz="3500" dirty="0" err="1">
                <a:latin typeface="Arial Narrow" panose="020B0606020202030204" pitchFamily="34" charset="0"/>
              </a:rPr>
              <a:t>Rössing</a:t>
            </a:r>
            <a:r>
              <a:rPr lang="en-US" sz="3500" dirty="0">
                <a:latin typeface="Arial Narrow" panose="020B0606020202030204" pitchFamily="34" charset="0"/>
              </a:rPr>
              <a:t> suspended normal mining operations in response to the coronavirus pandemic.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500" dirty="0">
              <a:highlight>
                <a:srgbClr val="FFFF00"/>
              </a:highligh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500" dirty="0">
                <a:latin typeface="Arial Narrow" panose="020B0606020202030204" pitchFamily="34" charset="0"/>
              </a:rPr>
              <a:t> Minimal mining operations and essential mine and plant maintenance continued, and already-mined ore used to minimize the impact on production</a:t>
            </a:r>
          </a:p>
        </p:txBody>
      </p:sp>
    </p:spTree>
    <p:extLst>
      <p:ext uri="{BB962C8B-B14F-4D97-AF65-F5344CB8AC3E}">
        <p14:creationId xmlns:p14="http://schemas.microsoft.com/office/powerpoint/2010/main" val="3868683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59" y="105102"/>
            <a:ext cx="11130455" cy="6663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Uranium Mining In Namibia </a:t>
            </a:r>
            <a:endParaRPr lang="en-US" sz="3600" dirty="0"/>
          </a:p>
          <a:p>
            <a:r>
              <a:rPr lang="en-US" sz="2400" dirty="0"/>
              <a:t>The ever increasing global demand for uranium fuel to power nuclear reactors has made Namibia an attractive destination for uranium exploration. </a:t>
            </a:r>
          </a:p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There has been significant investment in uranium mining and Namibia is among the largest global producer of uranium(WNA, 2020). </a:t>
            </a:r>
            <a:endParaRPr lang="en-US" sz="1800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10108728" y="4151586"/>
            <a:ext cx="2199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Units are in </a:t>
            </a:r>
            <a:r>
              <a:rPr lang="en-US" dirty="0" err="1"/>
              <a:t>tonnes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455393"/>
              </p:ext>
            </p:extLst>
          </p:nvPr>
        </p:nvGraphicFramePr>
        <p:xfrm>
          <a:off x="628649" y="2808112"/>
          <a:ext cx="11288562" cy="37298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4501">
                  <a:extLst>
                    <a:ext uri="{9D8B030D-6E8A-4147-A177-3AD203B41FA5}">
                      <a16:colId xmlns:a16="http://schemas.microsoft.com/office/drawing/2014/main" val="1311896498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1399382001"/>
                    </a:ext>
                  </a:extLst>
                </a:gridCol>
                <a:gridCol w="764388">
                  <a:extLst>
                    <a:ext uri="{9D8B030D-6E8A-4147-A177-3AD203B41FA5}">
                      <a16:colId xmlns:a16="http://schemas.microsoft.com/office/drawing/2014/main" val="4021060969"/>
                    </a:ext>
                  </a:extLst>
                </a:gridCol>
                <a:gridCol w="1221605">
                  <a:extLst>
                    <a:ext uri="{9D8B030D-6E8A-4147-A177-3AD203B41FA5}">
                      <a16:colId xmlns:a16="http://schemas.microsoft.com/office/drawing/2014/main" val="4288071313"/>
                    </a:ext>
                  </a:extLst>
                </a:gridCol>
                <a:gridCol w="860219">
                  <a:extLst>
                    <a:ext uri="{9D8B030D-6E8A-4147-A177-3AD203B41FA5}">
                      <a16:colId xmlns:a16="http://schemas.microsoft.com/office/drawing/2014/main" val="4222070108"/>
                    </a:ext>
                  </a:extLst>
                </a:gridCol>
                <a:gridCol w="869829">
                  <a:extLst>
                    <a:ext uri="{9D8B030D-6E8A-4147-A177-3AD203B41FA5}">
                      <a16:colId xmlns:a16="http://schemas.microsoft.com/office/drawing/2014/main" val="1001791732"/>
                    </a:ext>
                  </a:extLst>
                </a:gridCol>
                <a:gridCol w="1384039">
                  <a:extLst>
                    <a:ext uri="{9D8B030D-6E8A-4147-A177-3AD203B41FA5}">
                      <a16:colId xmlns:a16="http://schemas.microsoft.com/office/drawing/2014/main" val="182533468"/>
                    </a:ext>
                  </a:extLst>
                </a:gridCol>
                <a:gridCol w="951526">
                  <a:extLst>
                    <a:ext uri="{9D8B030D-6E8A-4147-A177-3AD203B41FA5}">
                      <a16:colId xmlns:a16="http://schemas.microsoft.com/office/drawing/2014/main" val="787812224"/>
                    </a:ext>
                  </a:extLst>
                </a:gridCol>
                <a:gridCol w="865023">
                  <a:extLst>
                    <a:ext uri="{9D8B030D-6E8A-4147-A177-3AD203B41FA5}">
                      <a16:colId xmlns:a16="http://schemas.microsoft.com/office/drawing/2014/main" val="3627466026"/>
                    </a:ext>
                  </a:extLst>
                </a:gridCol>
                <a:gridCol w="951526">
                  <a:extLst>
                    <a:ext uri="{9D8B030D-6E8A-4147-A177-3AD203B41FA5}">
                      <a16:colId xmlns:a16="http://schemas.microsoft.com/office/drawing/2014/main" val="3696632812"/>
                    </a:ext>
                  </a:extLst>
                </a:gridCol>
                <a:gridCol w="951526">
                  <a:extLst>
                    <a:ext uri="{9D8B030D-6E8A-4147-A177-3AD203B41FA5}">
                      <a16:colId xmlns:a16="http://schemas.microsoft.com/office/drawing/2014/main" val="701003953"/>
                    </a:ext>
                  </a:extLst>
                </a:gridCol>
              </a:tblGrid>
              <a:tr h="3231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Country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4005871"/>
                  </a:ext>
                </a:extLst>
              </a:tr>
              <a:tr h="2538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Kazakhstan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17,803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19,451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21,317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22,451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23,127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23,607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24,586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23,321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21,705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22,808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6122597"/>
                  </a:ext>
                </a:extLst>
              </a:tr>
              <a:tr h="2538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Canada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9783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9145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8999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9331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9134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13,325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14,039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13,116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7001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6938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6126369"/>
                  </a:ext>
                </a:extLst>
              </a:tr>
              <a:tr h="2538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Australia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5900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5983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6991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6350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5001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5654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6315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5882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6517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6613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0917494"/>
                  </a:ext>
                </a:extLst>
              </a:tr>
              <a:tr h="3602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Namibia</a:t>
                      </a:r>
                      <a:endParaRPr lang="en-US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ighlight>
                            <a:srgbClr val="FFFF00"/>
                          </a:highlight>
                        </a:rPr>
                        <a:t>4496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ighlight>
                            <a:srgbClr val="FFFF00"/>
                          </a:highlight>
                        </a:rPr>
                        <a:t>3258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ighlight>
                            <a:srgbClr val="FFFF00"/>
                          </a:highlight>
                        </a:rPr>
                        <a:t>4495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ighlight>
                            <a:srgbClr val="FFFF00"/>
                          </a:highlight>
                        </a:rPr>
                        <a:t>4323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ighlight>
                            <a:srgbClr val="FFFF00"/>
                          </a:highlight>
                        </a:rPr>
                        <a:t>3255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ighlight>
                            <a:srgbClr val="FFFF00"/>
                          </a:highlight>
                        </a:rPr>
                        <a:t>2993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ighlight>
                            <a:srgbClr val="FFFF00"/>
                          </a:highlight>
                        </a:rPr>
                        <a:t>3654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ighlight>
                            <a:srgbClr val="FFFF00"/>
                          </a:highlight>
                        </a:rPr>
                        <a:t>4224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ighlight>
                            <a:srgbClr val="FFFF00"/>
                          </a:highlight>
                        </a:rPr>
                        <a:t>5525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ighlight>
                            <a:srgbClr val="FFFF00"/>
                          </a:highlight>
                        </a:rPr>
                        <a:t>5476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8733344"/>
                  </a:ext>
                </a:extLst>
              </a:tr>
              <a:tr h="2538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Uzbekistan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2400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2385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2404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2404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2404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9844117"/>
                  </a:ext>
                </a:extLst>
              </a:tr>
              <a:tr h="2538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Niger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4198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4351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4667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4518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4057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4116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3479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3449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2911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2983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9893323"/>
                  </a:ext>
                </a:extLst>
              </a:tr>
              <a:tr h="2538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Russia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3562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2993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2872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3135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2990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3055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3004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2917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2904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2911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773776"/>
                  </a:ext>
                </a:extLst>
              </a:tr>
              <a:tr h="2538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China (est.)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827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885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1500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1616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1616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1885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1885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1885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8108815"/>
                  </a:ext>
                </a:extLst>
              </a:tr>
              <a:tr h="2538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Ukraine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850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890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960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922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926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1200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550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1180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801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1741083"/>
                  </a:ext>
                </a:extLst>
              </a:tr>
              <a:tr h="2538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USA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1660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1537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1596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1792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1919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1256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1125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940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582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3824097"/>
                  </a:ext>
                </a:extLst>
              </a:tr>
              <a:tr h="2538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India (est.)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385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385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385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385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385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421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423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1909393"/>
                  </a:ext>
                </a:extLst>
              </a:tr>
              <a:tr h="5077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South Africa (est.)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583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582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465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531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573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393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490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308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346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346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240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88397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12428</TotalTime>
  <Words>2307</Words>
  <Application>Microsoft Office PowerPoint</Application>
  <PresentationFormat>Widescreen</PresentationFormat>
  <Paragraphs>406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Arial Narrow</vt:lpstr>
      <vt:lpstr>Calibri</vt:lpstr>
      <vt:lpstr>Calibri Light</vt:lpstr>
      <vt:lpstr>Cambria</vt:lpstr>
      <vt:lpstr>Century Gothic</vt:lpstr>
      <vt:lpstr>Quattrocento Sans</vt:lpstr>
      <vt:lpstr>Times New Roman</vt:lpstr>
      <vt:lpstr>Wingdings</vt:lpstr>
      <vt:lpstr>Vapor Trail</vt:lpstr>
      <vt:lpstr>PowerPoint Presentation</vt:lpstr>
      <vt:lpstr>Introduction </vt:lpstr>
      <vt:lpstr>PowerPoint Presentation</vt:lpstr>
      <vt:lpstr>Methodology</vt:lpstr>
      <vt:lpstr>COUNTRY PROFILE</vt:lpstr>
      <vt:lpstr>PowerPoint Presentation</vt:lpstr>
      <vt:lpstr>PowerPoint Presentation</vt:lpstr>
      <vt:lpstr>Overview continued</vt:lpstr>
      <vt:lpstr>            </vt:lpstr>
      <vt:lpstr>PowerPoint Presentation</vt:lpstr>
      <vt:lpstr>PowerPoint Presentation</vt:lpstr>
      <vt:lpstr>Laws governing mining activities in Namibia </vt:lpstr>
      <vt:lpstr>Status of international treaties </vt:lpstr>
      <vt:lpstr>Domestic legislation </vt:lpstr>
      <vt:lpstr>Atomic Energy and Radiation Protection Act</vt:lpstr>
      <vt:lpstr>Competent authority established by the act</vt:lpstr>
      <vt:lpstr>Minerals (Prospecting and Mining) Act</vt:lpstr>
      <vt:lpstr>    Environmental Management Act</vt:lpstr>
      <vt:lpstr>PowerPoint Presentation</vt:lpstr>
      <vt:lpstr>Customs and Excise Act of 1998</vt:lpstr>
      <vt:lpstr>Nuclear security enforcement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Recommendations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Dana Mubarakova</cp:lastModifiedBy>
  <cp:revision>203</cp:revision>
  <dcterms:created xsi:type="dcterms:W3CDTF">2019-11-24T06:22:49Z</dcterms:created>
  <dcterms:modified xsi:type="dcterms:W3CDTF">2021-04-12T04:24:17Z</dcterms:modified>
</cp:coreProperties>
</file>