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1"/>
    <p:sldMasterId id="2147483648" r:id="rId2"/>
    <p:sldMasterId id="2147483671" r:id="rId3"/>
    <p:sldMasterId id="2147484007" r:id="rId4"/>
    <p:sldMasterId id="2147484119" r:id="rId5"/>
  </p:sldMasterIdLst>
  <p:notesMasterIdLst>
    <p:notesMasterId r:id="rId14"/>
  </p:notesMasterIdLst>
  <p:handoutMasterIdLst>
    <p:handoutMasterId r:id="rId15"/>
  </p:handoutMasterIdLst>
  <p:sldIdLst>
    <p:sldId id="423" r:id="rId6"/>
    <p:sldId id="478" r:id="rId7"/>
    <p:sldId id="470" r:id="rId8"/>
    <p:sldId id="476" r:id="rId9"/>
    <p:sldId id="473" r:id="rId10"/>
    <p:sldId id="481" r:id="rId11"/>
    <p:sldId id="477" r:id="rId12"/>
    <p:sldId id="480" r:id="rId13"/>
  </p:sldIdLst>
  <p:sldSz cx="12192000" cy="6858000"/>
  <p:notesSz cx="7099300" cy="10234613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charset="0"/>
        <a:ea typeface="MS PGothic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charset="0"/>
        <a:ea typeface="MS PGothic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charset="0"/>
        <a:ea typeface="MS PGothic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charset="0"/>
        <a:ea typeface="MS PGothic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charset="0"/>
        <a:ea typeface="MS PGothic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charset="0"/>
        <a:ea typeface="MS PGothic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charset="0"/>
        <a:ea typeface="MS PGothic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charset="0"/>
        <a:ea typeface="MS PGothic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charset="0"/>
        <a:ea typeface="MS PGothic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53" autoAdjust="0"/>
    <p:restoredTop sz="95540" autoAdjust="0"/>
  </p:normalViewPr>
  <p:slideViewPr>
    <p:cSldViewPr snapToGrid="0">
      <p:cViewPr>
        <p:scale>
          <a:sx n="63" d="100"/>
          <a:sy n="63" d="100"/>
        </p:scale>
        <p:origin x="-1502" y="-6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2BBDC5-D949-2B42-B284-00C40FA36DBA}" type="datetimeFigureOut">
              <a:rPr lang="it-IT" smtClean="0"/>
              <a:t>15/06/2017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75553-1680-B146-A8F7-275A447F7CC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6014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482600" eaLnBrk="1" hangingPunct="1">
              <a:defRPr sz="1300">
                <a:latin typeface="Calibri" charset="0"/>
                <a:ea typeface="ＭＳ Ｐゴシック" charset="0"/>
                <a:cs typeface="MS PGothic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482600" eaLnBrk="1" hangingPunct="1">
              <a:defRPr sz="13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69628730-4D77-6646-B9D5-048B0B15190B}" type="datetimeFigureOut">
              <a:rPr lang="it-IT" altLang="it-IT"/>
              <a:pPr>
                <a:defRPr/>
              </a:pPr>
              <a:t>15/06/2017</a:t>
            </a:fld>
            <a:endParaRPr lang="it-IT" alt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38113" y="768350"/>
            <a:ext cx="6824662" cy="38385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6661" tIns="48331" rIns="96661" bIns="48331" numCol="1" anchor="ctr" anchorCtr="0" compatLnSpc="1">
            <a:prstTxWarp prst="textNoShape">
              <a:avLst/>
            </a:prstTxWarp>
          </a:bodyPr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482600" eaLnBrk="1" hangingPunct="1">
              <a:defRPr sz="1300">
                <a:latin typeface="Calibri" charset="0"/>
                <a:ea typeface="ＭＳ Ｐゴシック" charset="0"/>
                <a:cs typeface="MS PGothic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482600" eaLnBrk="1" hangingPunct="1">
              <a:defRPr sz="13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021AF178-B680-7344-8F2E-5EC75A56E2E4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2094305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854532" y="3725758"/>
            <a:ext cx="10235388" cy="7540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b">
            <a:normAutofit/>
          </a:bodyPr>
          <a:lstStyle>
            <a:lvl1pPr marL="0" indent="0" algn="r">
              <a:buNone/>
              <a:defRPr sz="3200" b="1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54532" y="4584911"/>
            <a:ext cx="10235388" cy="13255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B784F-AD39-C246-BA76-CC51AE3ECD74}" type="datetimeFigureOut">
              <a:rPr lang="en-US" altLang="it-IT"/>
              <a:pPr>
                <a:defRPr/>
              </a:pPr>
              <a:t>6/15/2017</a:t>
            </a:fld>
            <a:endParaRPr lang="en-US" altLang="it-IT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01A08-34EB-7241-AAD7-04BFA26686F0}" type="slidenum">
              <a:rPr lang="en-US" altLang="it-IT"/>
              <a:pPr>
                <a:defRPr/>
              </a:pPr>
              <a:t>‹#›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041834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B74A27B5-5E52-8B46-9A0F-E029146A6038}" type="datetimeFigureOut">
              <a:rPr lang="it-IT" altLang="it-IT"/>
              <a:pPr>
                <a:defRPr/>
              </a:pPr>
              <a:t>15/06/2017</a:t>
            </a:fld>
            <a:endParaRPr lang="it-IT" alt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023A0363-7B3F-734C-B686-2D99D56A5C16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6456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F80B500B-033F-2D4F-BB82-5938F02B1268}" type="datetimeFigureOut">
              <a:rPr lang="it-IT" altLang="it-IT"/>
              <a:pPr>
                <a:defRPr/>
              </a:pPr>
              <a:t>15/06/2017</a:t>
            </a:fld>
            <a:endParaRPr lang="it-IT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AFE7D093-015B-AC4E-9E84-460FD6C99AE7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85675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4064E346-2945-934B-B0A6-DED4E4D5CC68}" type="datetimeFigureOut">
              <a:rPr lang="it-IT" altLang="it-IT"/>
              <a:pPr>
                <a:defRPr/>
              </a:pPr>
              <a:t>15/06/2017</a:t>
            </a:fld>
            <a:endParaRPr lang="it-IT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077CD7D9-0216-EF4A-A638-B867AE6555C9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557312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854532" y="3725758"/>
            <a:ext cx="10235388" cy="7540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b">
            <a:normAutofit/>
          </a:bodyPr>
          <a:lstStyle>
            <a:lvl1pPr marL="0" indent="0" algn="r">
              <a:buNone/>
              <a:defRPr sz="3200" b="1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54532" y="4584911"/>
            <a:ext cx="10235388" cy="13255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B5755-14E7-8D47-8E18-BBF31F0EDE8E}" type="datetimeFigureOut">
              <a:rPr lang="en-US" altLang="it-IT"/>
              <a:pPr>
                <a:defRPr/>
              </a:pPr>
              <a:t>6/15/2017</a:t>
            </a:fld>
            <a:endParaRPr lang="en-US" altLang="it-IT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DBC80-A864-0E45-8F74-F4E77ED48CA5}" type="slidenum">
              <a:rPr lang="en-US" altLang="it-IT"/>
              <a:pPr>
                <a:defRPr/>
              </a:pPr>
              <a:t>‹#›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470356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1010654"/>
            <a:ext cx="10515600" cy="96252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73181"/>
            <a:ext cx="10515600" cy="4106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514F7-1DB7-4E40-B89B-5949D150D641}" type="datetimeFigureOut">
              <a:rPr lang="en-US" altLang="it-IT">
                <a:solidFill>
                  <a:prstClr val="white"/>
                </a:solidFill>
              </a:rPr>
              <a:pPr>
                <a:defRPr/>
              </a:pPr>
              <a:t>6/15/2017</a:t>
            </a:fld>
            <a:endParaRPr lang="en-US" altLang="it-IT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64B84-DBE5-AA49-BE22-BD95E05DF5CE}" type="slidenum">
              <a:rPr lang="en-US" altLang="it-IT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altLang="it-I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6599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A631F-F629-B842-A7BC-5D1E2E366734}" type="datetimeFigureOut">
              <a:rPr lang="en-US" altLang="it-IT">
                <a:solidFill>
                  <a:prstClr val="white"/>
                </a:solidFill>
              </a:rPr>
              <a:pPr>
                <a:defRPr/>
              </a:pPr>
              <a:t>6/15/2017</a:t>
            </a:fld>
            <a:endParaRPr lang="en-US" altLang="it-IT">
              <a:solidFill>
                <a:prstClr val="white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t>
             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13764-D581-0849-B984-74D0C3DF4067}" type="slidenum">
              <a:rPr lang="en-US" altLang="it-IT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altLang="it-I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430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1010654"/>
            <a:ext cx="10515600" cy="96252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73181"/>
            <a:ext cx="10515600" cy="4106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514F7-1DB7-4E40-B89B-5949D150D641}" type="datetimeFigureOut">
              <a:rPr lang="en-US" altLang="it-IT"/>
              <a:pPr>
                <a:defRPr/>
              </a:pPr>
              <a:t>6/15/2017</a:t>
            </a:fld>
            <a:endParaRPr lang="en-US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64B84-DBE5-AA49-BE22-BD95E05DF5CE}" type="slidenum">
              <a:rPr lang="en-US" altLang="it-IT"/>
              <a:pPr>
                <a:defRPr/>
              </a:pPr>
              <a:t>‹#›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684032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A631F-F629-B842-A7BC-5D1E2E366734}" type="datetimeFigureOut">
              <a:rPr lang="en-US" altLang="it-IT"/>
              <a:pPr>
                <a:defRPr/>
              </a:pPr>
              <a:t>6/15/2017</a:t>
            </a:fld>
            <a:endParaRPr lang="en-US" altLang="it-IT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13764-D581-0849-B984-74D0C3DF4067}" type="slidenum">
              <a:rPr lang="en-US" altLang="it-IT"/>
              <a:pPr>
                <a:defRPr/>
              </a:pPr>
              <a:t>‹#›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844050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3B8C1493-6CC9-CA4E-B8B3-BEB03B398FA6}" type="datetimeFigureOut">
              <a:rPr lang="it-IT" altLang="it-IT"/>
              <a:pPr>
                <a:defRPr/>
              </a:pPr>
              <a:t>15/06/2017</a:t>
            </a:fld>
            <a:endParaRPr lang="it-IT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09D59770-8BCC-5C48-A490-E8E473F27745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598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494EEEFA-8D5E-8147-B938-129AE0C67ED1}" type="datetimeFigureOut">
              <a:rPr lang="it-IT" altLang="it-IT"/>
              <a:pPr>
                <a:defRPr/>
              </a:pPr>
              <a:t>15/06/2017</a:t>
            </a:fld>
            <a:endParaRPr lang="it-IT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D963036D-1E5D-B348-9EF6-7DB27E9371DF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1065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A99F3BE3-DE6E-FA40-8B55-9C0730653224}" type="datetimeFigureOut">
              <a:rPr lang="it-IT" altLang="it-IT"/>
              <a:pPr>
                <a:defRPr/>
              </a:pPr>
              <a:t>15/06/2017</a:t>
            </a:fld>
            <a:endParaRPr lang="it-IT" alt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A906D3AD-BAA1-CB44-A34E-A1E734113C22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9851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96A374F3-C8E9-944B-9BCA-FA6ECA11D0F0}" type="datetimeFigureOut">
              <a:rPr lang="it-IT" altLang="it-IT"/>
              <a:pPr>
                <a:defRPr/>
              </a:pPr>
              <a:t>15/06/2017</a:t>
            </a:fld>
            <a:endParaRPr lang="it-IT" alt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8EE94E42-5235-154D-BC86-2C43987E3768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46925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B7CDC026-5F79-F940-988C-E5CCF24157C7}" type="datetimeFigureOut">
              <a:rPr lang="it-IT" altLang="it-IT"/>
              <a:pPr>
                <a:defRPr/>
              </a:pPr>
              <a:t>15/06/2017</a:t>
            </a:fld>
            <a:endParaRPr lang="it-IT" alt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0DEADAED-EB1C-644E-B54C-FC9DE7FC6419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39197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A7D39F28-23B8-0544-B0FF-2DD74DC0F942}" type="datetimeFigureOut">
              <a:rPr lang="it-IT" altLang="it-IT"/>
              <a:pPr>
                <a:defRPr/>
              </a:pPr>
              <a:t>15/06/2017</a:t>
            </a:fld>
            <a:endParaRPr lang="it-IT" alt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B9A724E1-CFAB-014D-8EE9-735A4F8F27C6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98471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heme" Target="../theme/theme2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8.jpeg"/><Relationship Id="rId5" Type="http://schemas.openxmlformats.org/officeDocument/2006/relationships/slideLayout" Target="../slideLayouts/slideLayout8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heme" Target="../theme/theme5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3663" y="1460500"/>
            <a:ext cx="9753600" cy="555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7138" y="-1177925"/>
            <a:ext cx="5097462" cy="509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413" y="728663"/>
            <a:ext cx="195580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8600" y="617538"/>
            <a:ext cx="2909888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 userDrawn="1"/>
        </p:nvCxnSpPr>
        <p:spPr>
          <a:xfrm flipH="1">
            <a:off x="838200" y="1625600"/>
            <a:ext cx="87233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orbel" panose="020B0503020204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6ADA71AF-2D56-B241-8661-29FA9BA23E2C}" type="datetimeFigureOut">
              <a:rPr lang="en-US" altLang="it-IT"/>
              <a:pPr>
                <a:defRPr/>
              </a:pPr>
              <a:t>6/15/2017</a:t>
            </a:fld>
            <a:endParaRPr lang="en-US" altLang="it-IT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orbel" panose="020B0503020204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93BC5476-D6EC-3844-80E6-AE6002DCED11}" type="slidenum">
              <a:rPr lang="en-US" altLang="it-IT"/>
              <a:pPr>
                <a:defRPr/>
              </a:pPr>
              <a:t>‹#›</a:t>
            </a:fld>
            <a:endParaRPr lang="en-US" altLang="it-IT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61513" y="6046788"/>
            <a:ext cx="1708150" cy="5461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9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magine 1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613" y="5684838"/>
            <a:ext cx="1231900" cy="8540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9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4106" r:id="rId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MS PGothic" panose="020B0600070205080204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MS PGothic" panose="020B0600070205080204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MS PGothic" panose="020B0600070205080204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MS PGothic" panose="020B0600070205080204" pitchFamily="34" charset="-128"/>
          <a:cs typeface="MS PGothic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MS PGothic" panose="020B0600070205080204" pitchFamily="34" charset="-128"/>
          <a:cs typeface="MS PGothic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MS PGothic" charset="0"/>
          <a:cs typeface="MS PGothic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MS PGothic" charset="0"/>
          <a:cs typeface="MS PGothic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MS PGothic" charset="0"/>
          <a:cs typeface="MS PGothic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MS PGothic" charset="0"/>
          <a:cs typeface="MS P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449388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2363" y="2774950"/>
            <a:ext cx="10231437" cy="3168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orbel" panose="020B0503020204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C267133C-C384-DA4C-8310-0F830347009B}" type="datetimeFigureOut">
              <a:rPr lang="en-US" altLang="it-IT"/>
              <a:pPr>
                <a:defRPr/>
              </a:pPr>
              <a:t>6/15/2017</a:t>
            </a:fld>
            <a:endParaRPr lang="en-US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orbel" panose="020B0503020204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38F38109-6D1B-6F48-819C-F82BF557F759}" type="slidenum">
              <a:rPr lang="en-US" altLang="it-IT"/>
              <a:pPr>
                <a:defRPr/>
              </a:pPr>
              <a:t>‹#›</a:t>
            </a:fld>
            <a:endParaRPr lang="en-US" altLang="it-IT"/>
          </a:p>
        </p:txBody>
      </p:sp>
      <p:pic>
        <p:nvPicPr>
          <p:cNvPr id="2055" name="Picture 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863" y="307975"/>
            <a:ext cx="1392237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8663" y="338138"/>
            <a:ext cx="2070100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87013" y="6181725"/>
            <a:ext cx="1285875" cy="4111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5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magine 1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713" y="5972175"/>
            <a:ext cx="977900" cy="6778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9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4107" r:id="rId1"/>
    <p:sldLayoutId id="2147484108" r:id="rId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MS PGothic" panose="020B0600070205080204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MS PGothic" panose="020B0600070205080204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MS PGothic" panose="020B0600070205080204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MS PGothic" panose="020B0600070205080204" pitchFamily="34" charset="-128"/>
          <a:cs typeface="MS PGothic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MS PGothic" panose="020B0600070205080204" pitchFamily="34" charset="-128"/>
          <a:cs typeface="MS PGothic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MS PGothic" charset="0"/>
          <a:cs typeface="MS PGothic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MS PGothic" charset="0"/>
          <a:cs typeface="MS PGothic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MS PGothic" charset="0"/>
          <a:cs typeface="MS PGothic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MS PGothic" charset="0"/>
          <a:cs typeface="MS P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title style</a:t>
            </a:r>
            <a:endParaRPr lang="it-IT" altLang="it-IT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text styles</a:t>
            </a:r>
          </a:p>
          <a:p>
            <a:pPr lvl="1"/>
            <a:r>
              <a:rPr lang="en-US" altLang="it-IT"/>
              <a:t>Second level</a:t>
            </a:r>
          </a:p>
          <a:p>
            <a:pPr lvl="2"/>
            <a:r>
              <a:rPr lang="en-US" altLang="it-IT"/>
              <a:t>Third level</a:t>
            </a:r>
          </a:p>
          <a:p>
            <a:pPr lvl="3"/>
            <a:r>
              <a:rPr lang="en-US" altLang="it-IT"/>
              <a:t>Fourth level</a:t>
            </a:r>
          </a:p>
          <a:p>
            <a:pPr lvl="4"/>
            <a:r>
              <a:rPr lang="en-US" altLang="it-IT"/>
              <a:t>Fifth level</a:t>
            </a:r>
            <a:endParaRPr lang="it-IT" alt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defTabSz="914400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538EEF4A-C14B-7348-838E-347E70947409}" type="datetimeFigureOut">
              <a:rPr lang="it-IT" altLang="it-IT"/>
              <a:pPr>
                <a:defRPr/>
              </a:pPr>
              <a:t>15/06/2017</a:t>
            </a:fld>
            <a:endParaRPr lang="it-IT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914400" eaLnBrk="1" hangingPunct="1">
              <a:defRPr sz="1200">
                <a:solidFill>
                  <a:srgbClr val="898989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CB64FA1C-F6AF-3348-9E3C-127A33FB5E2F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0" r:id="rId1"/>
    <p:sldLayoutId id="2147484111" r:id="rId2"/>
    <p:sldLayoutId id="2147484112" r:id="rId3"/>
    <p:sldLayoutId id="2147484113" r:id="rId4"/>
    <p:sldLayoutId id="2147484114" r:id="rId5"/>
    <p:sldLayoutId id="2147484115" r:id="rId6"/>
    <p:sldLayoutId id="2147484116" r:id="rId7"/>
    <p:sldLayoutId id="2147484117" r:id="rId8"/>
    <p:sldLayoutId id="2147484118" r:id="rId9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MS PGothic" panose="020B0600070205080204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MS PGothic" panose="020B0600070205080204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MS PGothic" panose="020B0600070205080204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MS PGothic" panose="020B0600070205080204" pitchFamily="34" charset="-128"/>
          <a:cs typeface="MS PGothic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charset="0"/>
          <a:cs typeface="MS PGothic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MS PGothic" charset="0"/>
          <a:cs typeface="MS PGothic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MS PGothic" charset="0"/>
          <a:cs typeface="MS PGothic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MS PGothic" charset="0"/>
          <a:cs typeface="MS P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3663" y="1460500"/>
            <a:ext cx="9753600" cy="555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7138" y="-1177925"/>
            <a:ext cx="5097462" cy="509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413" y="728663"/>
            <a:ext cx="195580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8600" y="617538"/>
            <a:ext cx="2909888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 userDrawn="1"/>
        </p:nvCxnSpPr>
        <p:spPr>
          <a:xfrm flipH="1">
            <a:off x="838200" y="1625600"/>
            <a:ext cx="87233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orbel" panose="020B0503020204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1D9DE2DB-0B4B-044C-BF8C-CE96419C59A8}" type="datetimeFigureOut">
              <a:rPr lang="en-US" altLang="it-IT"/>
              <a:pPr>
                <a:defRPr/>
              </a:pPr>
              <a:t>6/15/2017</a:t>
            </a:fld>
            <a:endParaRPr lang="en-US" altLang="it-IT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orbel" panose="020B0503020204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E390A28-97DB-F74D-BFE4-9E30612AF217}" type="slidenum">
              <a:rPr lang="en-US" altLang="it-IT"/>
              <a:pPr>
                <a:defRPr/>
              </a:pPr>
              <a:t>‹#›</a:t>
            </a:fld>
            <a:endParaRPr lang="en-US" altLang="it-IT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61513" y="6046788"/>
            <a:ext cx="1708150" cy="5461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9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magine 1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613" y="5684838"/>
            <a:ext cx="1231900" cy="8540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9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4109" r:id="rId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MS PGothic" panose="020B0600070205080204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MS PGothic" panose="020B0600070205080204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MS PGothic" panose="020B0600070205080204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MS PGothic" panose="020B0600070205080204" pitchFamily="34" charset="-128"/>
          <a:cs typeface="MS PGothic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MS PGothic" panose="020B0600070205080204" pitchFamily="34" charset="-128"/>
          <a:cs typeface="MS PGothic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MS PGothic" charset="0"/>
          <a:cs typeface="MS PGothic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MS PGothic" charset="0"/>
          <a:cs typeface="MS PGothic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MS PGothic" charset="0"/>
          <a:cs typeface="MS PGothic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MS PGothic" charset="0"/>
          <a:cs typeface="MS P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449388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2363" y="2774950"/>
            <a:ext cx="10231437" cy="3168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orbel" panose="020B0503020204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C267133C-C384-DA4C-8310-0F830347009B}" type="datetimeFigureOut">
              <a:rPr lang="en-US" altLang="it-IT">
                <a:solidFill>
                  <a:prstClr val="white"/>
                </a:solidFill>
              </a:rPr>
              <a:pPr>
                <a:defRPr/>
              </a:pPr>
              <a:t>6/15/2017</a:t>
            </a:fld>
            <a:endParaRPr lang="en-US" altLang="it-IT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orbel" panose="020B0503020204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38F38109-6D1B-6F48-819C-F82BF557F759}" type="slidenum">
              <a:rPr lang="en-US" altLang="it-IT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altLang="it-IT">
              <a:solidFill>
                <a:prstClr val="white"/>
              </a:solidFill>
            </a:endParaRPr>
          </a:p>
        </p:txBody>
      </p:sp>
      <p:pic>
        <p:nvPicPr>
          <p:cNvPr id="2055" name="Picture 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863" y="307975"/>
            <a:ext cx="1392237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8663" y="338138"/>
            <a:ext cx="2070100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87013" y="6181725"/>
            <a:ext cx="1285875" cy="4111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5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magine 1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713" y="5972175"/>
            <a:ext cx="977900" cy="6778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9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23869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20" r:id="rId1"/>
    <p:sldLayoutId id="2147484121" r:id="rId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MS PGothic" panose="020B0600070205080204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MS PGothic" panose="020B0600070205080204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MS PGothic" panose="020B0600070205080204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MS PGothic" panose="020B0600070205080204" pitchFamily="34" charset="-128"/>
          <a:cs typeface="MS PGothic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MS PGothic" panose="020B0600070205080204" pitchFamily="34" charset="-128"/>
          <a:cs typeface="MS PGothic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MS PGothic" charset="0"/>
          <a:cs typeface="MS PGothic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MS PGothic" charset="0"/>
          <a:cs typeface="MS PGothic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MS PGothic" charset="0"/>
          <a:cs typeface="MS PGothic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MS PGothic" charset="0"/>
          <a:cs typeface="MS P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/>
          <p:cNvSpPr>
            <a:spLocks noGrp="1"/>
          </p:cNvSpPr>
          <p:nvPr>
            <p:ph type="subTitle" idx="4294967295"/>
          </p:nvPr>
        </p:nvSpPr>
        <p:spPr bwMode="auto">
          <a:xfrm>
            <a:off x="289560" y="2032000"/>
            <a:ext cx="11551919" cy="207899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39998"/>
              </a:srgbClr>
            </a:outerShdw>
          </a:effectLst>
          <a:extLst/>
        </p:spPr>
        <p:txBody>
          <a:bodyPr anchor="b"/>
          <a:lstStyle/>
          <a:p>
            <a:pPr marL="0" indent="0" algn="r" eaLnBrk="1" hangingPunct="1">
              <a:buNone/>
              <a:defRPr/>
            </a:pPr>
            <a:r>
              <a:rPr lang="en-US" sz="3200" b="1" dirty="0" smtClean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ISTC Partners, Programs and Projects</a:t>
            </a:r>
          </a:p>
          <a:p>
            <a:pPr marL="0" lvl="0" indent="0" algn="r" eaLnBrk="1" hangingPunct="1">
              <a:buNone/>
              <a:defRPr/>
            </a:pPr>
            <a:r>
              <a:rPr lang="en-US" sz="3200" b="1" dirty="0" smtClean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Future Energy Expo 2017 - Astana</a:t>
            </a:r>
            <a:r>
              <a:rPr lang="en-US" sz="3200" b="1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, </a:t>
            </a:r>
            <a:r>
              <a:rPr lang="en-US" sz="3200" b="1" dirty="0" smtClean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Kazakhstan</a:t>
            </a:r>
          </a:p>
          <a:p>
            <a:pPr marL="0" lvl="0" indent="0" algn="r" eaLnBrk="1" hangingPunct="1">
              <a:buNone/>
              <a:defRPr/>
            </a:pPr>
            <a:r>
              <a:rPr lang="en-US" sz="3200" b="1" dirty="0" smtClean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14 June 2017, </a:t>
            </a:r>
            <a:r>
              <a:rPr lang="en-US" sz="3200" b="1" dirty="0" err="1" smtClean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Nazarbayev</a:t>
            </a:r>
            <a:r>
              <a:rPr lang="en-US" sz="3200" b="1" dirty="0" smtClean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 University</a:t>
            </a:r>
          </a:p>
          <a:p>
            <a:pPr marL="0" lvl="0" indent="0" algn="ctr" eaLnBrk="1" hangingPunct="1">
              <a:buNone/>
              <a:defRPr/>
            </a:pPr>
            <a:r>
              <a:rPr lang="en-GB" sz="3200" b="1" dirty="0" smtClean="0">
                <a:solidFill>
                  <a:schemeClr val="tx1"/>
                </a:solidFill>
              </a:rPr>
              <a:t>Eastern and Central Africa CBRN </a:t>
            </a:r>
            <a:r>
              <a:rPr lang="en-GB" sz="3200" b="1" dirty="0" err="1" smtClean="0">
                <a:solidFill>
                  <a:schemeClr val="tx1"/>
                </a:solidFill>
              </a:rPr>
              <a:t>CoE</a:t>
            </a:r>
            <a:endParaRPr lang="it-IT" altLang="it-IT" sz="3200" b="1" dirty="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3509770" y="4941917"/>
            <a:ext cx="765607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algn="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3200" dirty="0" smtClean="0">
                <a:latin typeface="Arial" panose="020B0604020202020204" pitchFamily="34" charset="0"/>
              </a:rPr>
              <a:t>Josephn Maina, ECA Head of Secretariat</a:t>
            </a:r>
            <a:endParaRPr lang="it-IT" altLang="it-IT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5360" y="434074"/>
            <a:ext cx="8625840" cy="962527"/>
          </a:xfrm>
        </p:spPr>
        <p:txBody>
          <a:bodyPr>
            <a:normAutofit/>
          </a:bodyPr>
          <a:lstStyle/>
          <a:p>
            <a:pPr algn="ctr"/>
            <a:r>
              <a:rPr lang="en-US" altLang="en-US" sz="4000" b="1" dirty="0" smtClean="0">
                <a:solidFill>
                  <a:schemeClr val="tx1"/>
                </a:solidFill>
              </a:rPr>
              <a:t>ECA CBRN </a:t>
            </a:r>
            <a:r>
              <a:rPr lang="en-US" altLang="en-US" sz="4000" b="1" dirty="0" err="1" smtClean="0">
                <a:solidFill>
                  <a:schemeClr val="tx1"/>
                </a:solidFill>
              </a:rPr>
              <a:t>CoE</a:t>
            </a:r>
            <a:endParaRPr lang="en-GB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896" y="1647536"/>
            <a:ext cx="10864504" cy="4494183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it-IT" sz="3600" b="1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CoE Secretariat – located in Nariobi, Kenya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it-IT" sz="3600" b="1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ECA Participating Countries: </a:t>
            </a:r>
          </a:p>
          <a:p>
            <a:pPr marL="457200" lvl="1" indent="0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None/>
              <a:defRPr/>
            </a:pPr>
            <a:r>
              <a:rPr lang="it-IT" sz="3600" b="1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Burundi, Democratic Republic of Congo, </a:t>
            </a:r>
            <a:r>
              <a:rPr lang="it-IT" sz="3600" b="1" dirty="0" smtClean="0">
                <a:solidFill>
                  <a:prstClr val="whit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Ethiopia, Ghana, </a:t>
            </a:r>
            <a:r>
              <a:rPr lang="it-IT" sz="3600" b="1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Kenya , Malawi, Rwanda, Seychelles, Tanzania, Uganda, Zambia and Namibia</a:t>
            </a:r>
          </a:p>
          <a:p>
            <a:pPr marL="457200" lvl="1" indent="0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None/>
              <a:defRPr/>
            </a:pPr>
            <a:r>
              <a:rPr lang="it-IT" sz="36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ECA – Largest with 12 Participating Countries</a:t>
            </a:r>
            <a:endParaRPr lang="it-IT" sz="3600" b="1" dirty="0" smtClean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lvl="1" indent="0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None/>
              <a:defRPr/>
            </a:pPr>
            <a:endParaRPr lang="it-IT" sz="3600" b="1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22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4918" y="434074"/>
            <a:ext cx="4077162" cy="962527"/>
          </a:xfrm>
        </p:spPr>
        <p:txBody>
          <a:bodyPr/>
          <a:lstStyle/>
          <a:p>
            <a:pPr algn="ctr"/>
            <a:r>
              <a:rPr lang="en-US" altLang="en-US" sz="4000" b="1" dirty="0" smtClean="0">
                <a:solidFill>
                  <a:schemeClr val="tx1"/>
                </a:solidFill>
              </a:rPr>
              <a:t>P6O under ISTC</a:t>
            </a:r>
            <a:endParaRPr lang="en-GB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2176" y="1495137"/>
            <a:ext cx="10925464" cy="412334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it-IT" sz="3200" b="1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Support  to ECA in Radiological and Nuclear Security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it-IT" sz="3200" b="1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Capacity </a:t>
            </a:r>
            <a:r>
              <a:rPr lang="it-IT" sz="3200" b="1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building for </a:t>
            </a:r>
            <a:endParaRPr lang="it-IT" sz="3200" b="1" dirty="0" smtClean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1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it-IT" sz="3200" b="1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Prevention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it-IT" sz="3200" b="1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Detection and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it-IT" sz="3200" b="1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Response to RN risks and vulnerabilities</a:t>
            </a:r>
          </a:p>
          <a:p>
            <a:pPr marL="457200" lvl="1" indent="0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None/>
              <a:defRPr/>
            </a:pPr>
            <a:r>
              <a:rPr lang="it-IT" sz="3200" b="1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Project inaugurated 23 Feb 2017, Nairobi, Kenya</a:t>
            </a:r>
            <a:endParaRPr lang="it-IT" sz="3200" b="1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83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520" y="241034"/>
            <a:ext cx="8775238" cy="962527"/>
          </a:xfrm>
        </p:spPr>
        <p:txBody>
          <a:bodyPr/>
          <a:lstStyle/>
          <a:p>
            <a:pPr algn="ctr"/>
            <a:r>
              <a:rPr lang="en-US" altLang="en-US" sz="3600" b="1" dirty="0" smtClean="0">
                <a:solidFill>
                  <a:schemeClr val="tx1"/>
                </a:solidFill>
              </a:rPr>
              <a:t>Objectives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4520" y="1394061"/>
            <a:ext cx="11145520" cy="4808619"/>
          </a:xfrm>
        </p:spPr>
        <p:txBody>
          <a:bodyPr>
            <a:noAutofit/>
          </a:bodyPr>
          <a:lstStyle/>
          <a:p>
            <a:pPr marL="457200"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Enhance </a:t>
            </a:r>
            <a:r>
              <a:rPr lang="en-US" sz="3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harmonize </a:t>
            </a:r>
            <a:r>
              <a:rPr lang="en-US" sz="3200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national </a:t>
            </a:r>
            <a:r>
              <a:rPr lang="en-US" sz="3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regulatory frameworks</a:t>
            </a:r>
            <a:r>
              <a:rPr lang="en-US" sz="3200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;</a:t>
            </a:r>
          </a:p>
          <a:p>
            <a:pPr marL="457200"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000" dirty="0" smtClean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define needs </a:t>
            </a:r>
            <a:r>
              <a:rPr lang="en-US" sz="3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radiation detection </a:t>
            </a:r>
            <a:r>
              <a:rPr lang="en-US" sz="3200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equipment;</a:t>
            </a:r>
            <a:endParaRPr lang="en-US" sz="3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000" dirty="0" smtClean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support detection</a:t>
            </a:r>
            <a:r>
              <a:rPr lang="en-US" sz="3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en-US" sz="3200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recovery, transport, safety and security;</a:t>
            </a:r>
          </a:p>
          <a:p>
            <a:pPr marL="457200"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000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Create/upgrade </a:t>
            </a:r>
            <a:r>
              <a:rPr lang="en-US" sz="3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verified national </a:t>
            </a:r>
            <a:r>
              <a:rPr lang="en-US" sz="3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inventories;</a:t>
            </a:r>
          </a:p>
          <a:p>
            <a:pPr marL="457200"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000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 in </a:t>
            </a:r>
            <a:r>
              <a:rPr lang="en-US" sz="3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search/secure orphan/seized </a:t>
            </a:r>
            <a:r>
              <a:rPr lang="en-US" sz="3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radioactive </a:t>
            </a:r>
            <a:r>
              <a:rPr lang="en-US" sz="3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sources</a:t>
            </a:r>
          </a:p>
          <a:p>
            <a:pPr marL="457200"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000" dirty="0" smtClean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Development/review of emergency plans</a:t>
            </a:r>
            <a:endParaRPr lang="en-US" sz="3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11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2437" y="1776870"/>
            <a:ext cx="11054080" cy="409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 defTabSz="9144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prstClr val="whit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Partnership and collaboration</a:t>
            </a:r>
          </a:p>
          <a:p>
            <a:pPr marL="228600" lvl="0" indent="-228600" defTabSz="9144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3600" dirty="0" smtClean="0">
              <a:solidFill>
                <a:prstClr val="white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228600" lvl="0" indent="-228600" defTabSz="9144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prstClr val="whit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Support of ISTC - NFPs from ECA  participation in the TTE on Emergency Response for CA region</a:t>
            </a:r>
          </a:p>
          <a:p>
            <a:pPr marL="228600" lvl="0" indent="-228600" defTabSz="9144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3600" dirty="0" smtClean="0">
              <a:solidFill>
                <a:prstClr val="white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228600" lvl="0" indent="-228600" defTabSz="9144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prstClr val="whit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Exercise expected to replicate in ECA P60 under ISTC.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039795" y="489269"/>
            <a:ext cx="526458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orbel" charset="0"/>
                <a:ea typeface="MS PGothic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orbel" charset="0"/>
                <a:ea typeface="MS PGothic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orbel" charset="0"/>
                <a:ea typeface="MS PGothic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orbel" charset="0"/>
                <a:ea typeface="MS PGothic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orbel" charset="0"/>
                <a:ea typeface="MS PGothic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orbel" charset="0"/>
                <a:ea typeface="MS PGothic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orbel" charset="0"/>
                <a:ea typeface="MS PGothic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orbel" charset="0"/>
                <a:ea typeface="MS PGothic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orbel" charset="0"/>
                <a:ea typeface="MS PGothic" charset="-128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it-IT" sz="4400" b="1" dirty="0" smtClean="0">
                <a:latin typeface="Arial" charset="0"/>
              </a:rPr>
              <a:t>ISTC Collaboration</a:t>
            </a:r>
          </a:p>
        </p:txBody>
      </p:sp>
    </p:spTree>
    <p:extLst>
      <p:ext uri="{BB962C8B-B14F-4D97-AF65-F5344CB8AC3E}">
        <p14:creationId xmlns:p14="http://schemas.microsoft.com/office/powerpoint/2010/main" val="804472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5280" y="1624470"/>
            <a:ext cx="11451237" cy="3873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defTabSz="9144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prstClr val="whit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Threats facing the world cannot be addressed by one nation nor one region alone.</a:t>
            </a:r>
          </a:p>
          <a:p>
            <a:pPr marL="228600" indent="-228600" defTabSz="9144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000" dirty="0" smtClean="0">
              <a:solidFill>
                <a:prstClr val="white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228600" indent="-228600" defTabSz="9144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prstClr val="whit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Challenges may be diverse but underlying themes are common – safety, security, peace and development</a:t>
            </a:r>
          </a:p>
          <a:p>
            <a:pPr marL="228600" indent="-228600" defTabSz="9144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000" dirty="0">
              <a:solidFill>
                <a:prstClr val="white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228600" indent="-228600" defTabSz="9144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prstClr val="whit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Need for strong partnerships, collaboration and coordination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854124" y="489269"/>
            <a:ext cx="363593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orbel" charset="0"/>
                <a:ea typeface="MS PGothic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orbel" charset="0"/>
                <a:ea typeface="MS PGothic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orbel" charset="0"/>
                <a:ea typeface="MS PGothic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orbel" charset="0"/>
                <a:ea typeface="MS PGothic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orbel" charset="0"/>
                <a:ea typeface="MS PGothic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orbel" charset="0"/>
                <a:ea typeface="MS PGothic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orbel" charset="0"/>
                <a:ea typeface="MS PGothic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orbel" charset="0"/>
                <a:ea typeface="MS PGothic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orbel" charset="0"/>
                <a:ea typeface="MS PGothic" charset="-128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it-IT" sz="4400" b="1" dirty="0" smtClean="0">
                <a:solidFill>
                  <a:prstClr val="white"/>
                </a:solidFill>
                <a:latin typeface="Arial" charset="0"/>
              </a:rPr>
              <a:t>Partnerships</a:t>
            </a:r>
          </a:p>
        </p:txBody>
      </p:sp>
    </p:spTree>
    <p:extLst>
      <p:ext uri="{BB962C8B-B14F-4D97-AF65-F5344CB8AC3E}">
        <p14:creationId xmlns:p14="http://schemas.microsoft.com/office/powerpoint/2010/main" val="1670844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Mainajaw\MY DOCS051212 (2)\Mainajaw\RadWaste\Verified Inventory of Sources\Verified Inventory MTRD 0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8717" y="1691027"/>
            <a:ext cx="4957744" cy="3718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8775238" cy="112776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Challenges</a:t>
            </a:r>
            <a:endParaRPr lang="en-GB" sz="4000" dirty="0">
              <a:solidFill>
                <a:schemeClr val="tx1"/>
              </a:solidFill>
            </a:endParaRPr>
          </a:p>
        </p:txBody>
      </p:sp>
      <p:pic>
        <p:nvPicPr>
          <p:cNvPr id="1027" name="Picture 3" descr="D:\Mainajaw\MY DOCS051212 (2)\Mainajaw\RadWaste\Verified Inventory of Sources\Verified Inventory MTRD 03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018" y="897574"/>
            <a:ext cx="5625315" cy="4527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6982" y="3550307"/>
            <a:ext cx="2425898" cy="3234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508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1200" y="1549390"/>
            <a:ext cx="10190480" cy="2214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endParaRPr lang="en-US" sz="7200" dirty="0">
              <a:solidFill>
                <a:prstClr val="white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algn="ctr" defTabSz="9144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7200" dirty="0" smtClean="0">
                <a:solidFill>
                  <a:prstClr val="whit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Thank you</a:t>
            </a:r>
            <a:endParaRPr lang="en-US" sz="2800" dirty="0">
              <a:gradFill>
                <a:gsLst>
                  <a:gs pos="34000">
                    <a:prstClr val="white">
                      <a:lumMod val="93000"/>
                    </a:prstClr>
                  </a:gs>
                  <a:gs pos="0">
                    <a:prstClr val="black">
                      <a:lumMod val="25000"/>
                      <a:lumOff val="75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4800000" scaled="0"/>
              </a:gradFill>
              <a:latin typeface="Corbel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1546674"/>
      </p:ext>
    </p:extLst>
  </p:cSld>
  <p:clrMapOvr>
    <a:masterClrMapping/>
  </p:clrMapOvr>
</p:sld>
</file>

<file path=ppt/theme/theme1.xml><?xml version="1.0" encoding="utf-8"?>
<a:theme xmlns:a="http://schemas.openxmlformats.org/drawingml/2006/main" name="1_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pth" id="{7BEAFC2A-325C-49C4-AC08-2B765DA903F9}" vid="{1735E755-43E6-43AA-ABA2-C989ECC79A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pth" id="{7BEAFC2A-325C-49C4-AC08-2B765DA903F9}" vid="{1735E755-43E6-43AA-ABA2-C989ECC79AF5}"/>
    </a:ext>
  </a:extLst>
</a:theme>
</file>

<file path=ppt/theme/theme5.xml><?xml version="1.0" encoding="utf-8"?>
<a:theme xmlns:a="http://schemas.openxmlformats.org/drawingml/2006/main" name="3_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pth" id="{7BEAFC2A-325C-49C4-AC08-2B765DA903F9}" vid="{1735E755-43E6-43AA-ABA2-C989ECC79AF5}"/>
    </a:ext>
  </a:extLst>
</a:theme>
</file>

<file path=ppt/theme/theme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3377</TotalTime>
  <Words>231</Words>
  <Application>Microsoft Office PowerPoint</Application>
  <PresentationFormat>Custom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1_Depth</vt:lpstr>
      <vt:lpstr>Depth</vt:lpstr>
      <vt:lpstr>Office Theme</vt:lpstr>
      <vt:lpstr>2_Depth</vt:lpstr>
      <vt:lpstr>3_Depth</vt:lpstr>
      <vt:lpstr>PowerPoint Presentation</vt:lpstr>
      <vt:lpstr>ECA CBRN CoE</vt:lpstr>
      <vt:lpstr>P6O under ISTC</vt:lpstr>
      <vt:lpstr>Objectives</vt:lpstr>
      <vt:lpstr>PowerPoint Presentation</vt:lpstr>
      <vt:lpstr>PowerPoint Presentation</vt:lpstr>
      <vt:lpstr>Challenges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Francesco Miorin</dc:creator>
  <cp:lastModifiedBy>Ilyas Shayakhmetov</cp:lastModifiedBy>
  <cp:revision>122</cp:revision>
  <cp:lastPrinted>2016-10-06T05:17:19Z</cp:lastPrinted>
  <dcterms:created xsi:type="dcterms:W3CDTF">2016-10-04T08:07:54Z</dcterms:created>
  <dcterms:modified xsi:type="dcterms:W3CDTF">2017-06-15T04:32:50Z</dcterms:modified>
</cp:coreProperties>
</file>