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  <p:sldMasterId id="2147483665" r:id="rId2"/>
    <p:sldMasterId id="2147483689" r:id="rId3"/>
  </p:sldMasterIdLst>
  <p:notesMasterIdLst>
    <p:notesMasterId r:id="rId13"/>
  </p:notesMasterIdLst>
  <p:sldIdLst>
    <p:sldId id="256" r:id="rId4"/>
    <p:sldId id="325" r:id="rId5"/>
    <p:sldId id="277" r:id="rId6"/>
    <p:sldId id="326" r:id="rId7"/>
    <p:sldId id="327" r:id="rId8"/>
    <p:sldId id="276" r:id="rId9"/>
    <p:sldId id="312" r:id="rId10"/>
    <p:sldId id="313" r:id="rId11"/>
    <p:sldId id="260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0867" autoAdjust="0"/>
    <p:restoredTop sz="94673" autoAdjust="0"/>
  </p:normalViewPr>
  <p:slideViewPr>
    <p:cSldViewPr>
      <p:cViewPr varScale="1">
        <p:scale>
          <a:sx n="75" d="100"/>
          <a:sy n="75" d="100"/>
        </p:scale>
        <p:origin x="1013" y="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422379-2386-4781-B40E-3F6371C32CEE}" type="datetimeFigureOut">
              <a:rPr lang="en-US" smtClean="0"/>
              <a:t>14-Jun-17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39BB06-67AA-4495-AC9C-81233039F7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1219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627584" y="3789040"/>
            <a:ext cx="5824736" cy="47890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800" b="1" i="0" baseline="0">
                <a:solidFill>
                  <a:srgbClr val="FFFF00"/>
                </a:solidFill>
                <a:latin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Author </a:t>
            </a:r>
            <a:endParaRPr lang="en-GB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1620862" y="2492375"/>
            <a:ext cx="5831458" cy="1152525"/>
          </a:xfrm>
        </p:spPr>
        <p:txBody>
          <a:bodyPr>
            <a:noAutofit/>
          </a:bodyPr>
          <a:lstStyle>
            <a:lvl1pPr marL="0" indent="0">
              <a:buNone/>
              <a:defRPr sz="2400" b="1" i="0" baseline="0">
                <a:solidFill>
                  <a:srgbClr val="FFFF00"/>
                </a:solidFill>
                <a:latin typeface="Arial" pitchFamily="34" charset="0"/>
              </a:defRPr>
            </a:lvl1pPr>
          </a:lstStyle>
          <a:p>
            <a:pPr lvl="0"/>
            <a:r>
              <a:rPr lang="en-US" dirty="0"/>
              <a:t>Insert title of the presentation</a:t>
            </a:r>
            <a:endParaRPr lang="en-GB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6" hasCustomPrompt="1"/>
          </p:nvPr>
        </p:nvSpPr>
        <p:spPr>
          <a:xfrm>
            <a:off x="1619672" y="4508500"/>
            <a:ext cx="5832648" cy="649288"/>
          </a:xfrm>
        </p:spPr>
        <p:txBody>
          <a:bodyPr>
            <a:noAutofit/>
          </a:bodyPr>
          <a:lstStyle>
            <a:lvl1pPr marL="0" indent="0">
              <a:buNone/>
              <a:defRPr sz="1600" baseline="0">
                <a:solidFill>
                  <a:srgbClr val="FFFF00"/>
                </a:solidFill>
                <a:latin typeface="Arial" pitchFamily="34" charset="0"/>
              </a:defRPr>
            </a:lvl1pPr>
          </a:lstStyle>
          <a:p>
            <a:pPr lvl="0"/>
            <a:r>
              <a:rPr lang="en-US" dirty="0"/>
              <a:t>Where (name of the meeting, place), Date (</a:t>
            </a:r>
            <a:r>
              <a:rPr lang="en-US" dirty="0" err="1"/>
              <a:t>dd</a:t>
            </a:r>
            <a:r>
              <a:rPr lang="en-US" dirty="0"/>
              <a:t>/mm/</a:t>
            </a:r>
            <a:r>
              <a:rPr lang="en-US" dirty="0" err="1"/>
              <a:t>yyyy</a:t>
            </a:r>
            <a:r>
              <a:rPr lang="en-US" dirty="0"/>
              <a:t>)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30146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Theme - slide 2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411760" y="115888"/>
            <a:ext cx="4104456" cy="576262"/>
          </a:xfrm>
          <a:prstGeom prst="rect">
            <a:avLst/>
          </a:prstGeom>
        </p:spPr>
        <p:txBody>
          <a:bodyPr anchor="ctr" anchorCtr="0"/>
          <a:lstStyle>
            <a:lvl1pPr marL="0" indent="0" algn="l">
              <a:buNone/>
              <a:defRPr sz="2400" b="1" i="0" baseline="0">
                <a:solidFill>
                  <a:srgbClr val="FFFF00"/>
                </a:solidFill>
                <a:latin typeface="Arial" pitchFamily="34" charset="0"/>
              </a:defRPr>
            </a:lvl1pPr>
          </a:lstStyle>
          <a:p>
            <a:pPr lvl="0"/>
            <a:r>
              <a:rPr lang="en-US" dirty="0"/>
              <a:t>Title of the slide</a:t>
            </a:r>
            <a:endParaRPr lang="en-GB" dirty="0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1691680" y="116632"/>
            <a:ext cx="0" cy="576064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Chart Placeholder 3"/>
          <p:cNvSpPr>
            <a:spLocks noGrp="1"/>
          </p:cNvSpPr>
          <p:nvPr>
            <p:ph type="chart" sz="quarter" idx="12"/>
          </p:nvPr>
        </p:nvSpPr>
        <p:spPr>
          <a:xfrm>
            <a:off x="827584" y="1124744"/>
            <a:ext cx="7488832" cy="4752528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949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Theme - 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827584" y="1224000"/>
            <a:ext cx="7524035" cy="4681537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rgbClr val="226071"/>
                </a:solidFill>
                <a:latin typeface="Arial" pitchFamily="34" charset="0"/>
              </a:defRPr>
            </a:lvl1pPr>
            <a:lvl2pPr>
              <a:defRPr baseline="0">
                <a:solidFill>
                  <a:srgbClr val="226071"/>
                </a:solidFill>
                <a:latin typeface="Arial" pitchFamily="34" charset="0"/>
              </a:defRPr>
            </a:lvl2pPr>
            <a:lvl3pPr>
              <a:defRPr baseline="0">
                <a:solidFill>
                  <a:srgbClr val="226071"/>
                </a:solidFill>
                <a:latin typeface="Arial" pitchFamily="34" charset="0"/>
              </a:defRPr>
            </a:lvl3pPr>
            <a:lvl4pPr>
              <a:defRPr baseline="0">
                <a:solidFill>
                  <a:srgbClr val="226071"/>
                </a:solidFill>
                <a:latin typeface="Arial" pitchFamily="34" charset="0"/>
              </a:defRPr>
            </a:lvl4pPr>
            <a:lvl5pPr>
              <a:defRPr baseline="0">
                <a:solidFill>
                  <a:srgbClr val="226071"/>
                </a:solidFill>
                <a:latin typeface="Arial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412058" y="115888"/>
            <a:ext cx="4032150" cy="576262"/>
          </a:xfrm>
          <a:prstGeom prst="rect">
            <a:avLst/>
          </a:prstGeom>
        </p:spPr>
        <p:txBody>
          <a:bodyPr anchor="ctr" anchorCtr="0"/>
          <a:lstStyle>
            <a:lvl1pPr marL="0" indent="0" algn="l">
              <a:buNone/>
              <a:defRPr sz="2400" b="1" i="0" baseline="0">
                <a:solidFill>
                  <a:srgbClr val="FFFF00"/>
                </a:solidFill>
                <a:latin typeface="Arial" pitchFamily="34" charset="0"/>
              </a:defRPr>
            </a:lvl1pPr>
          </a:lstStyle>
          <a:p>
            <a:pPr lvl="0"/>
            <a:r>
              <a:rPr lang="en-US" dirty="0"/>
              <a:t>Title of the slide</a:t>
            </a:r>
            <a:endParaRPr lang="en-GB" dirty="0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1691680" y="116632"/>
            <a:ext cx="0" cy="576064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09447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Theme -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412058" y="115888"/>
            <a:ext cx="4176166" cy="576262"/>
          </a:xfrm>
          <a:prstGeom prst="rect">
            <a:avLst/>
          </a:prstGeom>
        </p:spPr>
        <p:txBody>
          <a:bodyPr anchor="ctr" anchorCtr="0"/>
          <a:lstStyle>
            <a:lvl1pPr marL="0" indent="0" algn="l">
              <a:buNone/>
              <a:defRPr sz="2400" b="1" i="0" baseline="0">
                <a:solidFill>
                  <a:srgbClr val="FFFF00"/>
                </a:solidFill>
                <a:latin typeface="Arial" pitchFamily="34" charset="0"/>
              </a:defRPr>
            </a:lvl1pPr>
          </a:lstStyle>
          <a:p>
            <a:pPr lvl="0"/>
            <a:r>
              <a:rPr lang="en-US" dirty="0"/>
              <a:t>Title of the slide</a:t>
            </a:r>
            <a:endParaRPr lang="en-GB" dirty="0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1691680" y="116632"/>
            <a:ext cx="0" cy="576064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932040" y="1224000"/>
            <a:ext cx="3783871" cy="2132991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4932040" y="3789040"/>
            <a:ext cx="3783871" cy="2132991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828000" y="1224000"/>
            <a:ext cx="3887788" cy="4680000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rgbClr val="226071"/>
                </a:solidFill>
                <a:latin typeface="Arial" pitchFamily="34" charset="0"/>
              </a:defRPr>
            </a:lvl1pPr>
            <a:lvl2pPr>
              <a:defRPr baseline="0">
                <a:solidFill>
                  <a:srgbClr val="226071"/>
                </a:solidFill>
                <a:latin typeface="Arial" pitchFamily="34" charset="0"/>
              </a:defRPr>
            </a:lvl2pPr>
            <a:lvl3pPr>
              <a:defRPr baseline="0">
                <a:solidFill>
                  <a:srgbClr val="226071"/>
                </a:solidFill>
                <a:latin typeface="Arial" pitchFamily="34" charset="0"/>
              </a:defRPr>
            </a:lvl3pPr>
            <a:lvl4pPr>
              <a:defRPr baseline="0">
                <a:solidFill>
                  <a:srgbClr val="226071"/>
                </a:solidFill>
                <a:latin typeface="Arial" pitchFamily="34" charset="0"/>
              </a:defRPr>
            </a:lvl4pPr>
            <a:lvl5pPr>
              <a:defRPr baseline="0">
                <a:solidFill>
                  <a:srgbClr val="226071"/>
                </a:solidFill>
                <a:latin typeface="Arial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099842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1620862" y="3068961"/>
            <a:ext cx="5831458" cy="720080"/>
          </a:xfrm>
        </p:spPr>
        <p:txBody>
          <a:bodyPr>
            <a:noAutofit/>
          </a:bodyPr>
          <a:lstStyle>
            <a:lvl1pPr marL="0" indent="0">
              <a:buNone/>
              <a:defRPr sz="2400" b="0" i="1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 lvl="0"/>
            <a:r>
              <a:rPr lang="en-US" dirty="0"/>
              <a:t>Thank you for your attention!</a:t>
            </a:r>
            <a:endParaRPr lang="en-GB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6" hasCustomPrompt="1"/>
          </p:nvPr>
        </p:nvSpPr>
        <p:spPr>
          <a:xfrm>
            <a:off x="1619672" y="4219872"/>
            <a:ext cx="5832648" cy="865312"/>
          </a:xfrm>
        </p:spPr>
        <p:txBody>
          <a:bodyPr>
            <a:noAutofit/>
          </a:bodyPr>
          <a:lstStyle>
            <a:lvl1pPr marL="0" indent="0">
              <a:buNone/>
              <a:defRPr sz="1800" b="0" i="0" baseline="0">
                <a:solidFill>
                  <a:srgbClr val="FFFF00"/>
                </a:solidFill>
                <a:latin typeface="Arial" pitchFamily="34" charset="0"/>
              </a:defRPr>
            </a:lvl1pPr>
          </a:lstStyle>
          <a:p>
            <a:pPr lvl="0"/>
            <a:r>
              <a:rPr lang="en-US" dirty="0"/>
              <a:t>Optional information</a:t>
            </a:r>
            <a:br>
              <a:rPr lang="en-US" dirty="0"/>
            </a:br>
            <a:r>
              <a:rPr lang="en-US" dirty="0"/>
              <a:t>E-mail / Tel etc.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83071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6.png"/><Relationship Id="rId4" Type="http://schemas.openxmlformats.org/officeDocument/2006/relationships/theme" Target="../theme/theme2.xml"/><Relationship Id="rId9" Type="http://schemas.openxmlformats.org/officeDocument/2006/relationships/image" Target="../media/image5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F09070-FEFD-48DE-8DF4-48F811B98819}" type="datetimeFigureOut">
              <a:rPr lang="en-GB" smtClean="0"/>
              <a:t>14/06/2017</a:t>
            </a:fld>
            <a:endParaRPr lang="en-GB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5D1FEF-79F6-4725-9DCD-EC3D05EDF92F}" type="slidenum">
              <a:rPr lang="en-GB" smtClean="0"/>
              <a:t>‹#›</a:t>
            </a:fld>
            <a:endParaRPr lang="en-GB"/>
          </a:p>
        </p:txBody>
      </p:sp>
      <p:pic>
        <p:nvPicPr>
          <p:cNvPr id="12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519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Line 10"/>
          <p:cNvSpPr>
            <a:spLocks noChangeShapeType="1"/>
          </p:cNvSpPr>
          <p:nvPr/>
        </p:nvSpPr>
        <p:spPr bwMode="auto">
          <a:xfrm flipV="1">
            <a:off x="1692275" y="2285999"/>
            <a:ext cx="5760045" cy="0"/>
          </a:xfrm>
          <a:prstGeom prst="line">
            <a:avLst/>
          </a:prstGeom>
          <a:noFill/>
          <a:ln w="19050" cap="rnd">
            <a:solidFill>
              <a:srgbClr val="FFFFFF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" name="Rectangle 9"/>
          <p:cNvSpPr>
            <a:spLocks noChangeArrowheads="1"/>
          </p:cNvSpPr>
          <p:nvPr/>
        </p:nvSpPr>
        <p:spPr bwMode="auto">
          <a:xfrm>
            <a:off x="1619250" y="1989138"/>
            <a:ext cx="7308850" cy="249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/>
          <a:p>
            <a:r>
              <a:rPr lang="en-US" sz="1000" b="1" dirty="0">
                <a:solidFill>
                  <a:srgbClr val="EEECE1"/>
                </a:solidFill>
                <a:latin typeface="Arial" charset="0"/>
              </a:rPr>
              <a:t>EU CBRN Risk Mitigation Centres of Excellence</a:t>
            </a:r>
            <a:endParaRPr lang="en-GB" sz="1000" b="1" dirty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15" name="Line 10"/>
          <p:cNvSpPr>
            <a:spLocks noChangeShapeType="1"/>
          </p:cNvSpPr>
          <p:nvPr/>
        </p:nvSpPr>
        <p:spPr bwMode="auto">
          <a:xfrm flipV="1">
            <a:off x="1692275" y="5300663"/>
            <a:ext cx="5760045" cy="0"/>
          </a:xfrm>
          <a:prstGeom prst="line">
            <a:avLst/>
          </a:prstGeom>
          <a:noFill/>
          <a:ln w="3175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6" name="Rectangle 9"/>
          <p:cNvSpPr>
            <a:spLocks noChangeArrowheads="1"/>
          </p:cNvSpPr>
          <p:nvPr/>
        </p:nvSpPr>
        <p:spPr bwMode="auto">
          <a:xfrm>
            <a:off x="1616075" y="5310188"/>
            <a:ext cx="4540250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/>
          <a:p>
            <a:r>
              <a:rPr lang="en-US" sz="1200" b="1" i="1" dirty="0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Jointly implemented by European Commission and UNICRI</a:t>
            </a:r>
            <a:endParaRPr lang="en-GB" sz="1200" b="1" i="1" dirty="0">
              <a:solidFill>
                <a:schemeClr val="bg1"/>
              </a:solidFill>
              <a:latin typeface="Arial" charset="0"/>
              <a:cs typeface="Times New Roman" pitchFamily="18" charset="0"/>
            </a:endParaRPr>
          </a:p>
        </p:txBody>
      </p:sp>
      <p:pic>
        <p:nvPicPr>
          <p:cNvPr id="17" name="Picture 15" descr="logo CE pp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5733256"/>
            <a:ext cx="864096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26" descr="UNICRI_logo_color_201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5949505"/>
            <a:ext cx="1238371" cy="431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extBox 20"/>
          <p:cNvSpPr txBox="1"/>
          <p:nvPr/>
        </p:nvSpPr>
        <p:spPr>
          <a:xfrm rot="16200000">
            <a:off x="7990259" y="5699497"/>
            <a:ext cx="2132857" cy="1841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cap="small" dirty="0">
                <a:solidFill>
                  <a:schemeClr val="bg1"/>
                </a:solidFill>
                <a:latin typeface="Arial" pitchFamily="34" charset="0"/>
                <a:cs typeface="+mn-cs"/>
              </a:rPr>
              <a:t>Template - Version May 2013</a:t>
            </a:r>
            <a:endParaRPr lang="en-GB" sz="600" cap="small" dirty="0">
              <a:solidFill>
                <a:schemeClr val="bg1"/>
              </a:solidFill>
              <a:latin typeface="Arial" pitchFamily="34" charset="0"/>
              <a:cs typeface="+mn-cs"/>
            </a:endParaRPr>
          </a:p>
        </p:txBody>
      </p:sp>
      <p:pic>
        <p:nvPicPr>
          <p:cNvPr id="22" name="Picture 1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3401" y="681831"/>
            <a:ext cx="2808287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18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7981" y="835025"/>
            <a:ext cx="863600" cy="57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Rectangle 9"/>
          <p:cNvSpPr>
            <a:spLocks noChangeArrowheads="1"/>
          </p:cNvSpPr>
          <p:nvPr userDrawn="1"/>
        </p:nvSpPr>
        <p:spPr bwMode="auto">
          <a:xfrm>
            <a:off x="1547664" y="1441450"/>
            <a:ext cx="7308850" cy="249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/>
          <a:p>
            <a:r>
              <a:rPr lang="en-US" sz="1000" b="1" dirty="0">
                <a:solidFill>
                  <a:srgbClr val="EEECE1"/>
                </a:solidFill>
                <a:latin typeface="Arial" charset="0"/>
              </a:rPr>
              <a:t>Funded by the European Union</a:t>
            </a:r>
            <a:endParaRPr lang="en-GB" sz="1000" b="1" dirty="0">
              <a:solidFill>
                <a:srgbClr val="FFFF00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1290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C0177FC-5450-41EC-854D-35F50E2A0889}" type="datetimeFigureOut">
              <a:rPr lang="en-GB" smtClean="0"/>
              <a:pPr>
                <a:defRPr/>
              </a:pPr>
              <a:t>14/06/2017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EF17043-21E2-4531-BC36-B7DE3F0DDD21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28"/>
          <p:cNvSpPr>
            <a:spLocks noChangeArrowheads="1"/>
          </p:cNvSpPr>
          <p:nvPr/>
        </p:nvSpPr>
        <p:spPr bwMode="auto">
          <a:xfrm>
            <a:off x="685800" y="6248400"/>
            <a:ext cx="1903413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/>
          <a:lstStyle/>
          <a:p>
            <a:pPr defTabSz="449263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1400">
              <a:solidFill>
                <a:srgbClr val="000000"/>
              </a:solidFill>
            </a:endParaRPr>
          </a:p>
        </p:txBody>
      </p:sp>
      <p:sp>
        <p:nvSpPr>
          <p:cNvPr id="8" name="Rectangle 29"/>
          <p:cNvSpPr>
            <a:spLocks noChangeArrowheads="1"/>
          </p:cNvSpPr>
          <p:nvPr/>
        </p:nvSpPr>
        <p:spPr bwMode="auto">
          <a:xfrm>
            <a:off x="3124200" y="6248400"/>
            <a:ext cx="2894013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/>
          <a:lstStyle/>
          <a:p>
            <a:pPr algn="ctr" defTabSz="449263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1400">
              <a:solidFill>
                <a:srgbClr val="000000"/>
              </a:solidFill>
            </a:endParaRPr>
          </a:p>
        </p:txBody>
      </p:sp>
      <p:sp>
        <p:nvSpPr>
          <p:cNvPr id="9" name="Rectangle 15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n-GB" sz="1400"/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3124200" y="6248400"/>
            <a:ext cx="2894013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/>
          <a:lstStyle/>
          <a:p>
            <a:pPr algn="ctr" defTabSz="449263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1400">
              <a:solidFill>
                <a:srgbClr val="000000"/>
              </a:solidFill>
            </a:endParaRPr>
          </a:p>
        </p:txBody>
      </p:sp>
      <p:sp>
        <p:nvSpPr>
          <p:cNvPr id="11" name="Rectangle 15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n-GB" sz="1400"/>
          </a:p>
        </p:txBody>
      </p:sp>
      <p:pic>
        <p:nvPicPr>
          <p:cNvPr id="12" name="Picture 40" descr="background_banner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871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39"/>
          <p:cNvSpPr>
            <a:spLocks noChangeArrowheads="1"/>
          </p:cNvSpPr>
          <p:nvPr/>
        </p:nvSpPr>
        <p:spPr bwMode="auto">
          <a:xfrm>
            <a:off x="0" y="6242050"/>
            <a:ext cx="9144000" cy="615950"/>
          </a:xfrm>
          <a:prstGeom prst="rect">
            <a:avLst/>
          </a:prstGeom>
          <a:gradFill rotWithShape="1">
            <a:gsLst>
              <a:gs pos="0">
                <a:srgbClr val="6E949C"/>
              </a:gs>
              <a:gs pos="100000">
                <a:srgbClr val="384B5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 rot="16200000">
            <a:off x="7936099" y="5064311"/>
            <a:ext cx="2160216" cy="1857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cap="small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+mn-cs"/>
              </a:rPr>
              <a:t>Template - Version May 2013 </a:t>
            </a:r>
            <a:endParaRPr lang="en-GB" sz="600" cap="small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+mn-cs"/>
            </a:endParaRPr>
          </a:p>
        </p:txBody>
      </p:sp>
      <p:pic>
        <p:nvPicPr>
          <p:cNvPr id="17" name="Picture 16" descr="logo CE ppt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165304"/>
            <a:ext cx="708372" cy="708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7" descr="UNICRI_logo_color_2011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6309320"/>
            <a:ext cx="1152128" cy="40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21" descr="logo_72dpi_white"/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54" t="37805" r="27229" b="37000"/>
          <a:stretch>
            <a:fillRect/>
          </a:stretch>
        </p:blipFill>
        <p:spPr bwMode="auto">
          <a:xfrm>
            <a:off x="6637884" y="-75407"/>
            <a:ext cx="2403475" cy="10223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18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0" y="146844"/>
            <a:ext cx="863600" cy="57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93577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86" r:id="rId2"/>
    <p:sldLayoutId id="2147483692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F09070-FEFD-48DE-8DF4-48F811B98819}" type="datetimeFigureOut">
              <a:rPr lang="en-GB" smtClean="0"/>
              <a:t>14/06/2017</a:t>
            </a:fld>
            <a:endParaRPr lang="en-GB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5D1FEF-79F6-4725-9DCD-EC3D05EDF92F}" type="slidenum">
              <a:rPr lang="en-GB" smtClean="0"/>
              <a:t>‹#›</a:t>
            </a:fld>
            <a:endParaRPr lang="en-GB"/>
          </a:p>
        </p:txBody>
      </p:sp>
      <p:pic>
        <p:nvPicPr>
          <p:cNvPr id="12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519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Line 10"/>
          <p:cNvSpPr>
            <a:spLocks noChangeShapeType="1"/>
          </p:cNvSpPr>
          <p:nvPr/>
        </p:nvSpPr>
        <p:spPr bwMode="auto">
          <a:xfrm flipV="1">
            <a:off x="1692275" y="2285999"/>
            <a:ext cx="5760045" cy="0"/>
          </a:xfrm>
          <a:prstGeom prst="line">
            <a:avLst/>
          </a:prstGeom>
          <a:noFill/>
          <a:ln w="19050" cap="rnd">
            <a:solidFill>
              <a:srgbClr val="FFFFFF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" name="Rectangle 9"/>
          <p:cNvSpPr>
            <a:spLocks noChangeArrowheads="1"/>
          </p:cNvSpPr>
          <p:nvPr/>
        </p:nvSpPr>
        <p:spPr bwMode="auto">
          <a:xfrm>
            <a:off x="1619250" y="1989138"/>
            <a:ext cx="7308850" cy="249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/>
          <a:p>
            <a:r>
              <a:rPr lang="en-US" sz="1000" b="1" dirty="0">
                <a:solidFill>
                  <a:srgbClr val="EEECE1"/>
                </a:solidFill>
                <a:latin typeface="Arial" charset="0"/>
              </a:rPr>
              <a:t>EU CBRN Risk Mitigation Centres of Excellence </a:t>
            </a:r>
            <a:r>
              <a:rPr lang="en-US" sz="1000" b="1" dirty="0">
                <a:solidFill>
                  <a:srgbClr val="FFFF00"/>
                </a:solidFill>
                <a:latin typeface="Arial" charset="0"/>
              </a:rPr>
              <a:t> </a:t>
            </a:r>
            <a:endParaRPr lang="en-GB" sz="1000" b="1" dirty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15" name="Line 10"/>
          <p:cNvSpPr>
            <a:spLocks noChangeShapeType="1"/>
          </p:cNvSpPr>
          <p:nvPr/>
        </p:nvSpPr>
        <p:spPr bwMode="auto">
          <a:xfrm flipV="1">
            <a:off x="1692275" y="5300663"/>
            <a:ext cx="5760045" cy="0"/>
          </a:xfrm>
          <a:prstGeom prst="line">
            <a:avLst/>
          </a:prstGeom>
          <a:noFill/>
          <a:ln w="3175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6" name="Rectangle 9"/>
          <p:cNvSpPr>
            <a:spLocks noChangeArrowheads="1"/>
          </p:cNvSpPr>
          <p:nvPr/>
        </p:nvSpPr>
        <p:spPr bwMode="auto">
          <a:xfrm>
            <a:off x="1616075" y="5310188"/>
            <a:ext cx="4540250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/>
          <a:p>
            <a:r>
              <a:rPr lang="en-US" sz="1200" b="1" i="1" dirty="0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Jointly implemented by European Commission and UNICRI</a:t>
            </a:r>
            <a:endParaRPr lang="en-GB" sz="1200" b="1" i="1" dirty="0">
              <a:solidFill>
                <a:schemeClr val="bg1"/>
              </a:solidFill>
              <a:latin typeface="Arial" charset="0"/>
              <a:cs typeface="Times New Roman" pitchFamily="18" charset="0"/>
            </a:endParaRPr>
          </a:p>
        </p:txBody>
      </p:sp>
      <p:pic>
        <p:nvPicPr>
          <p:cNvPr id="17" name="Picture 15" descr="logo CE pp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5733256"/>
            <a:ext cx="864096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26" descr="UNICRI_logo_color_201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5949505"/>
            <a:ext cx="1238371" cy="431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extBox 20"/>
          <p:cNvSpPr txBox="1"/>
          <p:nvPr/>
        </p:nvSpPr>
        <p:spPr>
          <a:xfrm rot="16200000">
            <a:off x="7990259" y="5699497"/>
            <a:ext cx="2132857" cy="1841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cap="small" dirty="0">
                <a:solidFill>
                  <a:schemeClr val="bg1"/>
                </a:solidFill>
                <a:latin typeface="Arial" pitchFamily="34" charset="0"/>
                <a:cs typeface="+mn-cs"/>
              </a:rPr>
              <a:t>Template </a:t>
            </a:r>
            <a:r>
              <a:rPr lang="en-US" sz="600" cap="small" baseline="0" dirty="0">
                <a:solidFill>
                  <a:schemeClr val="bg1"/>
                </a:solidFill>
                <a:latin typeface="Arial" pitchFamily="34" charset="0"/>
                <a:cs typeface="+mn-cs"/>
              </a:rPr>
              <a:t> - </a:t>
            </a:r>
            <a:r>
              <a:rPr lang="en-US" sz="600" cap="small" dirty="0">
                <a:solidFill>
                  <a:schemeClr val="bg1"/>
                </a:solidFill>
                <a:latin typeface="Arial" pitchFamily="34" charset="0"/>
                <a:cs typeface="+mn-cs"/>
              </a:rPr>
              <a:t>Version May 2013</a:t>
            </a:r>
            <a:endParaRPr lang="en-GB" sz="600" cap="small" dirty="0">
              <a:solidFill>
                <a:schemeClr val="bg1"/>
              </a:solidFill>
              <a:latin typeface="Arial" pitchFamily="34" charset="0"/>
              <a:cs typeface="+mn-cs"/>
            </a:endParaRPr>
          </a:p>
        </p:txBody>
      </p:sp>
      <p:pic>
        <p:nvPicPr>
          <p:cNvPr id="22" name="Picture 1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3401" y="681831"/>
            <a:ext cx="2808287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18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7981" y="835025"/>
            <a:ext cx="863600" cy="57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Rectangle 9"/>
          <p:cNvSpPr>
            <a:spLocks noChangeArrowheads="1"/>
          </p:cNvSpPr>
          <p:nvPr userDrawn="1"/>
        </p:nvSpPr>
        <p:spPr bwMode="auto">
          <a:xfrm>
            <a:off x="1547664" y="1441450"/>
            <a:ext cx="7308850" cy="249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/>
          <a:p>
            <a:r>
              <a:rPr lang="en-US" sz="1000" b="1" dirty="0">
                <a:solidFill>
                  <a:srgbClr val="EEECE1"/>
                </a:solidFill>
                <a:latin typeface="Arial" charset="0"/>
              </a:rPr>
              <a:t>Funded by the European Union</a:t>
            </a:r>
            <a:endParaRPr lang="en-GB" sz="1000" b="1" dirty="0">
              <a:solidFill>
                <a:srgbClr val="FFFF00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64218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3.jpeg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http://lymediseaseuk.com/wp-content/uploads/2015/04/PHE_Logo.png" TargetMode="External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8.sv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7" Type="http://schemas.openxmlformats.org/officeDocument/2006/relationships/image" Target="../media/image12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Relationship Id="rId6" Type="http://schemas.openxmlformats.org/officeDocument/2006/relationships/image" Target="http://lymediseaseuk.com/wp-content/uploads/2015/04/PHE_Logo.png" TargetMode="Externa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Hendrik Visser	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Examples of Projects Implemented Through the ISTC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1627584" y="4582816"/>
            <a:ext cx="5832648" cy="638423"/>
          </a:xfrm>
        </p:spPr>
        <p:txBody>
          <a:bodyPr/>
          <a:lstStyle/>
          <a:p>
            <a:r>
              <a:rPr lang="en-US" dirty="0"/>
              <a:t>Astana, ISTC Day – EXPO2017</a:t>
            </a:r>
          </a:p>
          <a:p>
            <a:r>
              <a:rPr lang="en-US" dirty="0"/>
              <a:t>14 June 2017</a:t>
            </a:r>
            <a:endParaRPr lang="en-GB" dirty="0"/>
          </a:p>
        </p:txBody>
      </p:sp>
      <p:grpSp>
        <p:nvGrpSpPr>
          <p:cNvPr id="18" name="Group 17"/>
          <p:cNvGrpSpPr/>
          <p:nvPr/>
        </p:nvGrpSpPr>
        <p:grpSpPr>
          <a:xfrm>
            <a:off x="0" y="5688632"/>
            <a:ext cx="9252520" cy="1196752"/>
            <a:chOff x="0" y="5661248"/>
            <a:chExt cx="9252520" cy="1196752"/>
          </a:xfrm>
        </p:grpSpPr>
        <p:sp>
          <p:nvSpPr>
            <p:cNvPr id="19" name="Rectangle 18"/>
            <p:cNvSpPr/>
            <p:nvPr/>
          </p:nvSpPr>
          <p:spPr>
            <a:xfrm>
              <a:off x="0" y="5661248"/>
              <a:ext cx="9252520" cy="119675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highlight>
                  <a:srgbClr val="FFFF00"/>
                </a:highlight>
              </a:endParaRPr>
            </a:p>
          </p:txBody>
        </p:sp>
        <p:pic>
          <p:nvPicPr>
            <p:cNvPr id="20" name="Picture 19"/>
            <p:cNvPicPr/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17751" y="5976120"/>
              <a:ext cx="1856053" cy="537090"/>
            </a:xfrm>
            <a:prstGeom prst="rect">
              <a:avLst/>
            </a:prstGeom>
          </p:spPr>
        </p:pic>
        <p:pic>
          <p:nvPicPr>
            <p:cNvPr id="21" name="Picture 20"/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76057" y="5946620"/>
              <a:ext cx="1387290" cy="586869"/>
            </a:xfrm>
            <a:prstGeom prst="rect">
              <a:avLst/>
            </a:prstGeom>
          </p:spPr>
        </p:pic>
        <p:pic>
          <p:nvPicPr>
            <p:cNvPr id="22" name="Picture 21" descr="http://lymediseaseuk.com/wp-content/uploads/2015/04/PHE_Logo.png"/>
            <p:cNvPicPr/>
            <p:nvPr/>
          </p:nvPicPr>
          <p:blipFill>
            <a:blip r:embed="rId4" r:link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08844" y="5786531"/>
              <a:ext cx="1559451" cy="84117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" name="Picture 22" descr="http://www.rivm.nl/mpf/pics/rivm/logo.png"/>
            <p:cNvPicPr/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905"/>
            <a:stretch/>
          </p:blipFill>
          <p:spPr bwMode="auto">
            <a:xfrm>
              <a:off x="6665482" y="5837371"/>
              <a:ext cx="2587038" cy="903997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24" name="Picture 23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675" t="17316" r="33463" b="12752"/>
            <a:stretch/>
          </p:blipFill>
          <p:spPr>
            <a:xfrm>
              <a:off x="179512" y="5733256"/>
              <a:ext cx="899818" cy="1029807"/>
            </a:xfrm>
            <a:prstGeom prst="rect">
              <a:avLst/>
            </a:prstGeom>
          </p:spPr>
        </p:pic>
      </p:grpSp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75" t="17316" r="33463" b="12752"/>
          <a:stretch/>
        </p:blipFill>
        <p:spPr>
          <a:xfrm>
            <a:off x="3738118" y="3431719"/>
            <a:ext cx="900901" cy="1031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51542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1835696" y="115888"/>
            <a:ext cx="4680520" cy="576262"/>
          </a:xfrm>
        </p:spPr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Examples of Past Cooperation</a:t>
            </a:r>
            <a:endParaRPr lang="en-GB" dirty="0"/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216496" y="1268760"/>
            <a:ext cx="8927504" cy="3960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9461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36525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91135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381250" indent="-2794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838450" indent="-2794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295650" indent="-2794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752850" indent="-2794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210050" indent="-2794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>
              <a:lnSpc>
                <a:spcPct val="120000"/>
              </a:lnSpc>
              <a:spcBef>
                <a:spcPct val="60000"/>
              </a:spcBef>
              <a:buSzPct val="70000"/>
              <a:buFontTx/>
              <a:buNone/>
            </a:pPr>
            <a:r>
              <a:rPr lang="en-US" altLang="en-US" b="0" dirty="0"/>
              <a:t>ISTC – Kazakhstan/Central Asia cooperation (Bio/Health/Veterinary/Epidemiology sphere): </a:t>
            </a:r>
          </a:p>
          <a:p>
            <a:pPr lvl="1">
              <a:lnSpc>
                <a:spcPct val="120000"/>
              </a:lnSpc>
              <a:spcBef>
                <a:spcPct val="60000"/>
              </a:spcBef>
              <a:buSzPct val="70000"/>
              <a:buFontTx/>
              <a:buBlip>
                <a:blip r:embed="rId2"/>
              </a:buBlip>
            </a:pPr>
            <a:r>
              <a:rPr lang="en-US" altLang="en-US" b="0" dirty="0"/>
              <a:t>Environmental impact studies of Semipalatinsk site on local population/fauna/plants</a:t>
            </a:r>
          </a:p>
          <a:p>
            <a:pPr lvl="1">
              <a:lnSpc>
                <a:spcPct val="120000"/>
              </a:lnSpc>
              <a:spcBef>
                <a:spcPct val="60000"/>
              </a:spcBef>
              <a:buSzPct val="70000"/>
              <a:buFontTx/>
              <a:buBlip>
                <a:blip r:embed="rId2"/>
              </a:buBlip>
            </a:pPr>
            <a:r>
              <a:rPr lang="en-US" altLang="en-US" b="0" dirty="0"/>
              <a:t>Epidemiology mapping studies</a:t>
            </a:r>
          </a:p>
          <a:p>
            <a:pPr lvl="1">
              <a:lnSpc>
                <a:spcPct val="120000"/>
              </a:lnSpc>
              <a:spcBef>
                <a:spcPct val="60000"/>
              </a:spcBef>
              <a:buSzPct val="70000"/>
              <a:buFontTx/>
              <a:buBlip>
                <a:blip r:embed="rId2"/>
              </a:buBlip>
            </a:pPr>
            <a:r>
              <a:rPr lang="en-US" altLang="en-US" b="0" dirty="0"/>
              <a:t>Improvement of biosafety/security capabilities</a:t>
            </a:r>
          </a:p>
        </p:txBody>
      </p:sp>
    </p:spTree>
    <p:extLst>
      <p:ext uri="{BB962C8B-B14F-4D97-AF65-F5344CB8AC3E}">
        <p14:creationId xmlns:p14="http://schemas.microsoft.com/office/powerpoint/2010/main" val="2824479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utoUpdateAnimBg="0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-14029" y="893970"/>
            <a:ext cx="9148457" cy="5345753"/>
            <a:chOff x="-14029" y="893970"/>
            <a:chExt cx="9148457" cy="5345753"/>
          </a:xfrm>
        </p:grpSpPr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4029" y="2343257"/>
              <a:ext cx="5288156" cy="38964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74127" y="3346507"/>
              <a:ext cx="3860301" cy="28932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Рисунок 7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1847" r="13469"/>
            <a:stretch/>
          </p:blipFill>
          <p:spPr bwMode="auto">
            <a:xfrm>
              <a:off x="-6504" y="893970"/>
              <a:ext cx="5004049" cy="30130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5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5070" y="951228"/>
              <a:ext cx="4120807" cy="28985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1691680" y="161472"/>
            <a:ext cx="5184576" cy="852373"/>
          </a:xfrm>
        </p:spPr>
        <p:txBody>
          <a:bodyPr/>
          <a:lstStyle/>
          <a:p>
            <a:r>
              <a:rPr lang="en-US" altLang="en-US" dirty="0"/>
              <a:t>Strengthening Biosafety &amp; Biosecurity Capabilities in Central Asian Countries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14592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1835696" y="115888"/>
            <a:ext cx="4680520" cy="576262"/>
          </a:xfrm>
        </p:spPr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Examples of Current Cooperation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68660" y="865763"/>
            <a:ext cx="889248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68325" indent="-568325">
              <a:lnSpc>
                <a:spcPct val="120000"/>
              </a:lnSpc>
            </a:pPr>
            <a:r>
              <a:rPr lang="en-US" sz="2800" b="1" dirty="0"/>
              <a:t>EU CBRN </a:t>
            </a:r>
            <a:r>
              <a:rPr lang="en-US" sz="2800" b="1" dirty="0" err="1"/>
              <a:t>CoE</a:t>
            </a:r>
            <a:r>
              <a:rPr lang="en-US" sz="2800" b="1" dirty="0"/>
              <a:t> Project 53</a:t>
            </a:r>
          </a:p>
          <a:p>
            <a:pPr>
              <a:lnSpc>
                <a:spcPct val="120000"/>
              </a:lnSpc>
            </a:pPr>
            <a:r>
              <a:rPr lang="en-GB" sz="2800" dirty="0"/>
              <a:t>Strengthening the National  Legal Framework and Provision of Specialized Training on Bio-Safety and Bios-Security in Central Asian Countries</a:t>
            </a:r>
          </a:p>
          <a:p>
            <a:pPr indent="-457200">
              <a:lnSpc>
                <a:spcPct val="120000"/>
              </a:lnSpc>
            </a:pPr>
            <a:endParaRPr lang="en-US" sz="28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66556" y="2967356"/>
            <a:ext cx="3856761" cy="3253520"/>
          </a:xfrm>
          <a:prstGeom prst="rect">
            <a:avLst/>
          </a:prstGeom>
        </p:spPr>
      </p:pic>
      <p:sp>
        <p:nvSpPr>
          <p:cNvPr id="11" name="Содержимое 2"/>
          <p:cNvSpPr txBox="1">
            <a:spLocks/>
          </p:cNvSpPr>
          <p:nvPr/>
        </p:nvSpPr>
        <p:spPr>
          <a:xfrm>
            <a:off x="168660" y="3140968"/>
            <a:ext cx="5832648" cy="452596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2800" dirty="0"/>
              <a:t>Cooperative Implementation by: </a:t>
            </a:r>
          </a:p>
          <a:p>
            <a:pPr lvl="1">
              <a:spcBef>
                <a:spcPts val="0"/>
              </a:spcBef>
            </a:pPr>
            <a:r>
              <a:rPr lang="en-US" dirty="0"/>
              <a:t>National Teams of Experts (NTEs)</a:t>
            </a:r>
          </a:p>
          <a:p>
            <a:pPr lvl="1">
              <a:spcBef>
                <a:spcPts val="0"/>
              </a:spcBef>
            </a:pPr>
            <a:r>
              <a:rPr lang="en-US" dirty="0"/>
              <a:t>EU Team of Experts (</a:t>
            </a:r>
            <a:r>
              <a:rPr lang="en-US" dirty="0" err="1"/>
              <a:t>ToE</a:t>
            </a:r>
            <a:r>
              <a:rPr lang="en-US" dirty="0"/>
              <a:t>)</a:t>
            </a:r>
          </a:p>
          <a:p>
            <a:pPr lvl="1">
              <a:spcBef>
                <a:spcPts val="0"/>
              </a:spcBef>
            </a:pPr>
            <a:r>
              <a:rPr lang="en-US" dirty="0"/>
              <a:t>ISTC</a:t>
            </a:r>
          </a:p>
          <a:p>
            <a:pPr>
              <a:spcBef>
                <a:spcPts val="1200"/>
              </a:spcBef>
            </a:pPr>
            <a:r>
              <a:rPr lang="en-US" sz="2800" dirty="0"/>
              <a:t>Duration: 36 months</a:t>
            </a:r>
          </a:p>
          <a:p>
            <a:pPr marL="0" indent="0">
              <a:spcBef>
                <a:spcPts val="0"/>
              </a:spcBef>
              <a:buNone/>
              <a:tabLst>
                <a:tab pos="344488" algn="l"/>
              </a:tabLst>
            </a:pPr>
            <a:r>
              <a:rPr lang="en-US" sz="2800" dirty="0"/>
              <a:t>	(Dec 2015 – Dec 2018)</a:t>
            </a:r>
          </a:p>
        </p:txBody>
      </p:sp>
    </p:spTree>
    <p:extLst>
      <p:ext uri="{BB962C8B-B14F-4D97-AF65-F5344CB8AC3E}">
        <p14:creationId xmlns:p14="http://schemas.microsoft.com/office/powerpoint/2010/main" val="10619073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6728" y="4077072"/>
            <a:ext cx="2376264" cy="237626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2151" y="1412776"/>
            <a:ext cx="3561849" cy="1979306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1835696" y="115888"/>
            <a:ext cx="4680520" cy="576262"/>
          </a:xfrm>
        </p:spPr>
        <p:txBody>
          <a:bodyPr/>
          <a:lstStyle/>
          <a:p>
            <a:r>
              <a:rPr lang="en-US" alt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EU CBRN </a:t>
            </a:r>
            <a:r>
              <a:rPr lang="en-US" altLang="en-US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CoE</a:t>
            </a:r>
            <a:r>
              <a:rPr lang="en-US" alt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Project 53 - Objectives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45" r="9607"/>
          <a:stretch/>
        </p:blipFill>
        <p:spPr>
          <a:xfrm>
            <a:off x="-5928" y="932428"/>
            <a:ext cx="2057648" cy="204087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835696" y="1052736"/>
            <a:ext cx="6336704" cy="70043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68325" indent="-568325">
              <a:lnSpc>
                <a:spcPct val="140000"/>
              </a:lnSpc>
              <a:spcAft>
                <a:spcPts val="2400"/>
              </a:spcAft>
            </a:pPr>
            <a:r>
              <a:rPr lang="en-US" sz="2800" dirty="0"/>
              <a:t>1 – Raise Awareness, Promote Collaboration</a:t>
            </a:r>
          </a:p>
          <a:p>
            <a:pPr marL="568325" indent="-568325">
              <a:lnSpc>
                <a:spcPct val="140000"/>
              </a:lnSpc>
              <a:spcAft>
                <a:spcPts val="2400"/>
              </a:spcAft>
            </a:pPr>
            <a:r>
              <a:rPr lang="en-US" sz="2800" dirty="0"/>
              <a:t>2 – Harmonize Legislation</a:t>
            </a:r>
          </a:p>
          <a:p>
            <a:pPr marL="568325" indent="-568325">
              <a:lnSpc>
                <a:spcPct val="140000"/>
              </a:lnSpc>
              <a:spcAft>
                <a:spcPts val="2400"/>
              </a:spcAft>
            </a:pPr>
            <a:r>
              <a:rPr lang="en-US" sz="2800" dirty="0"/>
              <a:t>3 – Assessment Training Infrastructure</a:t>
            </a:r>
          </a:p>
          <a:p>
            <a:pPr marL="568325" indent="-568325">
              <a:lnSpc>
                <a:spcPct val="140000"/>
              </a:lnSpc>
              <a:spcAft>
                <a:spcPts val="2400"/>
              </a:spcAft>
            </a:pPr>
            <a:r>
              <a:rPr lang="en-US" sz="2800" dirty="0"/>
              <a:t>4 – Development and Implement              Self-sustainable Training                  Programs</a:t>
            </a:r>
          </a:p>
          <a:p>
            <a:pPr indent="-457200">
              <a:lnSpc>
                <a:spcPct val="140000"/>
              </a:lnSpc>
              <a:spcAft>
                <a:spcPts val="2400"/>
              </a:spcAft>
            </a:pPr>
            <a:endParaRPr lang="en-GB" sz="2800" dirty="0"/>
          </a:p>
          <a:p>
            <a:pPr indent="-457200">
              <a:lnSpc>
                <a:spcPct val="140000"/>
              </a:lnSpc>
              <a:spcAft>
                <a:spcPts val="2400"/>
              </a:spcAft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6211661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Geographical Scope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2843808" y="1124744"/>
            <a:ext cx="6659817" cy="4549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dirty="0"/>
              <a:t>Participating Countries: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US" sz="2800" dirty="0"/>
              <a:t>Islamic Republic of Afghanistan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US" sz="2800" dirty="0"/>
              <a:t>Kyrgyz Republic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US" sz="2800" dirty="0"/>
              <a:t>Republic of Kazakhstan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US" sz="2800" dirty="0"/>
              <a:t>Mongolia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US" sz="2800" dirty="0"/>
              <a:t>Republic of Tajikistan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US" sz="2800" dirty="0"/>
              <a:t>Republic of Uzbekistan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37861" y="908720"/>
            <a:ext cx="1581811" cy="5264255"/>
            <a:chOff x="4764" y="101860"/>
            <a:chExt cx="2030095" cy="675614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511" y="101860"/>
              <a:ext cx="2008348" cy="1008112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511" y="1211534"/>
              <a:ext cx="2008348" cy="1201071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96" y="2514167"/>
              <a:ext cx="2025463" cy="1016703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391" y="4749042"/>
              <a:ext cx="2003468" cy="1005662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391" y="5856266"/>
              <a:ext cx="2003468" cy="1001734"/>
            </a:xfrm>
            <a:prstGeom prst="rect">
              <a:avLst/>
            </a:prstGeom>
          </p:spPr>
        </p:pic>
        <p:pic>
          <p:nvPicPr>
            <p:cNvPr id="15" name="Graphic 14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4764" y="3632432"/>
              <a:ext cx="2030095" cy="101504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473572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1835696" y="115888"/>
            <a:ext cx="4680520" cy="576262"/>
          </a:xfrm>
        </p:spPr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Legislative Assessments &amp; Harmonization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980728"/>
            <a:ext cx="2483769" cy="206181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8015" y="4365104"/>
            <a:ext cx="2911197" cy="161774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699792" y="1196752"/>
            <a:ext cx="590465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Local Legislation will be compared to:</a:t>
            </a:r>
          </a:p>
          <a:p>
            <a:pPr marL="457200" indent="-457200">
              <a:buFontTx/>
              <a:buChar char="-"/>
            </a:pPr>
            <a:r>
              <a:rPr lang="en-US" sz="2800" dirty="0"/>
              <a:t>BTWC Convention</a:t>
            </a:r>
          </a:p>
          <a:p>
            <a:pPr marL="457200" indent="-457200">
              <a:buFontTx/>
              <a:buChar char="-"/>
            </a:pPr>
            <a:r>
              <a:rPr lang="en-US" sz="2800" dirty="0"/>
              <a:t>International Health Regulation</a:t>
            </a:r>
          </a:p>
          <a:p>
            <a:pPr marL="457200" indent="-457200">
              <a:buFontTx/>
              <a:buChar char="-"/>
            </a:pPr>
            <a:r>
              <a:rPr lang="en-US" sz="2800" dirty="0"/>
              <a:t>Codex </a:t>
            </a:r>
            <a:r>
              <a:rPr lang="en-US" sz="2800" dirty="0" err="1"/>
              <a:t>Alimentarius</a:t>
            </a:r>
            <a:endParaRPr lang="en-US" sz="2800" dirty="0"/>
          </a:p>
          <a:p>
            <a:pPr marL="457200" indent="-457200">
              <a:buFontTx/>
              <a:buChar char="-"/>
            </a:pP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179512" y="3719452"/>
            <a:ext cx="748883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Based on outcome of the Assessments :</a:t>
            </a:r>
          </a:p>
          <a:p>
            <a:pPr marL="457200" indent="-457200">
              <a:buFontTx/>
              <a:buChar char="-"/>
            </a:pPr>
            <a:r>
              <a:rPr lang="en-US" sz="2800" dirty="0"/>
              <a:t>Recommendations to revise legislation, regulations, guidelines</a:t>
            </a:r>
          </a:p>
          <a:p>
            <a:pPr marL="457200" indent="-457200">
              <a:buFontTx/>
              <a:buChar char="-"/>
            </a:pPr>
            <a:r>
              <a:rPr lang="en-US" sz="2800" dirty="0"/>
              <a:t>Draft revisions (if time permits)</a:t>
            </a:r>
          </a:p>
          <a:p>
            <a:pPr marL="457200" indent="-457200">
              <a:buFontTx/>
              <a:buChar char="-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931732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90426"/>
            <a:ext cx="3439441" cy="2088232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1691680" y="-99392"/>
            <a:ext cx="6624736" cy="1068505"/>
          </a:xfrm>
        </p:spPr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Bio-Safety/Security Training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75856" y="951126"/>
            <a:ext cx="586814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800" b="1" dirty="0"/>
              <a:t>Current Training Infrastructure Assessment will provide:</a:t>
            </a:r>
          </a:p>
          <a:p>
            <a:pPr marL="285750" indent="-285750">
              <a:spcAft>
                <a:spcPts val="1200"/>
              </a:spcAft>
              <a:buFontTx/>
              <a:buChar char="-"/>
            </a:pPr>
            <a:r>
              <a:rPr lang="en-US" sz="2800" dirty="0"/>
              <a:t>Training Capabilities and Needs</a:t>
            </a:r>
          </a:p>
          <a:p>
            <a:pPr marL="285750" indent="-285750">
              <a:spcAft>
                <a:spcPts val="1200"/>
              </a:spcAft>
              <a:buFontTx/>
              <a:buChar char="-"/>
            </a:pPr>
            <a:r>
              <a:rPr lang="en-US" sz="2800" dirty="0"/>
              <a:t>Equipment Needs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0409" y="3573016"/>
            <a:ext cx="9103591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800" b="1" dirty="0"/>
              <a:t>Implementation of Training:</a:t>
            </a:r>
          </a:p>
          <a:p>
            <a:pPr>
              <a:spcAft>
                <a:spcPts val="1200"/>
              </a:spcAft>
            </a:pPr>
            <a:r>
              <a:rPr lang="en-US" sz="2800" dirty="0"/>
              <a:t>1: Train-the-Trainers</a:t>
            </a:r>
          </a:p>
          <a:p>
            <a:pPr>
              <a:spcAft>
                <a:spcPts val="1200"/>
              </a:spcAft>
            </a:pPr>
            <a:r>
              <a:rPr lang="en-US" sz="2800" dirty="0"/>
              <a:t>2: Experts/Specialists</a:t>
            </a:r>
          </a:p>
          <a:p>
            <a:r>
              <a:rPr lang="en-US" sz="2800" dirty="0"/>
              <a:t>(Key is to have developed training </a:t>
            </a:r>
          </a:p>
          <a:p>
            <a:r>
              <a:rPr lang="en-US" sz="2800" dirty="0"/>
              <a:t>programs incorporated in formal educational systems)</a:t>
            </a:r>
          </a:p>
        </p:txBody>
      </p:sp>
      <p:pic>
        <p:nvPicPr>
          <p:cNvPr id="6" name="Content Placeholder 1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91573" y="3284984"/>
            <a:ext cx="3852427" cy="2534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13018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5"/>
          </p:nvPr>
        </p:nvSpPr>
        <p:spPr>
          <a:xfrm>
            <a:off x="1619672" y="2576941"/>
            <a:ext cx="5831458" cy="1074775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GB" dirty="0"/>
              <a:t>Thank you for your attention!</a:t>
            </a:r>
          </a:p>
          <a:p>
            <a:pPr>
              <a:spcBef>
                <a:spcPts val="0"/>
              </a:spcBef>
            </a:pPr>
            <a:endParaRPr lang="en-GB" dirty="0"/>
          </a:p>
          <a:p>
            <a:pPr>
              <a:spcBef>
                <a:spcPts val="0"/>
              </a:spcBef>
            </a:pPr>
            <a:r>
              <a:rPr lang="en-GB" dirty="0"/>
              <a:t>www.coe-project53.istc.int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/>
          </p:nvPr>
        </p:nvSpPr>
        <p:spPr>
          <a:xfrm>
            <a:off x="1709936" y="3870904"/>
            <a:ext cx="5832648" cy="1084624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GB" dirty="0"/>
              <a:t>Hendrik Visser</a:t>
            </a:r>
          </a:p>
          <a:p>
            <a:pPr>
              <a:spcBef>
                <a:spcPts val="0"/>
              </a:spcBef>
            </a:pPr>
            <a:r>
              <a:rPr lang="en-GB" dirty="0"/>
              <a:t>Visser@istc.int</a:t>
            </a:r>
          </a:p>
          <a:p>
            <a:pPr>
              <a:spcBef>
                <a:spcPts val="1200"/>
              </a:spcBef>
            </a:pPr>
            <a:r>
              <a:rPr lang="en-GB" dirty="0"/>
              <a:t>Margarita </a:t>
            </a:r>
            <a:r>
              <a:rPr lang="en-GB" dirty="0" err="1"/>
              <a:t>Levchenko</a:t>
            </a:r>
            <a:endParaRPr lang="en-GB" dirty="0"/>
          </a:p>
          <a:p>
            <a:pPr>
              <a:spcBef>
                <a:spcPts val="0"/>
              </a:spcBef>
            </a:pPr>
            <a:r>
              <a:rPr lang="en-GB" dirty="0"/>
              <a:t>Levchenko@istc.ru</a:t>
            </a: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75" t="17316" r="33463" b="12752"/>
          <a:stretch/>
        </p:blipFill>
        <p:spPr>
          <a:xfrm>
            <a:off x="4614820" y="3873773"/>
            <a:ext cx="1134276" cy="1298135"/>
          </a:xfrm>
          <a:prstGeom prst="rect">
            <a:avLst/>
          </a:prstGeom>
        </p:spPr>
      </p:pic>
      <p:grpSp>
        <p:nvGrpSpPr>
          <p:cNvPr id="23" name="Group 22"/>
          <p:cNvGrpSpPr/>
          <p:nvPr/>
        </p:nvGrpSpPr>
        <p:grpSpPr>
          <a:xfrm>
            <a:off x="0" y="5688632"/>
            <a:ext cx="9252520" cy="1196752"/>
            <a:chOff x="0" y="5661248"/>
            <a:chExt cx="9252520" cy="1196752"/>
          </a:xfrm>
        </p:grpSpPr>
        <p:sp>
          <p:nvSpPr>
            <p:cNvPr id="24" name="Rectangle 23"/>
            <p:cNvSpPr/>
            <p:nvPr/>
          </p:nvSpPr>
          <p:spPr>
            <a:xfrm>
              <a:off x="0" y="5661248"/>
              <a:ext cx="9252520" cy="119675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highlight>
                  <a:srgbClr val="FFFF00"/>
                </a:highlight>
              </a:endParaRPr>
            </a:p>
          </p:txBody>
        </p:sp>
        <p:pic>
          <p:nvPicPr>
            <p:cNvPr id="25" name="Picture 24"/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17751" y="5976120"/>
              <a:ext cx="1856053" cy="537090"/>
            </a:xfrm>
            <a:prstGeom prst="rect">
              <a:avLst/>
            </a:prstGeom>
          </p:spPr>
        </p:pic>
        <p:pic>
          <p:nvPicPr>
            <p:cNvPr id="26" name="Picture 25"/>
            <p:cNvPicPr/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76057" y="5946620"/>
              <a:ext cx="1387290" cy="586869"/>
            </a:xfrm>
            <a:prstGeom prst="rect">
              <a:avLst/>
            </a:prstGeom>
          </p:spPr>
        </p:pic>
        <p:pic>
          <p:nvPicPr>
            <p:cNvPr id="27" name="Picture 26" descr="http://lymediseaseuk.com/wp-content/uploads/2015/04/PHE_Logo.png"/>
            <p:cNvPicPr/>
            <p:nvPr/>
          </p:nvPicPr>
          <p:blipFill>
            <a:blip r:embed="rId5" r:link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08844" y="5786531"/>
              <a:ext cx="1559451" cy="84117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8" name="Picture 27" descr="http://www.rivm.nl/mpf/pics/rivm/logo.png"/>
            <p:cNvPicPr/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905"/>
            <a:stretch/>
          </p:blipFill>
          <p:spPr bwMode="auto">
            <a:xfrm>
              <a:off x="6665482" y="5837371"/>
              <a:ext cx="2587038" cy="903997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29" name="Picture 28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675" t="17316" r="33463" b="12752"/>
            <a:stretch/>
          </p:blipFill>
          <p:spPr>
            <a:xfrm>
              <a:off x="179512" y="5733256"/>
              <a:ext cx="899818" cy="102980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82033124"/>
      </p:ext>
    </p:extLst>
  </p:cSld>
  <p:clrMapOvr>
    <a:masterClrMapping/>
  </p:clrMapOvr>
</p:sld>
</file>

<file path=ppt/theme/theme1.xml><?xml version="1.0" encoding="utf-8"?>
<a:theme xmlns:a="http://schemas.openxmlformats.org/drawingml/2006/main" name="coe_presentation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st slid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coe_presentation_template</Template>
  <TotalTime>590</TotalTime>
  <Words>282</Words>
  <Application>Microsoft Office PowerPoint</Application>
  <PresentationFormat>On-screen Show (4:3)</PresentationFormat>
  <Paragraphs>56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Times New Roman</vt:lpstr>
      <vt:lpstr>coe_presentation_template</vt:lpstr>
      <vt:lpstr>Content Theme</vt:lpstr>
      <vt:lpstr>Last slide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Anna Czerenkiewicz</dc:creator>
  <cp:lastModifiedBy>Hendrik Visser</cp:lastModifiedBy>
  <cp:revision>63</cp:revision>
  <dcterms:created xsi:type="dcterms:W3CDTF">2012-08-29T12:45:58Z</dcterms:created>
  <dcterms:modified xsi:type="dcterms:W3CDTF">2017-06-14T02:26:24Z</dcterms:modified>
</cp:coreProperties>
</file>