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3" r:id="rId8"/>
    <p:sldId id="264" r:id="rId9"/>
    <p:sldId id="268" r:id="rId10"/>
    <p:sldId id="269" r:id="rId11"/>
    <p:sldId id="270" r:id="rId12"/>
    <p:sldId id="271" r:id="rId13"/>
    <p:sldId id="272" r:id="rId14"/>
    <p:sldId id="273" r:id="rId15"/>
    <p:sldId id="274" r:id="rId16"/>
    <p:sldId id="275" r:id="rId17"/>
    <p:sldId id="262" r:id="rId18"/>
    <p:sldId id="276" r:id="rId19"/>
    <p:sldId id="277" r:id="rId20"/>
    <p:sldId id="27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4346" autoAdjust="0"/>
  </p:normalViewPr>
  <p:slideViewPr>
    <p:cSldViewPr snapToGrid="0">
      <p:cViewPr>
        <p:scale>
          <a:sx n="75" d="100"/>
          <a:sy n="75" d="100"/>
        </p:scale>
        <p:origin x="1698" y="756"/>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0A54CE-6F2F-40A8-86E1-AF29B87F1449}" type="datetimeFigureOut">
              <a:rPr lang="en-GB" smtClean="0"/>
              <a:t>06/09/2020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C76AAB-EAB2-4573-9E71-10EB3E327C2E}" type="slidenum">
              <a:rPr lang="en-GB" smtClean="0"/>
              <a:t>‹#›</a:t>
            </a:fld>
            <a:endParaRPr lang="en-GB"/>
          </a:p>
        </p:txBody>
      </p:sp>
    </p:spTree>
    <p:extLst>
      <p:ext uri="{BB962C8B-B14F-4D97-AF65-F5344CB8AC3E}">
        <p14:creationId xmlns:p14="http://schemas.microsoft.com/office/powerpoint/2010/main" val="3675773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purpose of this course is to raise awareness of ethical issues and risks related to dual use and the uptake of resulting materials, technologies, and knowledge in society. Furthermore, scientists following the course are offered concepts and practical approaches and instruments for contributing their special role responsibility to the collective responsibility for governing life sciences and technologies in society. The course focuses on dual use life sciences which are subject to international conventions, rules, laws, and regulations. While life scientists are not expected to become experts in those treaties and regimes, a general understanding is needed to understand the urgency and rationale for contributing to the prevention of misuse of dual use life sciences. This module illustrates how concepts explained in module 1 are incorporated in legal documents and practices, including dual use and misuse, arms control and proliferation and ethical concepts.</a:t>
            </a:r>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3</a:t>
            </a:fld>
            <a:endParaRPr lang="en-GB"/>
          </a:p>
        </p:txBody>
      </p:sp>
    </p:spTree>
    <p:extLst>
      <p:ext uri="{BB962C8B-B14F-4D97-AF65-F5344CB8AC3E}">
        <p14:creationId xmlns:p14="http://schemas.microsoft.com/office/powerpoint/2010/main" val="2637842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12</a:t>
            </a:fld>
            <a:endParaRPr lang="en-GB"/>
          </a:p>
        </p:txBody>
      </p:sp>
    </p:spTree>
    <p:extLst>
      <p:ext uri="{BB962C8B-B14F-4D97-AF65-F5344CB8AC3E}">
        <p14:creationId xmlns:p14="http://schemas.microsoft.com/office/powerpoint/2010/main" val="2077356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13</a:t>
            </a:fld>
            <a:endParaRPr lang="en-GB"/>
          </a:p>
        </p:txBody>
      </p:sp>
    </p:spTree>
    <p:extLst>
      <p:ext uri="{BB962C8B-B14F-4D97-AF65-F5344CB8AC3E}">
        <p14:creationId xmlns:p14="http://schemas.microsoft.com/office/powerpoint/2010/main" val="2749871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14</a:t>
            </a:fld>
            <a:endParaRPr lang="en-GB"/>
          </a:p>
        </p:txBody>
      </p:sp>
    </p:spTree>
    <p:extLst>
      <p:ext uri="{BB962C8B-B14F-4D97-AF65-F5344CB8AC3E}">
        <p14:creationId xmlns:p14="http://schemas.microsoft.com/office/powerpoint/2010/main" val="634212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15</a:t>
            </a:fld>
            <a:endParaRPr lang="en-GB"/>
          </a:p>
        </p:txBody>
      </p:sp>
    </p:spTree>
    <p:extLst>
      <p:ext uri="{BB962C8B-B14F-4D97-AF65-F5344CB8AC3E}">
        <p14:creationId xmlns:p14="http://schemas.microsoft.com/office/powerpoint/2010/main" val="3036926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reiterate this is not an exhaustive listing. </a:t>
            </a:r>
          </a:p>
        </p:txBody>
      </p:sp>
      <p:sp>
        <p:nvSpPr>
          <p:cNvPr id="4" name="Slide Number Placeholder 3"/>
          <p:cNvSpPr>
            <a:spLocks noGrp="1"/>
          </p:cNvSpPr>
          <p:nvPr>
            <p:ph type="sldNum" sz="quarter" idx="5"/>
          </p:nvPr>
        </p:nvSpPr>
        <p:spPr/>
        <p:txBody>
          <a:bodyPr/>
          <a:lstStyle/>
          <a:p>
            <a:fld id="{D7C76AAB-EAB2-4573-9E71-10EB3E327C2E}" type="slidenum">
              <a:rPr lang="en-GB" smtClean="0"/>
              <a:t>16</a:t>
            </a:fld>
            <a:endParaRPr lang="en-GB"/>
          </a:p>
        </p:txBody>
      </p:sp>
    </p:spTree>
    <p:extLst>
      <p:ext uri="{BB962C8B-B14F-4D97-AF65-F5344CB8AC3E}">
        <p14:creationId xmlns:p14="http://schemas.microsoft.com/office/powerpoint/2010/main" val="3568593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17</a:t>
            </a:fld>
            <a:endParaRPr lang="en-GB"/>
          </a:p>
        </p:txBody>
      </p:sp>
    </p:spTree>
    <p:extLst>
      <p:ext uri="{BB962C8B-B14F-4D97-AF65-F5344CB8AC3E}">
        <p14:creationId xmlns:p14="http://schemas.microsoft.com/office/powerpoint/2010/main" val="21500619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18</a:t>
            </a:fld>
            <a:endParaRPr lang="en-GB"/>
          </a:p>
        </p:txBody>
      </p:sp>
    </p:spTree>
    <p:extLst>
      <p:ext uri="{BB962C8B-B14F-4D97-AF65-F5344CB8AC3E}">
        <p14:creationId xmlns:p14="http://schemas.microsoft.com/office/powerpoint/2010/main" val="4065824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19</a:t>
            </a:fld>
            <a:endParaRPr lang="en-GB"/>
          </a:p>
        </p:txBody>
      </p:sp>
    </p:spTree>
    <p:extLst>
      <p:ext uri="{BB962C8B-B14F-4D97-AF65-F5344CB8AC3E}">
        <p14:creationId xmlns:p14="http://schemas.microsoft.com/office/powerpoint/2010/main" val="13225341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20</a:t>
            </a:fld>
            <a:endParaRPr lang="en-GB"/>
          </a:p>
        </p:txBody>
      </p:sp>
    </p:spTree>
    <p:extLst>
      <p:ext uri="{BB962C8B-B14F-4D97-AF65-F5344CB8AC3E}">
        <p14:creationId xmlns:p14="http://schemas.microsoft.com/office/powerpoint/2010/main" val="120825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the case study on Gain of Function research discussed in module 3 shows, governments are not only concerned about the risks of tangible dual use technologies and materials, but also of knowledge, which is sometimes referred to as ‘intangible technology’. This slide shows that there is some useful discussion of these concepts of explicit and tacit knowledge in social sciences. Regulations and policies implementing counter-proliferation are not limited to tangible, easily codified aspects of technology. The slide is taken from a presentation by Kai Ilchmann (2019) Science and dual use concerns. CBRN Export Controls Executive Course. KAZGUU, Nur sultan, 17 28 June 2019.</a:t>
            </a:r>
            <a:endParaRPr lang="en-US" dirty="0"/>
          </a:p>
          <a:p>
            <a:r>
              <a:rPr lang="en-US" dirty="0"/>
              <a:t>The discussion of the role of knowledge in export control of dual use technologies is based on </a:t>
            </a:r>
            <a:r>
              <a:rPr lang="en-GB" dirty="0"/>
              <a:t>Vogel, K. (2006). Bioweapons Proliferation: Where Science Studies and Public Policy Collide. Social Studies of Science, 36(5), 659–690. https://doi.org/10.1177/0306312706059460</a:t>
            </a:r>
            <a:endParaRPr lang="en-US" dirty="0"/>
          </a:p>
          <a:p>
            <a:r>
              <a:rPr lang="en-US" dirty="0"/>
              <a:t>For a very good summary and elaboration see also: </a:t>
            </a:r>
            <a:r>
              <a:rPr lang="en-US" dirty="0" err="1"/>
              <a:t>Revill</a:t>
            </a:r>
            <a:r>
              <a:rPr lang="en-US" dirty="0"/>
              <a:t> , J &amp; Jefferson, C (2014) Tacit knowledge and the biological weapons regime. Science and Public Policy 41 (2014) pp. 597 610</a:t>
            </a:r>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4</a:t>
            </a:fld>
            <a:endParaRPr lang="en-GB"/>
          </a:p>
        </p:txBody>
      </p:sp>
    </p:spTree>
    <p:extLst>
      <p:ext uri="{BB962C8B-B14F-4D97-AF65-F5344CB8AC3E}">
        <p14:creationId xmlns:p14="http://schemas.microsoft.com/office/powerpoint/2010/main" val="723516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role of tacit knowledge in the development of new technologies including dual use technologies is not straightforward. While scientists possessing tacit knowledge could misuse this for harmful purposes, the fact that the communal tacit knowledge needed to produce or use complex dual use technologies is distributed over members of interdisciplinary teams may contribute to the web of prevention of misuse of these technologies. However, progress in science could contribute to simpler technologies which are easier to handle by non-experts, thereby increasing the risk of misuse. </a:t>
            </a:r>
          </a:p>
          <a:p>
            <a:r>
              <a:rPr lang="en-US" dirty="0"/>
              <a:t>Like the previous slide, this slide is also adapted from Kai Ilchmann (2019) </a:t>
            </a:r>
            <a:r>
              <a:rPr lang="en-US" i="1" dirty="0"/>
              <a:t>Science and dual use concerns. CBRN Export Controls. </a:t>
            </a:r>
            <a:r>
              <a:rPr lang="en-US" i="0" dirty="0"/>
              <a:t>Executive Course - K</a:t>
            </a:r>
            <a:r>
              <a:rPr lang="en-US" dirty="0"/>
              <a:t>AZGUU, Nur sultan, Kazakhstan, 17-28 June 2019</a:t>
            </a:r>
          </a:p>
          <a:p>
            <a:r>
              <a:rPr lang="en-US" dirty="0"/>
              <a:t>The distinctions in tacit knowledge are based on </a:t>
            </a:r>
            <a:r>
              <a:rPr lang="en-GB" dirty="0"/>
              <a:t>Vogel, K. (2006). Bioweapons Proliferation: Where Science Studies and Public Policy Collide. Social Studies of Science, 36(5), 659–690. https://doi.org/10.1177/0306312706059460</a:t>
            </a:r>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5</a:t>
            </a:fld>
            <a:endParaRPr lang="en-GB"/>
          </a:p>
        </p:txBody>
      </p:sp>
    </p:spTree>
    <p:extLst>
      <p:ext uri="{BB962C8B-B14F-4D97-AF65-F5344CB8AC3E}">
        <p14:creationId xmlns:p14="http://schemas.microsoft.com/office/powerpoint/2010/main" val="4257209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See, for example: </a:t>
            </a:r>
          </a:p>
          <a:p>
            <a:r>
              <a:rPr lang="en-GB" dirty="0"/>
              <a:t>https://tutorials.nti.org/nonproliferation-regime-tutorial</a:t>
            </a:r>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6</a:t>
            </a:fld>
            <a:endParaRPr lang="en-GB"/>
          </a:p>
        </p:txBody>
      </p:sp>
    </p:spTree>
    <p:extLst>
      <p:ext uri="{BB962C8B-B14F-4D97-AF65-F5344CB8AC3E}">
        <p14:creationId xmlns:p14="http://schemas.microsoft.com/office/powerpoint/2010/main" val="1941397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See, for example: </a:t>
            </a:r>
          </a:p>
          <a:p>
            <a:r>
              <a:rPr lang="en-GB" dirty="0"/>
              <a:t>https://tutorials.nti.org/nonproliferation-regime-tutorial</a:t>
            </a:r>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7</a:t>
            </a:fld>
            <a:endParaRPr lang="en-GB"/>
          </a:p>
        </p:txBody>
      </p:sp>
    </p:spTree>
    <p:extLst>
      <p:ext uri="{BB962C8B-B14F-4D97-AF65-F5344CB8AC3E}">
        <p14:creationId xmlns:p14="http://schemas.microsoft.com/office/powerpoint/2010/main" val="305010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contains only multilateral agreements. Bilateral, regional, and other agreements – such as </a:t>
            </a:r>
            <a:r>
              <a:rPr lang="en-US" i="1" dirty="0"/>
              <a:t>Strategic Arms Limitation Talks (SALT I &amp; II) </a:t>
            </a:r>
            <a:r>
              <a:rPr lang="en-US" dirty="0"/>
              <a:t>or </a:t>
            </a:r>
            <a:r>
              <a:rPr lang="en-US" i="1" dirty="0"/>
              <a:t>Treaty for the Prohibition of Nuclear Weapons in Latin America and the Caribbean (LANWFZ) (Tlatelolco Treaty) </a:t>
            </a:r>
            <a:r>
              <a:rPr lang="en-GB" dirty="0"/>
              <a:t>– are excluded here. </a:t>
            </a:r>
          </a:p>
          <a:p>
            <a:endParaRPr lang="en-GB" dirty="0"/>
          </a:p>
          <a:p>
            <a:r>
              <a:rPr lang="en-GB" dirty="0"/>
              <a:t>A good overview can be found on the </a:t>
            </a:r>
            <a:r>
              <a:rPr lang="en-US" dirty="0"/>
              <a:t>NTI site by the James Martin Center for Nonproliferation Studies. https://www.nti.org/learn/treaties-and-regimes/</a:t>
            </a:r>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8</a:t>
            </a:fld>
            <a:endParaRPr lang="en-GB"/>
          </a:p>
        </p:txBody>
      </p:sp>
    </p:spTree>
    <p:extLst>
      <p:ext uri="{BB962C8B-B14F-4D97-AF65-F5344CB8AC3E}">
        <p14:creationId xmlns:p14="http://schemas.microsoft.com/office/powerpoint/2010/main" val="2621921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addition to being subject to the obligations imposed by the BWC, some life scientists are also involved as experts in annual discussions on the need for adaptation of the convention in the light of progress in science and technology in Geneva, or give input to the deliberations of the representatives of states parties on a voluntary basis in the framework of the Biological Weapons Prevention Project. Another recurring issue on the agenda of these deliberations is the development of biosecurity codes of conduct. Strategies for scientists offering expert advice for policy and the use of codes of conduct were already addressed in module 2.</a:t>
            </a:r>
          </a:p>
          <a:p>
            <a:r>
              <a:rPr lang="en-GB" dirty="0"/>
              <a:t>More information on the Biological Weapons Convention including the agenda and documents of the annual expert meetings is available here: www.unog.ch/bwc</a:t>
            </a:r>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9</a:t>
            </a:fld>
            <a:endParaRPr lang="en-GB"/>
          </a:p>
        </p:txBody>
      </p:sp>
    </p:spTree>
    <p:extLst>
      <p:ext uri="{BB962C8B-B14F-4D97-AF65-F5344CB8AC3E}">
        <p14:creationId xmlns:p14="http://schemas.microsoft.com/office/powerpoint/2010/main" val="610841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When the CWC entered into force in 1997, several states parties had large stockpiles of chemical weapons, which were gradually destroyed under the supervision of the Organisation for the Prohibition of Chemical Weapons (OPCW). While there were also some stockpiles of biological weapons, the volume of these biological weapons stockpiles was smaller, because of their self-replicating character. In addition to destroying stockpiles, the states parties had to regulate their domestic chemical industry and prohibit the development and manufacturing of listed substances with a high misuse potential for chemical weapons. This pillar of the CWC is directly relevant to life scientists working in chemical R&amp;D. In addition to restrictions, the CWC also includes incentives to promote peaceful uses of chemistry through international scientific cooperation involving life sciences and other relevant disciplines. </a:t>
            </a:r>
          </a:p>
          <a:p>
            <a:endParaRPr lang="en-GB" noProof="0" dirty="0"/>
          </a:p>
          <a:p>
            <a:r>
              <a:rPr lang="en-GB" noProof="0" dirty="0"/>
              <a:t>The Convention on the Prohibition of the Development, Production, Stockpiling and Use of Chemical Weapons and on their Destruction (entry into force 1997). Info: https://www.opcw.org/chemical-weapons-convention </a:t>
            </a:r>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10</a:t>
            </a:fld>
            <a:endParaRPr lang="en-GB"/>
          </a:p>
        </p:txBody>
      </p:sp>
    </p:spTree>
    <p:extLst>
      <p:ext uri="{BB962C8B-B14F-4D97-AF65-F5344CB8AC3E}">
        <p14:creationId xmlns:p14="http://schemas.microsoft.com/office/powerpoint/2010/main" val="1599090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Plus various regional agreements. </a:t>
            </a:r>
          </a:p>
        </p:txBody>
      </p:sp>
      <p:sp>
        <p:nvSpPr>
          <p:cNvPr id="4" name="Slide Number Placeholder 3"/>
          <p:cNvSpPr>
            <a:spLocks noGrp="1"/>
          </p:cNvSpPr>
          <p:nvPr>
            <p:ph type="sldNum" sz="quarter" idx="5"/>
          </p:nvPr>
        </p:nvSpPr>
        <p:spPr/>
        <p:txBody>
          <a:bodyPr/>
          <a:lstStyle/>
          <a:p>
            <a:fld id="{D7C76AAB-EAB2-4573-9E71-10EB3E327C2E}" type="slidenum">
              <a:rPr lang="en-GB" smtClean="0"/>
              <a:t>11</a:t>
            </a:fld>
            <a:endParaRPr lang="en-GB"/>
          </a:p>
        </p:txBody>
      </p:sp>
    </p:spTree>
    <p:extLst>
      <p:ext uri="{BB962C8B-B14F-4D97-AF65-F5344CB8AC3E}">
        <p14:creationId xmlns:p14="http://schemas.microsoft.com/office/powerpoint/2010/main" val="1880927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162B5-5B10-43BC-94FD-39A7B2F2D2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93C3E29-0108-4F3A-B914-F033EB2443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50C3994-6DED-4B14-ADEF-8664C7D93FF2}"/>
              </a:ext>
            </a:extLst>
          </p:cNvPr>
          <p:cNvSpPr>
            <a:spLocks noGrp="1"/>
          </p:cNvSpPr>
          <p:nvPr>
            <p:ph type="dt" sz="half" idx="10"/>
          </p:nvPr>
        </p:nvSpPr>
        <p:spPr/>
        <p:txBody>
          <a:bodyPr/>
          <a:lstStyle/>
          <a:p>
            <a:fld id="{D55C3168-4C0C-4ABF-99CD-984AE63C16CF}" type="datetimeFigureOut">
              <a:rPr lang="en-GB" smtClean="0"/>
              <a:t>06/09/2020</a:t>
            </a:fld>
            <a:endParaRPr lang="en-GB"/>
          </a:p>
        </p:txBody>
      </p:sp>
      <p:sp>
        <p:nvSpPr>
          <p:cNvPr id="5" name="Footer Placeholder 4">
            <a:extLst>
              <a:ext uri="{FF2B5EF4-FFF2-40B4-BE49-F238E27FC236}">
                <a16:creationId xmlns:a16="http://schemas.microsoft.com/office/drawing/2014/main" id="{D4287E15-D66F-490D-BE9F-C6CFAF6830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4098A2-9AAC-4A1D-8E69-D1BAF141356B}"/>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3172667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8082B-AAA4-4E06-88A7-907450423B7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DAD0E5-71F2-4592-9A66-3AE147C54D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DDEC5E-EA24-4256-A2DE-23E7A0134736}"/>
              </a:ext>
            </a:extLst>
          </p:cNvPr>
          <p:cNvSpPr>
            <a:spLocks noGrp="1"/>
          </p:cNvSpPr>
          <p:nvPr>
            <p:ph type="dt" sz="half" idx="10"/>
          </p:nvPr>
        </p:nvSpPr>
        <p:spPr/>
        <p:txBody>
          <a:bodyPr/>
          <a:lstStyle/>
          <a:p>
            <a:fld id="{D55C3168-4C0C-4ABF-99CD-984AE63C16CF}" type="datetimeFigureOut">
              <a:rPr lang="en-GB" smtClean="0"/>
              <a:t>06/09/2020</a:t>
            </a:fld>
            <a:endParaRPr lang="en-GB"/>
          </a:p>
        </p:txBody>
      </p:sp>
      <p:sp>
        <p:nvSpPr>
          <p:cNvPr id="5" name="Footer Placeholder 4">
            <a:extLst>
              <a:ext uri="{FF2B5EF4-FFF2-40B4-BE49-F238E27FC236}">
                <a16:creationId xmlns:a16="http://schemas.microsoft.com/office/drawing/2014/main" id="{4C64A20F-C6E1-436A-8158-39DA7F0478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356C50-06B4-4BD7-B1ED-7C4BF1615C9A}"/>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714039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6B5153-F3A3-44F9-AF6B-C65FBE8AD2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D13188-CD26-4BAB-856E-7299199981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95AF4B-18E5-4C6E-B426-7487EE7AE25D}"/>
              </a:ext>
            </a:extLst>
          </p:cNvPr>
          <p:cNvSpPr>
            <a:spLocks noGrp="1"/>
          </p:cNvSpPr>
          <p:nvPr>
            <p:ph type="dt" sz="half" idx="10"/>
          </p:nvPr>
        </p:nvSpPr>
        <p:spPr/>
        <p:txBody>
          <a:bodyPr/>
          <a:lstStyle/>
          <a:p>
            <a:fld id="{D55C3168-4C0C-4ABF-99CD-984AE63C16CF}" type="datetimeFigureOut">
              <a:rPr lang="en-GB" smtClean="0"/>
              <a:t>06/09/2020</a:t>
            </a:fld>
            <a:endParaRPr lang="en-GB"/>
          </a:p>
        </p:txBody>
      </p:sp>
      <p:sp>
        <p:nvSpPr>
          <p:cNvPr id="5" name="Footer Placeholder 4">
            <a:extLst>
              <a:ext uri="{FF2B5EF4-FFF2-40B4-BE49-F238E27FC236}">
                <a16:creationId xmlns:a16="http://schemas.microsoft.com/office/drawing/2014/main" id="{2D070E10-9D7F-4011-AC87-5C4DAA7523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07B5AB-95E2-4D6B-8959-930F04DA7FE2}"/>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35318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96094-F405-4B83-951C-E0251236BB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37AB1A-CECF-40F0-A297-6A0208671F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D7633C-0C98-4C3F-ABB6-82EDBEC29FB7}"/>
              </a:ext>
            </a:extLst>
          </p:cNvPr>
          <p:cNvSpPr>
            <a:spLocks noGrp="1"/>
          </p:cNvSpPr>
          <p:nvPr>
            <p:ph type="dt" sz="half" idx="10"/>
          </p:nvPr>
        </p:nvSpPr>
        <p:spPr/>
        <p:txBody>
          <a:bodyPr/>
          <a:lstStyle/>
          <a:p>
            <a:fld id="{D55C3168-4C0C-4ABF-99CD-984AE63C16CF}" type="datetimeFigureOut">
              <a:rPr lang="en-GB" smtClean="0"/>
              <a:t>06/09/2020</a:t>
            </a:fld>
            <a:endParaRPr lang="en-GB"/>
          </a:p>
        </p:txBody>
      </p:sp>
      <p:sp>
        <p:nvSpPr>
          <p:cNvPr id="5" name="Footer Placeholder 4">
            <a:extLst>
              <a:ext uri="{FF2B5EF4-FFF2-40B4-BE49-F238E27FC236}">
                <a16:creationId xmlns:a16="http://schemas.microsoft.com/office/drawing/2014/main" id="{EA4D6DDA-98A8-4506-92B6-F7CE9828AA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3CE423-4248-4C06-B871-CFB4A6BFF203}"/>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017335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21EA4-6847-48A7-8EB1-F22FDE4815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C28B534-DE02-420B-ADE3-48209871E9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57C38D-4783-4D31-A718-C53ABE0616AE}"/>
              </a:ext>
            </a:extLst>
          </p:cNvPr>
          <p:cNvSpPr>
            <a:spLocks noGrp="1"/>
          </p:cNvSpPr>
          <p:nvPr>
            <p:ph type="dt" sz="half" idx="10"/>
          </p:nvPr>
        </p:nvSpPr>
        <p:spPr/>
        <p:txBody>
          <a:bodyPr/>
          <a:lstStyle/>
          <a:p>
            <a:fld id="{D55C3168-4C0C-4ABF-99CD-984AE63C16CF}" type="datetimeFigureOut">
              <a:rPr lang="en-GB" smtClean="0"/>
              <a:t>06/09/2020</a:t>
            </a:fld>
            <a:endParaRPr lang="en-GB"/>
          </a:p>
        </p:txBody>
      </p:sp>
      <p:sp>
        <p:nvSpPr>
          <p:cNvPr id="5" name="Footer Placeholder 4">
            <a:extLst>
              <a:ext uri="{FF2B5EF4-FFF2-40B4-BE49-F238E27FC236}">
                <a16:creationId xmlns:a16="http://schemas.microsoft.com/office/drawing/2014/main" id="{C005BC71-C801-4FDF-8A16-BD5296B8ED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281C40-E638-4518-925D-23857E4E03D3}"/>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295632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032C3-DC7A-416C-8E1D-1EEFA9A358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AD895F-2F4C-4BB3-BDEA-CF5FB5FA14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079F623-B99C-4935-812D-F648FBEF4E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226E1EF-AC5E-44B3-AFEE-19591C1FAF28}"/>
              </a:ext>
            </a:extLst>
          </p:cNvPr>
          <p:cNvSpPr>
            <a:spLocks noGrp="1"/>
          </p:cNvSpPr>
          <p:nvPr>
            <p:ph type="dt" sz="half" idx="10"/>
          </p:nvPr>
        </p:nvSpPr>
        <p:spPr/>
        <p:txBody>
          <a:bodyPr/>
          <a:lstStyle/>
          <a:p>
            <a:fld id="{D55C3168-4C0C-4ABF-99CD-984AE63C16CF}" type="datetimeFigureOut">
              <a:rPr lang="en-GB" smtClean="0"/>
              <a:t>06/09/2020</a:t>
            </a:fld>
            <a:endParaRPr lang="en-GB"/>
          </a:p>
        </p:txBody>
      </p:sp>
      <p:sp>
        <p:nvSpPr>
          <p:cNvPr id="6" name="Footer Placeholder 5">
            <a:extLst>
              <a:ext uri="{FF2B5EF4-FFF2-40B4-BE49-F238E27FC236}">
                <a16:creationId xmlns:a16="http://schemas.microsoft.com/office/drawing/2014/main" id="{5E658FD1-B5D4-4B30-8DB4-729EB17BC7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BCFC7C7-FBBF-41F0-9FB5-7B5CB55974C2}"/>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911080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DE5D0-7297-45B5-AABD-4B5EEFAA06F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DA9363-9476-4E9C-B78A-DD5CF4E0CD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9B9C5C-AD61-448E-9BF7-B9BA009FF6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04BA1A-A033-4F89-8C90-6677BDCBC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69A67C-024A-4400-9B41-DEBEB3316F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B0A4C9E-CC00-4BCF-A464-EA118C572C0B}"/>
              </a:ext>
            </a:extLst>
          </p:cNvPr>
          <p:cNvSpPr>
            <a:spLocks noGrp="1"/>
          </p:cNvSpPr>
          <p:nvPr>
            <p:ph type="dt" sz="half" idx="10"/>
          </p:nvPr>
        </p:nvSpPr>
        <p:spPr/>
        <p:txBody>
          <a:bodyPr/>
          <a:lstStyle/>
          <a:p>
            <a:fld id="{D55C3168-4C0C-4ABF-99CD-984AE63C16CF}" type="datetimeFigureOut">
              <a:rPr lang="en-GB" smtClean="0"/>
              <a:t>06/09/2020</a:t>
            </a:fld>
            <a:endParaRPr lang="en-GB"/>
          </a:p>
        </p:txBody>
      </p:sp>
      <p:sp>
        <p:nvSpPr>
          <p:cNvPr id="8" name="Footer Placeholder 7">
            <a:extLst>
              <a:ext uri="{FF2B5EF4-FFF2-40B4-BE49-F238E27FC236}">
                <a16:creationId xmlns:a16="http://schemas.microsoft.com/office/drawing/2014/main" id="{4E42D0CB-D069-47A7-B83B-357C99DFB46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2B707ED-653F-4178-AF97-029D60E42668}"/>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78462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BCE1E-543A-44A6-989C-B4857561D19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9B2406-51D7-4799-AE0C-A7DE12BD9514}"/>
              </a:ext>
            </a:extLst>
          </p:cNvPr>
          <p:cNvSpPr>
            <a:spLocks noGrp="1"/>
          </p:cNvSpPr>
          <p:nvPr>
            <p:ph type="dt" sz="half" idx="10"/>
          </p:nvPr>
        </p:nvSpPr>
        <p:spPr/>
        <p:txBody>
          <a:bodyPr/>
          <a:lstStyle/>
          <a:p>
            <a:fld id="{D55C3168-4C0C-4ABF-99CD-984AE63C16CF}" type="datetimeFigureOut">
              <a:rPr lang="en-GB" smtClean="0"/>
              <a:t>06/09/2020</a:t>
            </a:fld>
            <a:endParaRPr lang="en-GB"/>
          </a:p>
        </p:txBody>
      </p:sp>
      <p:sp>
        <p:nvSpPr>
          <p:cNvPr id="4" name="Footer Placeholder 3">
            <a:extLst>
              <a:ext uri="{FF2B5EF4-FFF2-40B4-BE49-F238E27FC236}">
                <a16:creationId xmlns:a16="http://schemas.microsoft.com/office/drawing/2014/main" id="{E23D27A0-223E-4B45-B112-CFBADB3168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A4D379C-E128-4216-BF9B-1AE313496197}"/>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4051951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5AF0A7-6184-42D1-9CA6-F226E3B91314}"/>
              </a:ext>
            </a:extLst>
          </p:cNvPr>
          <p:cNvSpPr>
            <a:spLocks noGrp="1"/>
          </p:cNvSpPr>
          <p:nvPr>
            <p:ph type="dt" sz="half" idx="10"/>
          </p:nvPr>
        </p:nvSpPr>
        <p:spPr/>
        <p:txBody>
          <a:bodyPr/>
          <a:lstStyle/>
          <a:p>
            <a:fld id="{D55C3168-4C0C-4ABF-99CD-984AE63C16CF}" type="datetimeFigureOut">
              <a:rPr lang="en-GB" smtClean="0"/>
              <a:t>06/09/2020</a:t>
            </a:fld>
            <a:endParaRPr lang="en-GB"/>
          </a:p>
        </p:txBody>
      </p:sp>
      <p:sp>
        <p:nvSpPr>
          <p:cNvPr id="3" name="Footer Placeholder 2">
            <a:extLst>
              <a:ext uri="{FF2B5EF4-FFF2-40B4-BE49-F238E27FC236}">
                <a16:creationId xmlns:a16="http://schemas.microsoft.com/office/drawing/2014/main" id="{D6019403-A568-4D47-B30B-73A8EBB4BF2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A24C4FA-EC65-4BF4-8F8E-DD4998CACE94}"/>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549228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DCB6-0A23-4164-B26B-29E033ED57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1DA9907-A767-4A84-81DB-50011D4012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532F923-151B-4F52-BAAD-93EC0A086C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BEFEBE-F698-45A4-9260-CB259D19E6D7}"/>
              </a:ext>
            </a:extLst>
          </p:cNvPr>
          <p:cNvSpPr>
            <a:spLocks noGrp="1"/>
          </p:cNvSpPr>
          <p:nvPr>
            <p:ph type="dt" sz="half" idx="10"/>
          </p:nvPr>
        </p:nvSpPr>
        <p:spPr/>
        <p:txBody>
          <a:bodyPr/>
          <a:lstStyle/>
          <a:p>
            <a:fld id="{D55C3168-4C0C-4ABF-99CD-984AE63C16CF}" type="datetimeFigureOut">
              <a:rPr lang="en-GB" smtClean="0"/>
              <a:t>06/09/2020</a:t>
            </a:fld>
            <a:endParaRPr lang="en-GB"/>
          </a:p>
        </p:txBody>
      </p:sp>
      <p:sp>
        <p:nvSpPr>
          <p:cNvPr id="6" name="Footer Placeholder 5">
            <a:extLst>
              <a:ext uri="{FF2B5EF4-FFF2-40B4-BE49-F238E27FC236}">
                <a16:creationId xmlns:a16="http://schemas.microsoft.com/office/drawing/2014/main" id="{1F2D5643-7D7C-4ED5-B4B2-F9FD4357EE7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858C3D-95F9-4FBD-9968-DD1A746C2A72}"/>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875433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21F48-0959-44AF-9B54-1CAC2E3E4D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5258C9C-7EBD-44C6-A97F-30EC64B645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E09613E-056B-4D3A-BAF8-A85A4F8658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38E881-E4BD-4BA9-9C57-03FDB015D1FB}"/>
              </a:ext>
            </a:extLst>
          </p:cNvPr>
          <p:cNvSpPr>
            <a:spLocks noGrp="1"/>
          </p:cNvSpPr>
          <p:nvPr>
            <p:ph type="dt" sz="half" idx="10"/>
          </p:nvPr>
        </p:nvSpPr>
        <p:spPr/>
        <p:txBody>
          <a:bodyPr/>
          <a:lstStyle/>
          <a:p>
            <a:fld id="{D55C3168-4C0C-4ABF-99CD-984AE63C16CF}" type="datetimeFigureOut">
              <a:rPr lang="en-GB" smtClean="0"/>
              <a:t>06/09/2020</a:t>
            </a:fld>
            <a:endParaRPr lang="en-GB"/>
          </a:p>
        </p:txBody>
      </p:sp>
      <p:sp>
        <p:nvSpPr>
          <p:cNvPr id="6" name="Footer Placeholder 5">
            <a:extLst>
              <a:ext uri="{FF2B5EF4-FFF2-40B4-BE49-F238E27FC236}">
                <a16:creationId xmlns:a16="http://schemas.microsoft.com/office/drawing/2014/main" id="{C6656F50-FB90-4E58-A91F-B730244519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9FFA2A-2562-486C-BE4A-2005B325E641}"/>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355640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2B2133-A430-4A53-AD89-8A24FE468E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9EBDEB9-7828-4E69-9132-E7C7EC8004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2C5E74-1CF9-45A6-8331-1DC2EEA76D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C3168-4C0C-4ABF-99CD-984AE63C16CF}" type="datetimeFigureOut">
              <a:rPr lang="en-GB" smtClean="0"/>
              <a:t>06/09/2020</a:t>
            </a:fld>
            <a:endParaRPr lang="en-GB"/>
          </a:p>
        </p:txBody>
      </p:sp>
      <p:sp>
        <p:nvSpPr>
          <p:cNvPr id="5" name="Footer Placeholder 4">
            <a:extLst>
              <a:ext uri="{FF2B5EF4-FFF2-40B4-BE49-F238E27FC236}">
                <a16:creationId xmlns:a16="http://schemas.microsoft.com/office/drawing/2014/main" id="{B189F0B3-C6B4-4A3F-8F44-6A9C44161D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BA842B3-48B3-440E-B251-352C840E7C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55C3C-5C90-45B3-A516-3DB66A200351}" type="slidenum">
              <a:rPr lang="en-GB" smtClean="0"/>
              <a:t>‹#›</a:t>
            </a:fld>
            <a:endParaRPr lang="en-GB"/>
          </a:p>
        </p:txBody>
      </p:sp>
    </p:spTree>
    <p:extLst>
      <p:ext uri="{BB962C8B-B14F-4D97-AF65-F5344CB8AC3E}">
        <p14:creationId xmlns:p14="http://schemas.microsoft.com/office/powerpoint/2010/main" val="134730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3.sv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3.svg"/></Relationships>
</file>

<file path=ppt/slides/_rels/slide15.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2.png"/><Relationship Id="rId7"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8.png"/><Relationship Id="rId4" Type="http://schemas.openxmlformats.org/officeDocument/2006/relationships/image" Target="../media/image13.sv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13.svg"/></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3.svg"/></Relationships>
</file>

<file path=ppt/slides/_rels/slide1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5.svg"/></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5.sv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5.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3AC0D0D-DBE0-4B60-A1FC-52F7900863D7}"/>
              </a:ext>
            </a:extLst>
          </p:cNvPr>
          <p:cNvSpPr txBox="1"/>
          <p:nvPr/>
        </p:nvSpPr>
        <p:spPr>
          <a:xfrm>
            <a:off x="2240513" y="1004787"/>
            <a:ext cx="7710973" cy="1446550"/>
          </a:xfrm>
          <a:prstGeom prst="rect">
            <a:avLst/>
          </a:prstGeom>
          <a:noFill/>
        </p:spPr>
        <p:txBody>
          <a:bodyPr wrap="square">
            <a:spAutoFit/>
          </a:bodyPr>
          <a:lstStyle/>
          <a:p>
            <a:pPr algn="ctr"/>
            <a:r>
              <a:rPr lang="en-GB" sz="4400" dirty="0"/>
              <a:t>Ethics and responsible research </a:t>
            </a:r>
          </a:p>
          <a:p>
            <a:pPr algn="ctr"/>
            <a:r>
              <a:rPr lang="en-GB" sz="4400" dirty="0"/>
              <a:t>Module 4</a:t>
            </a:r>
          </a:p>
        </p:txBody>
      </p:sp>
      <p:sp>
        <p:nvSpPr>
          <p:cNvPr id="8" name="TextBox 7">
            <a:extLst>
              <a:ext uri="{FF2B5EF4-FFF2-40B4-BE49-F238E27FC236}">
                <a16:creationId xmlns:a16="http://schemas.microsoft.com/office/drawing/2014/main" id="{60155EA1-839C-4E40-9C80-B48CEA9E6B3F}"/>
              </a:ext>
            </a:extLst>
          </p:cNvPr>
          <p:cNvSpPr txBox="1"/>
          <p:nvPr/>
        </p:nvSpPr>
        <p:spPr>
          <a:xfrm>
            <a:off x="2240513" y="3603037"/>
            <a:ext cx="7710973" cy="646331"/>
          </a:xfrm>
          <a:prstGeom prst="rect">
            <a:avLst/>
          </a:prstGeom>
          <a:noFill/>
        </p:spPr>
        <p:txBody>
          <a:bodyPr wrap="square">
            <a:spAutoFit/>
          </a:bodyPr>
          <a:lstStyle/>
          <a:p>
            <a:pPr algn="ctr"/>
            <a:r>
              <a:rPr lang="en-GB" dirty="0"/>
              <a:t>A virtual course on responsible research, export control and ethics in the life sciences related to chemical, biological, radiological and nuclear sciences</a:t>
            </a:r>
          </a:p>
        </p:txBody>
      </p:sp>
      <p:sp>
        <p:nvSpPr>
          <p:cNvPr id="10" name="TextBox 9">
            <a:extLst>
              <a:ext uri="{FF2B5EF4-FFF2-40B4-BE49-F238E27FC236}">
                <a16:creationId xmlns:a16="http://schemas.microsoft.com/office/drawing/2014/main" id="{7C5DA1CC-05A2-450F-83A0-03B4E8ECD004}"/>
              </a:ext>
            </a:extLst>
          </p:cNvPr>
          <p:cNvSpPr txBox="1"/>
          <p:nvPr/>
        </p:nvSpPr>
        <p:spPr>
          <a:xfrm>
            <a:off x="2742345" y="5700617"/>
            <a:ext cx="6707309" cy="1200329"/>
          </a:xfrm>
          <a:prstGeom prst="rect">
            <a:avLst/>
          </a:prstGeom>
          <a:noFill/>
        </p:spPr>
        <p:txBody>
          <a:bodyPr wrap="square">
            <a:spAutoFit/>
          </a:bodyPr>
          <a:lstStyle/>
          <a:p>
            <a:pPr algn="ctr"/>
            <a:r>
              <a:rPr lang="en-GB" dirty="0"/>
              <a:t>Concept and content by Ineke </a:t>
            </a:r>
            <a:r>
              <a:rPr lang="en-GB" dirty="0" err="1"/>
              <a:t>Malsch</a:t>
            </a:r>
            <a:endParaRPr lang="en-GB" dirty="0"/>
          </a:p>
          <a:p>
            <a:pPr algn="ctr"/>
            <a:r>
              <a:rPr lang="en-GB" dirty="0"/>
              <a:t>with contributions from Dr </a:t>
            </a:r>
            <a:r>
              <a:rPr lang="en-US" dirty="0"/>
              <a:t>Maria </a:t>
            </a:r>
            <a:r>
              <a:rPr lang="en-US" dirty="0" err="1"/>
              <a:t>Espona</a:t>
            </a:r>
            <a:r>
              <a:rPr lang="en-US" dirty="0"/>
              <a:t> and </a:t>
            </a:r>
            <a:r>
              <a:rPr lang="en-US" dirty="0" err="1"/>
              <a:t>Kamshat</a:t>
            </a:r>
            <a:r>
              <a:rPr lang="en-US" dirty="0"/>
              <a:t> </a:t>
            </a:r>
            <a:r>
              <a:rPr lang="en-US" dirty="0" err="1"/>
              <a:t>Saginbekova</a:t>
            </a:r>
            <a:endParaRPr lang="en-GB" dirty="0"/>
          </a:p>
          <a:p>
            <a:pPr algn="ctr"/>
            <a:endParaRPr lang="en-GB" dirty="0"/>
          </a:p>
        </p:txBody>
      </p:sp>
      <p:pic>
        <p:nvPicPr>
          <p:cNvPr id="12" name="Afbeelding 7" descr="Afbeelding met computer&#10;&#10;Automatisch gegenereerde beschrijving">
            <a:extLst>
              <a:ext uri="{FF2B5EF4-FFF2-40B4-BE49-F238E27FC236}">
                <a16:creationId xmlns:a16="http://schemas.microsoft.com/office/drawing/2014/main" id="{372E7BF1-64B1-4C31-96C7-2679153DA7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0239" y="5012625"/>
            <a:ext cx="2079904" cy="1446550"/>
          </a:xfrm>
          <a:prstGeom prst="rect">
            <a:avLst/>
          </a:prstGeom>
        </p:spPr>
      </p:pic>
      <p:pic>
        <p:nvPicPr>
          <p:cNvPr id="14" name="Afbeelding 8">
            <a:extLst>
              <a:ext uri="{FF2B5EF4-FFF2-40B4-BE49-F238E27FC236}">
                <a16:creationId xmlns:a16="http://schemas.microsoft.com/office/drawing/2014/main" id="{2FC31B30-98F9-4EF1-811A-04E3B4064AB7}"/>
              </a:ext>
            </a:extLst>
          </p:cNvPr>
          <p:cNvPicPr>
            <a:picLocks noChangeAspect="1"/>
          </p:cNvPicPr>
          <p:nvPr/>
        </p:nvPicPr>
        <p:blipFill>
          <a:blip r:embed="rId3"/>
          <a:stretch>
            <a:fillRect/>
          </a:stretch>
        </p:blipFill>
        <p:spPr>
          <a:xfrm>
            <a:off x="430676" y="5199424"/>
            <a:ext cx="1261980" cy="1371718"/>
          </a:xfrm>
          <a:prstGeom prst="rect">
            <a:avLst/>
          </a:prstGeom>
        </p:spPr>
      </p:pic>
    </p:spTree>
    <p:extLst>
      <p:ext uri="{BB962C8B-B14F-4D97-AF65-F5344CB8AC3E}">
        <p14:creationId xmlns:p14="http://schemas.microsoft.com/office/powerpoint/2010/main" val="4238530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International Conventions related to dual use aspects of sciences</a:t>
            </a:r>
          </a:p>
        </p:txBody>
      </p:sp>
      <p:pic>
        <p:nvPicPr>
          <p:cNvPr id="2" name="Graphic 1" descr="Globe">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0" cy="1470381"/>
          </a:xfrm>
          <a:prstGeom prst="rect">
            <a:avLst/>
          </a:prstGeom>
        </p:spPr>
      </p:pic>
      <p:sp>
        <p:nvSpPr>
          <p:cNvPr id="32" name="TextBox 31">
            <a:extLst>
              <a:ext uri="{FF2B5EF4-FFF2-40B4-BE49-F238E27FC236}">
                <a16:creationId xmlns:a16="http://schemas.microsoft.com/office/drawing/2014/main" id="{ACCD619C-326F-4045-B854-54763BC3837C}"/>
              </a:ext>
            </a:extLst>
          </p:cNvPr>
          <p:cNvSpPr txBox="1"/>
          <p:nvPr/>
        </p:nvSpPr>
        <p:spPr>
          <a:xfrm>
            <a:off x="1992365" y="1514805"/>
            <a:ext cx="7924144" cy="400110"/>
          </a:xfrm>
          <a:prstGeom prst="rect">
            <a:avLst/>
          </a:prstGeom>
          <a:noFill/>
        </p:spPr>
        <p:txBody>
          <a:bodyPr wrap="square" rtlCol="0">
            <a:spAutoFit/>
          </a:bodyPr>
          <a:lstStyle/>
          <a:p>
            <a:r>
              <a:rPr lang="en-GB" sz="2000" b="1" dirty="0"/>
              <a:t>Chemical Weapons</a:t>
            </a:r>
          </a:p>
        </p:txBody>
      </p:sp>
      <p:pic>
        <p:nvPicPr>
          <p:cNvPr id="4" name="Graphic 3" descr="Scroll">
            <a:extLst>
              <a:ext uri="{FF2B5EF4-FFF2-40B4-BE49-F238E27FC236}">
                <a16:creationId xmlns:a16="http://schemas.microsoft.com/office/drawing/2014/main" id="{AEA05883-F80F-469B-A355-6321F5D1C9C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70040" y="2554207"/>
            <a:ext cx="1130300" cy="1130300"/>
          </a:xfrm>
          <a:prstGeom prst="rect">
            <a:avLst/>
          </a:prstGeom>
        </p:spPr>
      </p:pic>
      <p:sp>
        <p:nvSpPr>
          <p:cNvPr id="30" name="TextBox 29">
            <a:extLst>
              <a:ext uri="{FF2B5EF4-FFF2-40B4-BE49-F238E27FC236}">
                <a16:creationId xmlns:a16="http://schemas.microsoft.com/office/drawing/2014/main" id="{B011C6F1-BE9A-4E93-AD49-6C89F97D366F}"/>
              </a:ext>
            </a:extLst>
          </p:cNvPr>
          <p:cNvSpPr txBox="1"/>
          <p:nvPr/>
        </p:nvSpPr>
        <p:spPr>
          <a:xfrm>
            <a:off x="2235199" y="2020884"/>
            <a:ext cx="7924143" cy="707886"/>
          </a:xfrm>
          <a:prstGeom prst="rect">
            <a:avLst/>
          </a:prstGeom>
          <a:noFill/>
        </p:spPr>
        <p:txBody>
          <a:bodyPr wrap="square">
            <a:spAutoFit/>
          </a:bodyPr>
          <a:lstStyle/>
          <a:p>
            <a:r>
              <a:rPr lang="en-US" sz="2000" dirty="0"/>
              <a:t>Convention on the Prohibition of the Development, Production, Stockpiling and Use of Chemical Weapons and on Their Destruction (CWC) </a:t>
            </a:r>
            <a:endParaRPr lang="en-GB" sz="2000" dirty="0"/>
          </a:p>
        </p:txBody>
      </p:sp>
      <p:sp>
        <p:nvSpPr>
          <p:cNvPr id="33" name="TextBox 32">
            <a:extLst>
              <a:ext uri="{FF2B5EF4-FFF2-40B4-BE49-F238E27FC236}">
                <a16:creationId xmlns:a16="http://schemas.microsoft.com/office/drawing/2014/main" id="{A0FF8B6E-DACB-4AD0-A4FC-4DC6B54465C1}"/>
              </a:ext>
            </a:extLst>
          </p:cNvPr>
          <p:cNvSpPr txBox="1"/>
          <p:nvPr/>
        </p:nvSpPr>
        <p:spPr>
          <a:xfrm>
            <a:off x="2630435" y="2762385"/>
            <a:ext cx="9010650" cy="1754326"/>
          </a:xfrm>
          <a:prstGeom prst="rect">
            <a:avLst/>
          </a:prstGeom>
          <a:noFill/>
        </p:spPr>
        <p:txBody>
          <a:bodyPr wrap="square">
            <a:spAutoFit/>
          </a:bodyPr>
          <a:lstStyle/>
          <a:p>
            <a:pPr marL="285750" indent="-285750">
              <a:buFont typeface="Wingdings" panose="05000000000000000000" pitchFamily="2" charset="2"/>
              <a:buChar char="Ø"/>
            </a:pPr>
            <a:r>
              <a:rPr lang="en-US" dirty="0"/>
              <a:t>requires State Parties not to develop, produce, acquire, stockpile or retain, transfer, use, or make military preparations to use chemical weapons. It entered into force in 1997.</a:t>
            </a:r>
          </a:p>
          <a:p>
            <a:pPr marL="285750" indent="-285750">
              <a:buFont typeface="Wingdings" panose="05000000000000000000" pitchFamily="2" charset="2"/>
              <a:buChar char="Ø"/>
            </a:pPr>
            <a:r>
              <a:rPr lang="en-US" dirty="0"/>
              <a:t>‘</a:t>
            </a:r>
            <a:r>
              <a:rPr lang="en-US" b="1" dirty="0"/>
              <a:t>General Purpose Criterion</a:t>
            </a:r>
            <a:r>
              <a:rPr lang="en-US" dirty="0"/>
              <a:t>’: scope defined by purposes the materials, substances and technologies are put to rather than prohibiting them – both BWC and CWC address dual-use goods in a unique way allowing peaceful uses, prohibiting hostile ones.</a:t>
            </a:r>
          </a:p>
          <a:p>
            <a:pPr marL="285750" indent="-285750">
              <a:buFont typeface="Wingdings" panose="05000000000000000000" pitchFamily="2" charset="2"/>
              <a:buChar char="Ø"/>
            </a:pPr>
            <a:r>
              <a:rPr lang="en-US" dirty="0"/>
              <a:t>exemption for domestic law enforcement with riot control agents</a:t>
            </a:r>
            <a:endParaRPr lang="en-GB" dirty="0"/>
          </a:p>
        </p:txBody>
      </p:sp>
      <p:sp>
        <p:nvSpPr>
          <p:cNvPr id="3" name="TextBox 2">
            <a:extLst>
              <a:ext uri="{FF2B5EF4-FFF2-40B4-BE49-F238E27FC236}">
                <a16:creationId xmlns:a16="http://schemas.microsoft.com/office/drawing/2014/main" id="{883283B9-2FE1-4A65-8595-684547BA516F}"/>
              </a:ext>
            </a:extLst>
          </p:cNvPr>
          <p:cNvSpPr txBox="1"/>
          <p:nvPr/>
        </p:nvSpPr>
        <p:spPr>
          <a:xfrm>
            <a:off x="2235199" y="4804326"/>
            <a:ext cx="9259836" cy="707886"/>
          </a:xfrm>
          <a:prstGeom prst="rect">
            <a:avLst/>
          </a:prstGeom>
          <a:noFill/>
        </p:spPr>
        <p:txBody>
          <a:bodyPr wrap="square">
            <a:spAutoFit/>
          </a:bodyPr>
          <a:lstStyle/>
          <a:p>
            <a:r>
              <a:rPr lang="en-US" sz="2000" dirty="0"/>
              <a:t>Convention on the Prohibition of Military or Any Other Hostile Use of Environmental Modification Techniques (</a:t>
            </a:r>
            <a:r>
              <a:rPr lang="en-US" sz="2000" dirty="0" err="1"/>
              <a:t>EnMod</a:t>
            </a:r>
            <a:r>
              <a:rPr lang="en-US" sz="2000" dirty="0"/>
              <a:t>)</a:t>
            </a:r>
            <a:endParaRPr lang="en-GB" sz="2000" dirty="0"/>
          </a:p>
        </p:txBody>
      </p:sp>
      <p:sp>
        <p:nvSpPr>
          <p:cNvPr id="6" name="TextBox 5">
            <a:extLst>
              <a:ext uri="{FF2B5EF4-FFF2-40B4-BE49-F238E27FC236}">
                <a16:creationId xmlns:a16="http://schemas.microsoft.com/office/drawing/2014/main" id="{78D45499-4B67-488D-80F5-3F18AD60142B}"/>
              </a:ext>
            </a:extLst>
          </p:cNvPr>
          <p:cNvSpPr txBox="1"/>
          <p:nvPr/>
        </p:nvSpPr>
        <p:spPr>
          <a:xfrm>
            <a:off x="2630435" y="5545826"/>
            <a:ext cx="8864600" cy="646331"/>
          </a:xfrm>
          <a:prstGeom prst="rect">
            <a:avLst/>
          </a:prstGeom>
          <a:noFill/>
        </p:spPr>
        <p:txBody>
          <a:bodyPr wrap="square">
            <a:spAutoFit/>
          </a:bodyPr>
          <a:lstStyle/>
          <a:p>
            <a:pPr marL="285750" indent="-285750">
              <a:buFont typeface="Wingdings" panose="05000000000000000000" pitchFamily="2" charset="2"/>
              <a:buChar char="Ø"/>
            </a:pPr>
            <a:r>
              <a:rPr lang="en-US" dirty="0"/>
              <a:t>includes provisions to prohibit warfare with antiplant chemicals “having widespread, long-lasting or severe effects”. </a:t>
            </a:r>
            <a:endParaRPr lang="en-GB" dirty="0"/>
          </a:p>
        </p:txBody>
      </p:sp>
    </p:spTree>
    <p:extLst>
      <p:ext uri="{BB962C8B-B14F-4D97-AF65-F5344CB8AC3E}">
        <p14:creationId xmlns:p14="http://schemas.microsoft.com/office/powerpoint/2010/main" val="3049932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International Conventions related to dual use aspects of sciences</a:t>
            </a:r>
          </a:p>
        </p:txBody>
      </p:sp>
      <p:pic>
        <p:nvPicPr>
          <p:cNvPr id="2" name="Graphic 1" descr="Globe">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0" cy="1470381"/>
          </a:xfrm>
          <a:prstGeom prst="rect">
            <a:avLst/>
          </a:prstGeom>
        </p:spPr>
      </p:pic>
      <p:sp>
        <p:nvSpPr>
          <p:cNvPr id="32" name="TextBox 31">
            <a:extLst>
              <a:ext uri="{FF2B5EF4-FFF2-40B4-BE49-F238E27FC236}">
                <a16:creationId xmlns:a16="http://schemas.microsoft.com/office/drawing/2014/main" id="{ACCD619C-326F-4045-B854-54763BC3837C}"/>
              </a:ext>
            </a:extLst>
          </p:cNvPr>
          <p:cNvSpPr txBox="1"/>
          <p:nvPr/>
        </p:nvSpPr>
        <p:spPr>
          <a:xfrm>
            <a:off x="1992365" y="1514805"/>
            <a:ext cx="7924144" cy="400110"/>
          </a:xfrm>
          <a:prstGeom prst="rect">
            <a:avLst/>
          </a:prstGeom>
          <a:noFill/>
        </p:spPr>
        <p:txBody>
          <a:bodyPr wrap="square" rtlCol="0">
            <a:spAutoFit/>
          </a:bodyPr>
          <a:lstStyle/>
          <a:p>
            <a:r>
              <a:rPr lang="en-GB" sz="2000" b="1" dirty="0"/>
              <a:t>Nuclear Weapons</a:t>
            </a:r>
          </a:p>
        </p:txBody>
      </p:sp>
      <p:pic>
        <p:nvPicPr>
          <p:cNvPr id="4" name="Graphic 3" descr="Scroll">
            <a:extLst>
              <a:ext uri="{FF2B5EF4-FFF2-40B4-BE49-F238E27FC236}">
                <a16:creationId xmlns:a16="http://schemas.microsoft.com/office/drawing/2014/main" id="{AEA05883-F80F-469B-A355-6321F5D1C9C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70040" y="2554207"/>
            <a:ext cx="1130300" cy="1130300"/>
          </a:xfrm>
          <a:prstGeom prst="rect">
            <a:avLst/>
          </a:prstGeom>
        </p:spPr>
      </p:pic>
      <p:sp>
        <p:nvSpPr>
          <p:cNvPr id="30" name="TextBox 29">
            <a:extLst>
              <a:ext uri="{FF2B5EF4-FFF2-40B4-BE49-F238E27FC236}">
                <a16:creationId xmlns:a16="http://schemas.microsoft.com/office/drawing/2014/main" id="{B011C6F1-BE9A-4E93-AD49-6C89F97D366F}"/>
              </a:ext>
            </a:extLst>
          </p:cNvPr>
          <p:cNvSpPr txBox="1"/>
          <p:nvPr/>
        </p:nvSpPr>
        <p:spPr>
          <a:xfrm>
            <a:off x="2235199" y="1970084"/>
            <a:ext cx="7924143" cy="400110"/>
          </a:xfrm>
          <a:prstGeom prst="rect">
            <a:avLst/>
          </a:prstGeom>
          <a:noFill/>
        </p:spPr>
        <p:txBody>
          <a:bodyPr wrap="square">
            <a:spAutoFit/>
          </a:bodyPr>
          <a:lstStyle/>
          <a:p>
            <a:r>
              <a:rPr lang="en-US" sz="2000" dirty="0"/>
              <a:t>Treaty on the Non-Proliferation of Nuclear Weapons (NPT)</a:t>
            </a:r>
            <a:endParaRPr lang="en-GB" sz="2000" dirty="0"/>
          </a:p>
        </p:txBody>
      </p:sp>
      <p:sp>
        <p:nvSpPr>
          <p:cNvPr id="33" name="TextBox 32">
            <a:extLst>
              <a:ext uri="{FF2B5EF4-FFF2-40B4-BE49-F238E27FC236}">
                <a16:creationId xmlns:a16="http://schemas.microsoft.com/office/drawing/2014/main" id="{A0FF8B6E-DACB-4AD0-A4FC-4DC6B54465C1}"/>
              </a:ext>
            </a:extLst>
          </p:cNvPr>
          <p:cNvSpPr txBox="1"/>
          <p:nvPr/>
        </p:nvSpPr>
        <p:spPr>
          <a:xfrm>
            <a:off x="2630435" y="2411172"/>
            <a:ext cx="9010650" cy="1200329"/>
          </a:xfrm>
          <a:prstGeom prst="rect">
            <a:avLst/>
          </a:prstGeom>
          <a:noFill/>
        </p:spPr>
        <p:txBody>
          <a:bodyPr wrap="square">
            <a:spAutoFit/>
          </a:bodyPr>
          <a:lstStyle/>
          <a:p>
            <a:pPr marL="285750" indent="-285750">
              <a:buFont typeface="Wingdings" panose="05000000000000000000" pitchFamily="2" charset="2"/>
              <a:buChar char="Ø"/>
            </a:pPr>
            <a:r>
              <a:rPr lang="en-US" dirty="0"/>
              <a:t>treaty aimed at limiting the spread of nuclear weapons through the three pillars of non-proliferation, disarmament, and peaceful use of nuclear energy. It differentiates between states that, at the time of signing, has nuclear weapons and those that did not, and imposes different provisions on them accordingly.</a:t>
            </a:r>
            <a:endParaRPr lang="en-GB" dirty="0"/>
          </a:p>
        </p:txBody>
      </p:sp>
      <p:sp>
        <p:nvSpPr>
          <p:cNvPr id="3" name="TextBox 2">
            <a:extLst>
              <a:ext uri="{FF2B5EF4-FFF2-40B4-BE49-F238E27FC236}">
                <a16:creationId xmlns:a16="http://schemas.microsoft.com/office/drawing/2014/main" id="{883283B9-2FE1-4A65-8595-684547BA516F}"/>
              </a:ext>
            </a:extLst>
          </p:cNvPr>
          <p:cNvSpPr txBox="1"/>
          <p:nvPr/>
        </p:nvSpPr>
        <p:spPr>
          <a:xfrm>
            <a:off x="2235199" y="3693457"/>
            <a:ext cx="9259836" cy="369332"/>
          </a:xfrm>
          <a:prstGeom prst="rect">
            <a:avLst/>
          </a:prstGeom>
          <a:noFill/>
        </p:spPr>
        <p:txBody>
          <a:bodyPr wrap="square">
            <a:spAutoFit/>
          </a:bodyPr>
          <a:lstStyle/>
          <a:p>
            <a:r>
              <a:rPr lang="en-GB" i="1" dirty="0"/>
              <a:t>Comprehensive Nuclear-Test-Ban Treaty (CTBT) </a:t>
            </a:r>
          </a:p>
        </p:txBody>
      </p:sp>
      <p:sp>
        <p:nvSpPr>
          <p:cNvPr id="6" name="TextBox 5">
            <a:extLst>
              <a:ext uri="{FF2B5EF4-FFF2-40B4-BE49-F238E27FC236}">
                <a16:creationId xmlns:a16="http://schemas.microsoft.com/office/drawing/2014/main" id="{78D45499-4B67-488D-80F5-3F18AD60142B}"/>
              </a:ext>
            </a:extLst>
          </p:cNvPr>
          <p:cNvSpPr txBox="1"/>
          <p:nvPr/>
        </p:nvSpPr>
        <p:spPr>
          <a:xfrm>
            <a:off x="2630435" y="6175893"/>
            <a:ext cx="8864600" cy="584775"/>
          </a:xfrm>
          <a:prstGeom prst="rect">
            <a:avLst/>
          </a:prstGeom>
          <a:noFill/>
        </p:spPr>
        <p:txBody>
          <a:bodyPr wrap="square">
            <a:spAutoFit/>
          </a:bodyPr>
          <a:lstStyle/>
          <a:p>
            <a:pPr marL="285750" indent="-285750">
              <a:buFont typeface="Wingdings" panose="05000000000000000000" pitchFamily="2" charset="2"/>
              <a:buChar char="Ø"/>
            </a:pPr>
            <a:r>
              <a:rPr lang="en-US" sz="1600" i="1" dirty="0"/>
              <a:t>includes provisions to prohibit warfare with antiplant chemicals “having widespread, long-lasting or severe effects”. </a:t>
            </a:r>
            <a:endParaRPr lang="en-GB" sz="1600" i="1" dirty="0"/>
          </a:p>
        </p:txBody>
      </p:sp>
      <p:sp>
        <p:nvSpPr>
          <p:cNvPr id="5" name="TextBox 4">
            <a:extLst>
              <a:ext uri="{FF2B5EF4-FFF2-40B4-BE49-F238E27FC236}">
                <a16:creationId xmlns:a16="http://schemas.microsoft.com/office/drawing/2014/main" id="{402234D4-FEC7-4B95-AD03-9D78DACA589B}"/>
              </a:ext>
            </a:extLst>
          </p:cNvPr>
          <p:cNvSpPr txBox="1"/>
          <p:nvPr/>
        </p:nvSpPr>
        <p:spPr>
          <a:xfrm>
            <a:off x="2235199" y="5765583"/>
            <a:ext cx="9259836" cy="369332"/>
          </a:xfrm>
          <a:prstGeom prst="rect">
            <a:avLst/>
          </a:prstGeom>
          <a:noFill/>
        </p:spPr>
        <p:txBody>
          <a:bodyPr wrap="square">
            <a:spAutoFit/>
          </a:bodyPr>
          <a:lstStyle/>
          <a:p>
            <a:r>
              <a:rPr lang="en-US" i="1" dirty="0"/>
              <a:t>[</a:t>
            </a:r>
            <a:r>
              <a:rPr lang="en-US" b="1" i="1" dirty="0"/>
              <a:t>Proposed</a:t>
            </a:r>
            <a:r>
              <a:rPr lang="en-US" i="1" dirty="0"/>
              <a:t>] Fissile Material (Cut-off) Treaty (FMCT)</a:t>
            </a:r>
            <a:endParaRPr lang="en-GB" i="1" dirty="0"/>
          </a:p>
        </p:txBody>
      </p:sp>
      <p:sp>
        <p:nvSpPr>
          <p:cNvPr id="7" name="TextBox 6">
            <a:extLst>
              <a:ext uri="{FF2B5EF4-FFF2-40B4-BE49-F238E27FC236}">
                <a16:creationId xmlns:a16="http://schemas.microsoft.com/office/drawing/2014/main" id="{01D79362-E38A-4C36-8A3A-F5630DD0B32D}"/>
              </a:ext>
            </a:extLst>
          </p:cNvPr>
          <p:cNvSpPr txBox="1"/>
          <p:nvPr/>
        </p:nvSpPr>
        <p:spPr>
          <a:xfrm>
            <a:off x="2630435" y="4103767"/>
            <a:ext cx="8864600" cy="584775"/>
          </a:xfrm>
          <a:prstGeom prst="rect">
            <a:avLst/>
          </a:prstGeom>
          <a:noFill/>
        </p:spPr>
        <p:txBody>
          <a:bodyPr wrap="square">
            <a:spAutoFit/>
          </a:bodyPr>
          <a:lstStyle/>
          <a:p>
            <a:pPr marL="285750" indent="-285750">
              <a:buFont typeface="Wingdings" panose="05000000000000000000" pitchFamily="2" charset="2"/>
              <a:buChar char="Ø"/>
            </a:pPr>
            <a:r>
              <a:rPr lang="en-US" sz="1600" i="1" dirty="0"/>
              <a:t>prohibits nuclear weapon test explosions. It has </a:t>
            </a:r>
            <a:r>
              <a:rPr lang="en-US" sz="1600" b="1" i="1" dirty="0"/>
              <a:t>not yet entered into force</a:t>
            </a:r>
            <a:r>
              <a:rPr lang="en-US" sz="1600" i="1" dirty="0"/>
              <a:t>, since three of the 44 required states have yet to sign it and five to ratify it.</a:t>
            </a:r>
            <a:endParaRPr lang="en-GB" sz="1600" i="1" dirty="0"/>
          </a:p>
        </p:txBody>
      </p:sp>
      <p:sp>
        <p:nvSpPr>
          <p:cNvPr id="19" name="TextBox 18">
            <a:extLst>
              <a:ext uri="{FF2B5EF4-FFF2-40B4-BE49-F238E27FC236}">
                <a16:creationId xmlns:a16="http://schemas.microsoft.com/office/drawing/2014/main" id="{56FDFE96-2F5C-4AA5-9A0A-425FD5409859}"/>
              </a:ext>
            </a:extLst>
          </p:cNvPr>
          <p:cNvSpPr txBox="1"/>
          <p:nvPr/>
        </p:nvSpPr>
        <p:spPr>
          <a:xfrm>
            <a:off x="2235199" y="4729520"/>
            <a:ext cx="6159500" cy="369332"/>
          </a:xfrm>
          <a:prstGeom prst="rect">
            <a:avLst/>
          </a:prstGeom>
          <a:noFill/>
        </p:spPr>
        <p:txBody>
          <a:bodyPr wrap="square">
            <a:spAutoFit/>
          </a:bodyPr>
          <a:lstStyle/>
          <a:p>
            <a:r>
              <a:rPr lang="en-US" i="1" dirty="0"/>
              <a:t>Treaty on the Prohibition of Nuclear Weapons (TPNW)</a:t>
            </a:r>
            <a:endParaRPr lang="en-GB" i="1" dirty="0"/>
          </a:p>
        </p:txBody>
      </p:sp>
      <p:sp>
        <p:nvSpPr>
          <p:cNvPr id="10" name="TextBox 9">
            <a:extLst>
              <a:ext uri="{FF2B5EF4-FFF2-40B4-BE49-F238E27FC236}">
                <a16:creationId xmlns:a16="http://schemas.microsoft.com/office/drawing/2014/main" id="{3CDF53BA-3BFC-40F8-A215-67ACBD804C04}"/>
              </a:ext>
            </a:extLst>
          </p:cNvPr>
          <p:cNvSpPr txBox="1"/>
          <p:nvPr/>
        </p:nvSpPr>
        <p:spPr>
          <a:xfrm>
            <a:off x="2630435" y="5139830"/>
            <a:ext cx="8864600" cy="584775"/>
          </a:xfrm>
          <a:prstGeom prst="rect">
            <a:avLst/>
          </a:prstGeom>
          <a:noFill/>
        </p:spPr>
        <p:txBody>
          <a:bodyPr wrap="square">
            <a:spAutoFit/>
          </a:bodyPr>
          <a:lstStyle/>
          <a:p>
            <a:pPr marL="285750" indent="-285750">
              <a:buFont typeface="Wingdings" panose="05000000000000000000" pitchFamily="2" charset="2"/>
              <a:buChar char="Ø"/>
            </a:pPr>
            <a:r>
              <a:rPr lang="en-US" sz="1600" i="1" dirty="0"/>
              <a:t>bans the use, possession, development, testing, deployment and transfer of nuclear weapons under international law. It has </a:t>
            </a:r>
            <a:r>
              <a:rPr lang="en-US" sz="1600" b="1" i="1" dirty="0"/>
              <a:t>not yet entered into force </a:t>
            </a:r>
            <a:r>
              <a:rPr lang="en-US" sz="1600" i="1" dirty="0"/>
              <a:t>until at least 50 countries signed and ratified.</a:t>
            </a:r>
            <a:endParaRPr lang="en-GB" sz="1600" i="1" dirty="0"/>
          </a:p>
        </p:txBody>
      </p:sp>
      <p:cxnSp>
        <p:nvCxnSpPr>
          <p:cNvPr id="14" name="Straight Connector 13">
            <a:extLst>
              <a:ext uri="{FF2B5EF4-FFF2-40B4-BE49-F238E27FC236}">
                <a16:creationId xmlns:a16="http://schemas.microsoft.com/office/drawing/2014/main" id="{7D2EE7B6-D21D-4B05-8FE9-CD80D19F4CD5}"/>
              </a:ext>
            </a:extLst>
          </p:cNvPr>
          <p:cNvCxnSpPr/>
          <p:nvPr/>
        </p:nvCxnSpPr>
        <p:spPr>
          <a:xfrm>
            <a:off x="2235199" y="3652479"/>
            <a:ext cx="9259836"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4793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International Conventions related to dual use aspects of sciences</a:t>
            </a:r>
          </a:p>
        </p:txBody>
      </p:sp>
      <p:pic>
        <p:nvPicPr>
          <p:cNvPr id="2" name="Graphic 1" descr="Globe">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0" cy="1470381"/>
          </a:xfrm>
          <a:prstGeom prst="rect">
            <a:avLst/>
          </a:prstGeom>
        </p:spPr>
      </p:pic>
      <p:sp>
        <p:nvSpPr>
          <p:cNvPr id="32" name="TextBox 31">
            <a:extLst>
              <a:ext uri="{FF2B5EF4-FFF2-40B4-BE49-F238E27FC236}">
                <a16:creationId xmlns:a16="http://schemas.microsoft.com/office/drawing/2014/main" id="{ACCD619C-326F-4045-B854-54763BC3837C}"/>
              </a:ext>
            </a:extLst>
          </p:cNvPr>
          <p:cNvSpPr txBox="1"/>
          <p:nvPr/>
        </p:nvSpPr>
        <p:spPr>
          <a:xfrm>
            <a:off x="1992365" y="1514805"/>
            <a:ext cx="7924144" cy="400110"/>
          </a:xfrm>
          <a:prstGeom prst="rect">
            <a:avLst/>
          </a:prstGeom>
          <a:noFill/>
        </p:spPr>
        <p:txBody>
          <a:bodyPr wrap="square" rtlCol="0">
            <a:spAutoFit/>
          </a:bodyPr>
          <a:lstStyle/>
          <a:p>
            <a:r>
              <a:rPr lang="en-GB" sz="2000" b="1" dirty="0"/>
              <a:t>Conventional Arms and Space Weapons</a:t>
            </a:r>
          </a:p>
        </p:txBody>
      </p:sp>
      <p:pic>
        <p:nvPicPr>
          <p:cNvPr id="4" name="Graphic 3" descr="Scroll">
            <a:extLst>
              <a:ext uri="{FF2B5EF4-FFF2-40B4-BE49-F238E27FC236}">
                <a16:creationId xmlns:a16="http://schemas.microsoft.com/office/drawing/2014/main" id="{AEA05883-F80F-469B-A355-6321F5D1C9C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70040" y="2554207"/>
            <a:ext cx="1130300" cy="1130300"/>
          </a:xfrm>
          <a:prstGeom prst="rect">
            <a:avLst/>
          </a:prstGeom>
        </p:spPr>
      </p:pic>
      <p:sp>
        <p:nvSpPr>
          <p:cNvPr id="30" name="TextBox 29">
            <a:extLst>
              <a:ext uri="{FF2B5EF4-FFF2-40B4-BE49-F238E27FC236}">
                <a16:creationId xmlns:a16="http://schemas.microsoft.com/office/drawing/2014/main" id="{B011C6F1-BE9A-4E93-AD49-6C89F97D366F}"/>
              </a:ext>
            </a:extLst>
          </p:cNvPr>
          <p:cNvSpPr txBox="1"/>
          <p:nvPr/>
        </p:nvSpPr>
        <p:spPr>
          <a:xfrm>
            <a:off x="2235199" y="1982784"/>
            <a:ext cx="7924143" cy="400110"/>
          </a:xfrm>
          <a:prstGeom prst="rect">
            <a:avLst/>
          </a:prstGeom>
          <a:noFill/>
        </p:spPr>
        <p:txBody>
          <a:bodyPr wrap="square">
            <a:spAutoFit/>
          </a:bodyPr>
          <a:lstStyle/>
          <a:p>
            <a:r>
              <a:rPr lang="en-US" sz="2000" dirty="0"/>
              <a:t>Arms Trade Treaty (ATT)</a:t>
            </a:r>
            <a:endParaRPr lang="en-GB" sz="2000" dirty="0"/>
          </a:p>
        </p:txBody>
      </p:sp>
      <p:sp>
        <p:nvSpPr>
          <p:cNvPr id="33" name="TextBox 32">
            <a:extLst>
              <a:ext uri="{FF2B5EF4-FFF2-40B4-BE49-F238E27FC236}">
                <a16:creationId xmlns:a16="http://schemas.microsoft.com/office/drawing/2014/main" id="{A0FF8B6E-DACB-4AD0-A4FC-4DC6B54465C1}"/>
              </a:ext>
            </a:extLst>
          </p:cNvPr>
          <p:cNvSpPr txBox="1"/>
          <p:nvPr/>
        </p:nvSpPr>
        <p:spPr>
          <a:xfrm>
            <a:off x="2630435" y="2319168"/>
            <a:ext cx="9010650" cy="1200329"/>
          </a:xfrm>
          <a:prstGeom prst="rect">
            <a:avLst/>
          </a:prstGeom>
          <a:noFill/>
        </p:spPr>
        <p:txBody>
          <a:bodyPr wrap="square">
            <a:spAutoFit/>
          </a:bodyPr>
          <a:lstStyle/>
          <a:p>
            <a:pPr marL="285750" indent="-285750">
              <a:buFont typeface="Wingdings" panose="05000000000000000000" pitchFamily="2" charset="2"/>
              <a:buChar char="Ø"/>
            </a:pPr>
            <a:r>
              <a:rPr lang="en-US" dirty="0"/>
              <a:t>obligates Parties to regulate ammunition or munitions fired, launched, or delivered by enumerated conventional arms, including battle tanks, combat vehicles, missiles, missile launchers, and small arms. Parties must also regulate export of parts and components that may assemble these conventional arms.</a:t>
            </a:r>
            <a:endParaRPr lang="en-GB" dirty="0"/>
          </a:p>
        </p:txBody>
      </p:sp>
      <p:sp>
        <p:nvSpPr>
          <p:cNvPr id="8" name="TextBox 7">
            <a:extLst>
              <a:ext uri="{FF2B5EF4-FFF2-40B4-BE49-F238E27FC236}">
                <a16:creationId xmlns:a16="http://schemas.microsoft.com/office/drawing/2014/main" id="{C5B0BD82-FB0D-4174-A2D9-A20091E8DE3D}"/>
              </a:ext>
            </a:extLst>
          </p:cNvPr>
          <p:cNvSpPr txBox="1"/>
          <p:nvPr/>
        </p:nvSpPr>
        <p:spPr>
          <a:xfrm>
            <a:off x="2235199" y="3557371"/>
            <a:ext cx="7924143" cy="1015663"/>
          </a:xfrm>
          <a:prstGeom prst="rect">
            <a:avLst/>
          </a:prstGeom>
          <a:noFill/>
        </p:spPr>
        <p:txBody>
          <a:bodyPr wrap="square">
            <a:spAutoFit/>
          </a:bodyPr>
          <a:lstStyle/>
          <a:p>
            <a:r>
              <a:rPr lang="en-US" sz="2000" dirty="0"/>
              <a:t>Treaty on Principles Governing the Activities of States in the Exploration and Use of Outer Space, Including the Moon and Other Celestial Bodies (Outer Space Treaty) </a:t>
            </a:r>
            <a:endParaRPr lang="en-GB" sz="2000" dirty="0"/>
          </a:p>
        </p:txBody>
      </p:sp>
      <p:sp>
        <p:nvSpPr>
          <p:cNvPr id="9" name="TextBox 8">
            <a:extLst>
              <a:ext uri="{FF2B5EF4-FFF2-40B4-BE49-F238E27FC236}">
                <a16:creationId xmlns:a16="http://schemas.microsoft.com/office/drawing/2014/main" id="{70E4E105-35D4-4CC9-9174-B1988F20E577}"/>
              </a:ext>
            </a:extLst>
          </p:cNvPr>
          <p:cNvSpPr txBox="1"/>
          <p:nvPr/>
        </p:nvSpPr>
        <p:spPr>
          <a:xfrm>
            <a:off x="2630435" y="4509308"/>
            <a:ext cx="9010650" cy="646331"/>
          </a:xfrm>
          <a:prstGeom prst="rect">
            <a:avLst/>
          </a:prstGeom>
          <a:noFill/>
        </p:spPr>
        <p:txBody>
          <a:bodyPr wrap="square">
            <a:spAutoFit/>
          </a:bodyPr>
          <a:lstStyle/>
          <a:p>
            <a:pPr marL="285750" indent="-285750">
              <a:buFont typeface="Wingdings" panose="05000000000000000000" pitchFamily="2" charset="2"/>
              <a:buChar char="Ø"/>
            </a:pPr>
            <a:r>
              <a:rPr lang="en-US" dirty="0"/>
              <a:t>obligates Parties not to place any objects carrying nuclear weapons in orbit, on the Moon, or on other celestial bodies.</a:t>
            </a:r>
            <a:endParaRPr lang="en-GB" dirty="0"/>
          </a:p>
        </p:txBody>
      </p:sp>
      <p:sp>
        <p:nvSpPr>
          <p:cNvPr id="22" name="TextBox 21">
            <a:extLst>
              <a:ext uri="{FF2B5EF4-FFF2-40B4-BE49-F238E27FC236}">
                <a16:creationId xmlns:a16="http://schemas.microsoft.com/office/drawing/2014/main" id="{A589D8BD-CC4E-4D02-A55B-D3AAAFD0113E}"/>
              </a:ext>
            </a:extLst>
          </p:cNvPr>
          <p:cNvSpPr txBox="1"/>
          <p:nvPr/>
        </p:nvSpPr>
        <p:spPr>
          <a:xfrm>
            <a:off x="2630435" y="5171028"/>
            <a:ext cx="7226302" cy="707886"/>
          </a:xfrm>
          <a:prstGeom prst="rect">
            <a:avLst/>
          </a:prstGeom>
          <a:noFill/>
        </p:spPr>
        <p:txBody>
          <a:bodyPr wrap="square">
            <a:spAutoFit/>
          </a:bodyPr>
          <a:lstStyle/>
          <a:p>
            <a:r>
              <a:rPr lang="en-US" sz="2000" dirty="0"/>
              <a:t>Agreement Governing the Activities of States on the Moon and Other Celestial Bodies (Moon Agreement) </a:t>
            </a:r>
            <a:endParaRPr lang="en-GB" sz="2000" dirty="0"/>
          </a:p>
        </p:txBody>
      </p:sp>
      <p:sp>
        <p:nvSpPr>
          <p:cNvPr id="13" name="TextBox 12">
            <a:extLst>
              <a:ext uri="{FF2B5EF4-FFF2-40B4-BE49-F238E27FC236}">
                <a16:creationId xmlns:a16="http://schemas.microsoft.com/office/drawing/2014/main" id="{F69210DC-F4E4-42E7-BFF0-7F61DA00F1CE}"/>
              </a:ext>
            </a:extLst>
          </p:cNvPr>
          <p:cNvSpPr txBox="1"/>
          <p:nvPr/>
        </p:nvSpPr>
        <p:spPr>
          <a:xfrm>
            <a:off x="3025671" y="5815189"/>
            <a:ext cx="7528906" cy="646331"/>
          </a:xfrm>
          <a:prstGeom prst="rect">
            <a:avLst/>
          </a:prstGeom>
          <a:noFill/>
        </p:spPr>
        <p:txBody>
          <a:bodyPr wrap="square">
            <a:spAutoFit/>
          </a:bodyPr>
          <a:lstStyle/>
          <a:p>
            <a:pPr marL="285750" indent="-285750">
              <a:buFont typeface="Wingdings" panose="05000000000000000000" pitchFamily="2" charset="2"/>
              <a:buChar char="Ø"/>
            </a:pPr>
            <a:r>
              <a:rPr lang="en-US" dirty="0"/>
              <a:t>a supplement to the Outer Space Treaty, confirms the de-militarization of the Moon and other celestial bodies.</a:t>
            </a:r>
            <a:endParaRPr lang="en-GB" dirty="0"/>
          </a:p>
        </p:txBody>
      </p:sp>
    </p:spTree>
    <p:extLst>
      <p:ext uri="{BB962C8B-B14F-4D97-AF65-F5344CB8AC3E}">
        <p14:creationId xmlns:p14="http://schemas.microsoft.com/office/powerpoint/2010/main" val="728630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International Regimes related to dual use aspects of sciences</a:t>
            </a:r>
          </a:p>
        </p:txBody>
      </p:sp>
      <p:pic>
        <p:nvPicPr>
          <p:cNvPr id="2" name="Graphic 1" descr="Globe">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0" cy="1470381"/>
          </a:xfrm>
          <a:prstGeom prst="rect">
            <a:avLst/>
          </a:prstGeom>
        </p:spPr>
      </p:pic>
      <p:sp>
        <p:nvSpPr>
          <p:cNvPr id="32" name="TextBox 31">
            <a:extLst>
              <a:ext uri="{FF2B5EF4-FFF2-40B4-BE49-F238E27FC236}">
                <a16:creationId xmlns:a16="http://schemas.microsoft.com/office/drawing/2014/main" id="{ACCD619C-326F-4045-B854-54763BC3837C}"/>
              </a:ext>
            </a:extLst>
          </p:cNvPr>
          <p:cNvSpPr txBox="1"/>
          <p:nvPr/>
        </p:nvSpPr>
        <p:spPr>
          <a:xfrm>
            <a:off x="1992365" y="1514805"/>
            <a:ext cx="7924144" cy="400110"/>
          </a:xfrm>
          <a:prstGeom prst="rect">
            <a:avLst/>
          </a:prstGeom>
          <a:noFill/>
        </p:spPr>
        <p:txBody>
          <a:bodyPr wrap="square" rtlCol="0">
            <a:spAutoFit/>
          </a:bodyPr>
          <a:lstStyle/>
          <a:p>
            <a:r>
              <a:rPr lang="en-GB" sz="2000" b="1" dirty="0"/>
              <a:t>International Organisations </a:t>
            </a:r>
          </a:p>
        </p:txBody>
      </p:sp>
      <p:pic>
        <p:nvPicPr>
          <p:cNvPr id="4" name="Graphic 3" descr="Court">
            <a:extLst>
              <a:ext uri="{FF2B5EF4-FFF2-40B4-BE49-F238E27FC236}">
                <a16:creationId xmlns:a16="http://schemas.microsoft.com/office/drawing/2014/main" id="{AEA05883-F80F-469B-A355-6321F5D1C9C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70040" y="2554207"/>
            <a:ext cx="1130300" cy="1130300"/>
          </a:xfrm>
          <a:prstGeom prst="rect">
            <a:avLst/>
          </a:prstGeom>
        </p:spPr>
      </p:pic>
      <p:sp>
        <p:nvSpPr>
          <p:cNvPr id="30" name="TextBox 29">
            <a:extLst>
              <a:ext uri="{FF2B5EF4-FFF2-40B4-BE49-F238E27FC236}">
                <a16:creationId xmlns:a16="http://schemas.microsoft.com/office/drawing/2014/main" id="{B011C6F1-BE9A-4E93-AD49-6C89F97D366F}"/>
              </a:ext>
            </a:extLst>
          </p:cNvPr>
          <p:cNvSpPr txBox="1"/>
          <p:nvPr/>
        </p:nvSpPr>
        <p:spPr>
          <a:xfrm>
            <a:off x="2235199" y="1868484"/>
            <a:ext cx="7924143" cy="400110"/>
          </a:xfrm>
          <a:prstGeom prst="rect">
            <a:avLst/>
          </a:prstGeom>
          <a:noFill/>
        </p:spPr>
        <p:txBody>
          <a:bodyPr wrap="square">
            <a:spAutoFit/>
          </a:bodyPr>
          <a:lstStyle/>
          <a:p>
            <a:r>
              <a:rPr lang="en-US" sz="2000" dirty="0"/>
              <a:t>Organization for the Prohibition of Chemical Weapons (OPCW) </a:t>
            </a:r>
            <a:endParaRPr lang="en-GB" sz="2000" dirty="0"/>
          </a:p>
        </p:txBody>
      </p:sp>
      <p:sp>
        <p:nvSpPr>
          <p:cNvPr id="33" name="TextBox 32">
            <a:extLst>
              <a:ext uri="{FF2B5EF4-FFF2-40B4-BE49-F238E27FC236}">
                <a16:creationId xmlns:a16="http://schemas.microsoft.com/office/drawing/2014/main" id="{A0FF8B6E-DACB-4AD0-A4FC-4DC6B54465C1}"/>
              </a:ext>
            </a:extLst>
          </p:cNvPr>
          <p:cNvSpPr txBox="1"/>
          <p:nvPr/>
        </p:nvSpPr>
        <p:spPr>
          <a:xfrm>
            <a:off x="2630435" y="2150824"/>
            <a:ext cx="9010650" cy="923330"/>
          </a:xfrm>
          <a:prstGeom prst="rect">
            <a:avLst/>
          </a:prstGeom>
          <a:noFill/>
        </p:spPr>
        <p:txBody>
          <a:bodyPr wrap="square">
            <a:spAutoFit/>
          </a:bodyPr>
          <a:lstStyle/>
          <a:p>
            <a:pPr marL="285750" indent="-285750">
              <a:buFont typeface="Wingdings" panose="05000000000000000000" pitchFamily="2" charset="2"/>
              <a:buChar char="Ø"/>
            </a:pPr>
            <a:r>
              <a:rPr lang="en-US" dirty="0"/>
              <a:t>the implementing body of the CWC; its mandate is to ensure implementation including verification measures, such as inspections of industry and other facilities, and provides a forum for consultation and cooperation among States Parties.</a:t>
            </a:r>
            <a:endParaRPr lang="en-GB" dirty="0"/>
          </a:p>
        </p:txBody>
      </p:sp>
      <p:sp>
        <p:nvSpPr>
          <p:cNvPr id="8" name="TextBox 7">
            <a:extLst>
              <a:ext uri="{FF2B5EF4-FFF2-40B4-BE49-F238E27FC236}">
                <a16:creationId xmlns:a16="http://schemas.microsoft.com/office/drawing/2014/main" id="{C5B0BD82-FB0D-4174-A2D9-A20091E8DE3D}"/>
              </a:ext>
            </a:extLst>
          </p:cNvPr>
          <p:cNvSpPr txBox="1"/>
          <p:nvPr/>
        </p:nvSpPr>
        <p:spPr>
          <a:xfrm>
            <a:off x="2235199" y="3083384"/>
            <a:ext cx="7924143" cy="400110"/>
          </a:xfrm>
          <a:prstGeom prst="rect">
            <a:avLst/>
          </a:prstGeom>
          <a:noFill/>
        </p:spPr>
        <p:txBody>
          <a:bodyPr wrap="square">
            <a:spAutoFit/>
          </a:bodyPr>
          <a:lstStyle/>
          <a:p>
            <a:r>
              <a:rPr lang="en-US" sz="2000" dirty="0"/>
              <a:t>International Atomic Energy Agency (IAEA) </a:t>
            </a:r>
            <a:endParaRPr lang="en-GB" sz="2000" dirty="0"/>
          </a:p>
        </p:txBody>
      </p:sp>
      <p:sp>
        <p:nvSpPr>
          <p:cNvPr id="9" name="TextBox 8">
            <a:extLst>
              <a:ext uri="{FF2B5EF4-FFF2-40B4-BE49-F238E27FC236}">
                <a16:creationId xmlns:a16="http://schemas.microsoft.com/office/drawing/2014/main" id="{70E4E105-35D4-4CC9-9174-B1988F20E577}"/>
              </a:ext>
            </a:extLst>
          </p:cNvPr>
          <p:cNvSpPr txBox="1"/>
          <p:nvPr/>
        </p:nvSpPr>
        <p:spPr>
          <a:xfrm>
            <a:off x="2630435" y="3365724"/>
            <a:ext cx="9010650" cy="923330"/>
          </a:xfrm>
          <a:prstGeom prst="rect">
            <a:avLst/>
          </a:prstGeom>
          <a:noFill/>
        </p:spPr>
        <p:txBody>
          <a:bodyPr wrap="square">
            <a:spAutoFit/>
          </a:bodyPr>
          <a:lstStyle/>
          <a:p>
            <a:pPr marL="285750" indent="-285750">
              <a:buFont typeface="Wingdings" panose="05000000000000000000" pitchFamily="2" charset="2"/>
              <a:buChar char="Ø"/>
            </a:pPr>
            <a:r>
              <a:rPr lang="en-US" dirty="0"/>
              <a:t>international center for nuclear cooperation and promotes safe, secure and peaceful nuclear technologies through cooperation with its Member States. Tasks include inspections and the safeguards regime.</a:t>
            </a:r>
            <a:endParaRPr lang="en-GB" dirty="0"/>
          </a:p>
        </p:txBody>
      </p:sp>
      <p:sp>
        <p:nvSpPr>
          <p:cNvPr id="22" name="TextBox 21">
            <a:extLst>
              <a:ext uri="{FF2B5EF4-FFF2-40B4-BE49-F238E27FC236}">
                <a16:creationId xmlns:a16="http://schemas.microsoft.com/office/drawing/2014/main" id="{A589D8BD-CC4E-4D02-A55B-D3AAAFD0113E}"/>
              </a:ext>
            </a:extLst>
          </p:cNvPr>
          <p:cNvSpPr txBox="1"/>
          <p:nvPr/>
        </p:nvSpPr>
        <p:spPr>
          <a:xfrm>
            <a:off x="2235198" y="4298284"/>
            <a:ext cx="7924143" cy="707886"/>
          </a:xfrm>
          <a:prstGeom prst="rect">
            <a:avLst/>
          </a:prstGeom>
          <a:noFill/>
        </p:spPr>
        <p:txBody>
          <a:bodyPr wrap="square">
            <a:spAutoFit/>
          </a:bodyPr>
          <a:lstStyle/>
          <a:p>
            <a:r>
              <a:rPr lang="en-US" sz="2000" dirty="0"/>
              <a:t>Preparatory Commission for the Comprehensive Nuclear-Test-Ban Treaty Organization (CTBTO Preparatory Commission)</a:t>
            </a:r>
            <a:endParaRPr lang="en-GB" sz="2000" dirty="0"/>
          </a:p>
        </p:txBody>
      </p:sp>
      <p:sp>
        <p:nvSpPr>
          <p:cNvPr id="13" name="TextBox 12">
            <a:extLst>
              <a:ext uri="{FF2B5EF4-FFF2-40B4-BE49-F238E27FC236}">
                <a16:creationId xmlns:a16="http://schemas.microsoft.com/office/drawing/2014/main" id="{F69210DC-F4E4-42E7-BFF0-7F61DA00F1CE}"/>
              </a:ext>
            </a:extLst>
          </p:cNvPr>
          <p:cNvSpPr txBox="1"/>
          <p:nvPr/>
        </p:nvSpPr>
        <p:spPr>
          <a:xfrm>
            <a:off x="2630435" y="4888400"/>
            <a:ext cx="9010650" cy="923330"/>
          </a:xfrm>
          <a:prstGeom prst="rect">
            <a:avLst/>
          </a:prstGeom>
          <a:noFill/>
        </p:spPr>
        <p:txBody>
          <a:bodyPr wrap="square">
            <a:spAutoFit/>
          </a:bodyPr>
          <a:lstStyle/>
          <a:p>
            <a:pPr marL="285750" indent="-285750">
              <a:buFont typeface="Wingdings" panose="05000000000000000000" pitchFamily="2" charset="2"/>
              <a:buChar char="Ø"/>
            </a:pPr>
            <a:r>
              <a:rPr lang="en-US" dirty="0"/>
              <a:t>main task is establishing and provisionally operating the 337-facility International Monitoring System (IMS) for seismic detection of explosions; and its International Data Centre (IDC) and Global Communications Infrastructure (GCI). </a:t>
            </a:r>
            <a:endParaRPr lang="en-GB" dirty="0"/>
          </a:p>
        </p:txBody>
      </p:sp>
      <p:sp>
        <p:nvSpPr>
          <p:cNvPr id="3" name="TextBox 2">
            <a:extLst>
              <a:ext uri="{FF2B5EF4-FFF2-40B4-BE49-F238E27FC236}">
                <a16:creationId xmlns:a16="http://schemas.microsoft.com/office/drawing/2014/main" id="{A443FFEC-57F8-4C18-9326-366A00944A4B}"/>
              </a:ext>
            </a:extLst>
          </p:cNvPr>
          <p:cNvSpPr txBox="1"/>
          <p:nvPr/>
        </p:nvSpPr>
        <p:spPr>
          <a:xfrm>
            <a:off x="2235198" y="5820960"/>
            <a:ext cx="9613902" cy="1015663"/>
          </a:xfrm>
          <a:prstGeom prst="rect">
            <a:avLst/>
          </a:prstGeom>
          <a:noFill/>
        </p:spPr>
        <p:txBody>
          <a:bodyPr wrap="square">
            <a:spAutoFit/>
          </a:bodyPr>
          <a:lstStyle/>
          <a:p>
            <a:r>
              <a:rPr lang="en-US" b="1" i="1" dirty="0"/>
              <a:t>NB: </a:t>
            </a:r>
            <a:r>
              <a:rPr lang="en-US" sz="2000" dirty="0"/>
              <a:t>the </a:t>
            </a:r>
            <a:r>
              <a:rPr lang="en-US" sz="2000" b="1" dirty="0"/>
              <a:t>BWC has no verification mechanism and no organization </a:t>
            </a:r>
            <a:r>
              <a:rPr lang="en-US" sz="2000" dirty="0"/>
              <a:t>yet. The Implementation Support Unit (ISU) provides technical support including conferences, outreach and maintains databases.</a:t>
            </a:r>
            <a:endParaRPr lang="en-GB" dirty="0"/>
          </a:p>
        </p:txBody>
      </p:sp>
    </p:spTree>
    <p:extLst>
      <p:ext uri="{BB962C8B-B14F-4D97-AF65-F5344CB8AC3E}">
        <p14:creationId xmlns:p14="http://schemas.microsoft.com/office/powerpoint/2010/main" val="3964158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International Regimes related to dual use aspects of sciences</a:t>
            </a:r>
          </a:p>
        </p:txBody>
      </p:sp>
      <p:pic>
        <p:nvPicPr>
          <p:cNvPr id="2" name="Graphic 1" descr="Globe">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0" cy="1470381"/>
          </a:xfrm>
          <a:prstGeom prst="rect">
            <a:avLst/>
          </a:prstGeom>
        </p:spPr>
      </p:pic>
      <p:sp>
        <p:nvSpPr>
          <p:cNvPr id="32" name="TextBox 31">
            <a:extLst>
              <a:ext uri="{FF2B5EF4-FFF2-40B4-BE49-F238E27FC236}">
                <a16:creationId xmlns:a16="http://schemas.microsoft.com/office/drawing/2014/main" id="{ACCD619C-326F-4045-B854-54763BC3837C}"/>
              </a:ext>
            </a:extLst>
          </p:cNvPr>
          <p:cNvSpPr txBox="1"/>
          <p:nvPr/>
        </p:nvSpPr>
        <p:spPr>
          <a:xfrm>
            <a:off x="1992365" y="1514805"/>
            <a:ext cx="7924144" cy="400110"/>
          </a:xfrm>
          <a:prstGeom prst="rect">
            <a:avLst/>
          </a:prstGeom>
          <a:noFill/>
        </p:spPr>
        <p:txBody>
          <a:bodyPr wrap="square" rtlCol="0">
            <a:spAutoFit/>
          </a:bodyPr>
          <a:lstStyle/>
          <a:p>
            <a:r>
              <a:rPr lang="en-GB" sz="2000" b="1" dirty="0"/>
              <a:t>Non-proliferation and Export control regimes </a:t>
            </a:r>
          </a:p>
        </p:txBody>
      </p:sp>
      <p:pic>
        <p:nvPicPr>
          <p:cNvPr id="4" name="Graphic 3" descr="Network diagram">
            <a:extLst>
              <a:ext uri="{FF2B5EF4-FFF2-40B4-BE49-F238E27FC236}">
                <a16:creationId xmlns:a16="http://schemas.microsoft.com/office/drawing/2014/main" id="{AEA05883-F80F-469B-A355-6321F5D1C9C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70040" y="2554207"/>
            <a:ext cx="1130300" cy="1130300"/>
          </a:xfrm>
          <a:prstGeom prst="rect">
            <a:avLst/>
          </a:prstGeom>
        </p:spPr>
      </p:pic>
      <p:sp>
        <p:nvSpPr>
          <p:cNvPr id="30" name="TextBox 29">
            <a:extLst>
              <a:ext uri="{FF2B5EF4-FFF2-40B4-BE49-F238E27FC236}">
                <a16:creationId xmlns:a16="http://schemas.microsoft.com/office/drawing/2014/main" id="{B011C6F1-BE9A-4E93-AD49-6C89F97D366F}"/>
              </a:ext>
            </a:extLst>
          </p:cNvPr>
          <p:cNvSpPr txBox="1"/>
          <p:nvPr/>
        </p:nvSpPr>
        <p:spPr>
          <a:xfrm>
            <a:off x="2299356" y="1936229"/>
            <a:ext cx="7924143" cy="400110"/>
          </a:xfrm>
          <a:prstGeom prst="rect">
            <a:avLst/>
          </a:prstGeom>
          <a:noFill/>
        </p:spPr>
        <p:txBody>
          <a:bodyPr wrap="square">
            <a:spAutoFit/>
          </a:bodyPr>
          <a:lstStyle/>
          <a:p>
            <a:r>
              <a:rPr lang="en-US" sz="2000" dirty="0"/>
              <a:t>Missile Technology Control Regime (MTCR) </a:t>
            </a:r>
            <a:endParaRPr lang="en-GB" sz="2000" dirty="0"/>
          </a:p>
        </p:txBody>
      </p:sp>
      <p:sp>
        <p:nvSpPr>
          <p:cNvPr id="33" name="TextBox 32">
            <a:extLst>
              <a:ext uri="{FF2B5EF4-FFF2-40B4-BE49-F238E27FC236}">
                <a16:creationId xmlns:a16="http://schemas.microsoft.com/office/drawing/2014/main" id="{A0FF8B6E-DACB-4AD0-A4FC-4DC6B54465C1}"/>
              </a:ext>
            </a:extLst>
          </p:cNvPr>
          <p:cNvSpPr txBox="1"/>
          <p:nvPr/>
        </p:nvSpPr>
        <p:spPr>
          <a:xfrm>
            <a:off x="2937426" y="2274194"/>
            <a:ext cx="8568775" cy="1200329"/>
          </a:xfrm>
          <a:prstGeom prst="rect">
            <a:avLst/>
          </a:prstGeom>
          <a:noFill/>
        </p:spPr>
        <p:txBody>
          <a:bodyPr wrap="square">
            <a:spAutoFit/>
          </a:bodyPr>
          <a:lstStyle/>
          <a:p>
            <a:pPr marL="285750" indent="-285750">
              <a:buFont typeface="Wingdings" panose="05000000000000000000" pitchFamily="2" charset="2"/>
              <a:buChar char="Ø"/>
            </a:pPr>
            <a:r>
              <a:rPr lang="en-US" dirty="0"/>
              <a:t>informal, non-treaty association of governments sharing common interests in the nonproliferation of missiles, unmanned air vehicles, and related technologies.</a:t>
            </a:r>
          </a:p>
          <a:p>
            <a:pPr marL="285750" indent="-285750">
              <a:buFont typeface="Wingdings" panose="05000000000000000000" pitchFamily="2" charset="2"/>
              <a:buChar char="Ø"/>
            </a:pPr>
            <a:r>
              <a:rPr lang="en-US" sz="1800" dirty="0"/>
              <a:t>Hague Code of Conduct Against Ballistic Missile Proliferation (HCOC)</a:t>
            </a:r>
            <a:r>
              <a:rPr lang="en-GB" dirty="0"/>
              <a:t> </a:t>
            </a:r>
            <a:r>
              <a:rPr lang="en-US" dirty="0"/>
              <a:t>supplements the MTCR. Politically binding to curb proliferation of WMD-capable ballistic missiles.</a:t>
            </a:r>
            <a:endParaRPr lang="en-GB" dirty="0"/>
          </a:p>
        </p:txBody>
      </p:sp>
      <p:sp>
        <p:nvSpPr>
          <p:cNvPr id="22" name="TextBox 21">
            <a:extLst>
              <a:ext uri="{FF2B5EF4-FFF2-40B4-BE49-F238E27FC236}">
                <a16:creationId xmlns:a16="http://schemas.microsoft.com/office/drawing/2014/main" id="{A589D8BD-CC4E-4D02-A55B-D3AAAFD0113E}"/>
              </a:ext>
            </a:extLst>
          </p:cNvPr>
          <p:cNvSpPr txBox="1"/>
          <p:nvPr/>
        </p:nvSpPr>
        <p:spPr>
          <a:xfrm>
            <a:off x="2299356" y="3539378"/>
            <a:ext cx="7924143" cy="400110"/>
          </a:xfrm>
          <a:prstGeom prst="rect">
            <a:avLst/>
          </a:prstGeom>
          <a:noFill/>
        </p:spPr>
        <p:txBody>
          <a:bodyPr wrap="square">
            <a:spAutoFit/>
          </a:bodyPr>
          <a:lstStyle/>
          <a:p>
            <a:r>
              <a:rPr lang="en-US" sz="2000" dirty="0"/>
              <a:t>Australia Group (AG)</a:t>
            </a:r>
            <a:endParaRPr lang="en-GB" sz="2000" dirty="0"/>
          </a:p>
        </p:txBody>
      </p:sp>
      <p:sp>
        <p:nvSpPr>
          <p:cNvPr id="13" name="TextBox 12">
            <a:extLst>
              <a:ext uri="{FF2B5EF4-FFF2-40B4-BE49-F238E27FC236}">
                <a16:creationId xmlns:a16="http://schemas.microsoft.com/office/drawing/2014/main" id="{F69210DC-F4E4-42E7-BFF0-7F61DA00F1CE}"/>
              </a:ext>
            </a:extLst>
          </p:cNvPr>
          <p:cNvSpPr txBox="1"/>
          <p:nvPr/>
        </p:nvSpPr>
        <p:spPr>
          <a:xfrm>
            <a:off x="2937426" y="3877343"/>
            <a:ext cx="8568775" cy="923330"/>
          </a:xfrm>
          <a:prstGeom prst="rect">
            <a:avLst/>
          </a:prstGeom>
          <a:noFill/>
        </p:spPr>
        <p:txBody>
          <a:bodyPr wrap="square">
            <a:spAutoFit/>
          </a:bodyPr>
          <a:lstStyle/>
          <a:p>
            <a:pPr marL="285750" indent="-285750">
              <a:buFont typeface="Wingdings" panose="05000000000000000000" pitchFamily="2" charset="2"/>
              <a:buChar char="Ø"/>
            </a:pPr>
            <a:r>
              <a:rPr lang="en-US" dirty="0"/>
              <a:t>informal association of member states that aims to coordinate national export control laws to minimize the risk of proliferation of chemical and biological weapons. Maintains periodically updated lists of controlled goods.</a:t>
            </a:r>
            <a:endParaRPr lang="en-GB" dirty="0"/>
          </a:p>
        </p:txBody>
      </p:sp>
      <p:sp>
        <p:nvSpPr>
          <p:cNvPr id="17" name="TextBox 16">
            <a:extLst>
              <a:ext uri="{FF2B5EF4-FFF2-40B4-BE49-F238E27FC236}">
                <a16:creationId xmlns:a16="http://schemas.microsoft.com/office/drawing/2014/main" id="{EDC7C5D3-92FA-4D3A-B25E-DC4AC9E825E2}"/>
              </a:ext>
            </a:extLst>
          </p:cNvPr>
          <p:cNvSpPr txBox="1"/>
          <p:nvPr/>
        </p:nvSpPr>
        <p:spPr>
          <a:xfrm>
            <a:off x="2299356" y="4865528"/>
            <a:ext cx="6159500" cy="400110"/>
          </a:xfrm>
          <a:prstGeom prst="rect">
            <a:avLst/>
          </a:prstGeom>
          <a:noFill/>
        </p:spPr>
        <p:txBody>
          <a:bodyPr wrap="square">
            <a:spAutoFit/>
          </a:bodyPr>
          <a:lstStyle/>
          <a:p>
            <a:r>
              <a:rPr lang="en-GB" sz="2000" dirty="0"/>
              <a:t>Wassenaar Arrangement </a:t>
            </a:r>
          </a:p>
        </p:txBody>
      </p:sp>
      <p:sp>
        <p:nvSpPr>
          <p:cNvPr id="19" name="TextBox 18">
            <a:extLst>
              <a:ext uri="{FF2B5EF4-FFF2-40B4-BE49-F238E27FC236}">
                <a16:creationId xmlns:a16="http://schemas.microsoft.com/office/drawing/2014/main" id="{46548ABC-EBB6-482A-8224-9AD6CB9AAEA7}"/>
              </a:ext>
            </a:extLst>
          </p:cNvPr>
          <p:cNvSpPr txBox="1"/>
          <p:nvPr/>
        </p:nvSpPr>
        <p:spPr>
          <a:xfrm>
            <a:off x="2937427" y="5203495"/>
            <a:ext cx="8568774" cy="923330"/>
          </a:xfrm>
          <a:prstGeom prst="rect">
            <a:avLst/>
          </a:prstGeom>
          <a:noFill/>
        </p:spPr>
        <p:txBody>
          <a:bodyPr wrap="square">
            <a:spAutoFit/>
          </a:bodyPr>
          <a:lstStyle/>
          <a:p>
            <a:pPr marL="285750" indent="-285750">
              <a:buFont typeface="Wingdings" panose="05000000000000000000" pitchFamily="2" charset="2"/>
              <a:buChar char="Ø"/>
            </a:pPr>
            <a:r>
              <a:rPr lang="en-US" dirty="0"/>
              <a:t>arrangement of participating states to promote transparency of national export control regimes on conventional arms and dual-use goods and technologies. Maintains periodically updated lists of controlled goods.</a:t>
            </a:r>
            <a:endParaRPr lang="en-GB" dirty="0"/>
          </a:p>
        </p:txBody>
      </p:sp>
    </p:spTree>
    <p:extLst>
      <p:ext uri="{BB962C8B-B14F-4D97-AF65-F5344CB8AC3E}">
        <p14:creationId xmlns:p14="http://schemas.microsoft.com/office/powerpoint/2010/main" val="1992839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International Regimes related to dual use aspects of sciences</a:t>
            </a:r>
          </a:p>
        </p:txBody>
      </p:sp>
      <p:pic>
        <p:nvPicPr>
          <p:cNvPr id="2" name="Graphic 1" descr="Globe">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0" cy="1470381"/>
          </a:xfrm>
          <a:prstGeom prst="rect">
            <a:avLst/>
          </a:prstGeom>
        </p:spPr>
      </p:pic>
      <p:sp>
        <p:nvSpPr>
          <p:cNvPr id="32" name="TextBox 31">
            <a:extLst>
              <a:ext uri="{FF2B5EF4-FFF2-40B4-BE49-F238E27FC236}">
                <a16:creationId xmlns:a16="http://schemas.microsoft.com/office/drawing/2014/main" id="{ACCD619C-326F-4045-B854-54763BC3837C}"/>
              </a:ext>
            </a:extLst>
          </p:cNvPr>
          <p:cNvSpPr txBox="1"/>
          <p:nvPr/>
        </p:nvSpPr>
        <p:spPr>
          <a:xfrm>
            <a:off x="1992365" y="1514805"/>
            <a:ext cx="7924144" cy="400110"/>
          </a:xfrm>
          <a:prstGeom prst="rect">
            <a:avLst/>
          </a:prstGeom>
          <a:noFill/>
        </p:spPr>
        <p:txBody>
          <a:bodyPr wrap="square" rtlCol="0">
            <a:spAutoFit/>
          </a:bodyPr>
          <a:lstStyle/>
          <a:p>
            <a:r>
              <a:rPr lang="en-GB" sz="2000" b="1" dirty="0"/>
              <a:t>Non-proliferation and Export control regimes </a:t>
            </a:r>
          </a:p>
        </p:txBody>
      </p:sp>
      <p:sp>
        <p:nvSpPr>
          <p:cNvPr id="3" name="TextBox 2">
            <a:extLst>
              <a:ext uri="{FF2B5EF4-FFF2-40B4-BE49-F238E27FC236}">
                <a16:creationId xmlns:a16="http://schemas.microsoft.com/office/drawing/2014/main" id="{BE6A55A3-B66A-4451-827C-4A21A8DAD4DD}"/>
              </a:ext>
            </a:extLst>
          </p:cNvPr>
          <p:cNvSpPr txBox="1"/>
          <p:nvPr/>
        </p:nvSpPr>
        <p:spPr>
          <a:xfrm>
            <a:off x="2259065" y="2060084"/>
            <a:ext cx="6159500" cy="400110"/>
          </a:xfrm>
          <a:prstGeom prst="rect">
            <a:avLst/>
          </a:prstGeom>
          <a:noFill/>
        </p:spPr>
        <p:txBody>
          <a:bodyPr wrap="square">
            <a:spAutoFit/>
          </a:bodyPr>
          <a:lstStyle/>
          <a:p>
            <a:r>
              <a:rPr lang="en-GB" sz="2000" dirty="0"/>
              <a:t>Nuclear Suppliers Group (NSG) </a:t>
            </a:r>
          </a:p>
        </p:txBody>
      </p:sp>
      <p:sp>
        <p:nvSpPr>
          <p:cNvPr id="5" name="TextBox 4">
            <a:extLst>
              <a:ext uri="{FF2B5EF4-FFF2-40B4-BE49-F238E27FC236}">
                <a16:creationId xmlns:a16="http://schemas.microsoft.com/office/drawing/2014/main" id="{C13B1025-FA32-45AF-9DF4-8370ACB37644}"/>
              </a:ext>
            </a:extLst>
          </p:cNvPr>
          <p:cNvSpPr txBox="1"/>
          <p:nvPr/>
        </p:nvSpPr>
        <p:spPr>
          <a:xfrm>
            <a:off x="2806701" y="2416950"/>
            <a:ext cx="9010647" cy="646331"/>
          </a:xfrm>
          <a:prstGeom prst="rect">
            <a:avLst/>
          </a:prstGeom>
          <a:noFill/>
        </p:spPr>
        <p:txBody>
          <a:bodyPr wrap="square">
            <a:spAutoFit/>
          </a:bodyPr>
          <a:lstStyle/>
          <a:p>
            <a:pPr marL="285750" indent="-285750">
              <a:buFont typeface="Wingdings" panose="05000000000000000000" pitchFamily="2" charset="2"/>
              <a:buChar char="Ø"/>
            </a:pPr>
            <a:r>
              <a:rPr lang="en-US" dirty="0"/>
              <a:t>voluntary association of nuclear supplier countries that works to prevent nuclear proliferation by implementing guidelines for nuclear and nuclear-related exports.</a:t>
            </a:r>
            <a:endParaRPr lang="en-GB" dirty="0"/>
          </a:p>
        </p:txBody>
      </p:sp>
      <p:sp>
        <p:nvSpPr>
          <p:cNvPr id="6" name="TextBox 5">
            <a:extLst>
              <a:ext uri="{FF2B5EF4-FFF2-40B4-BE49-F238E27FC236}">
                <a16:creationId xmlns:a16="http://schemas.microsoft.com/office/drawing/2014/main" id="{82E7477F-58E5-43AE-93A8-9112CB2C957B}"/>
              </a:ext>
            </a:extLst>
          </p:cNvPr>
          <p:cNvSpPr txBox="1"/>
          <p:nvPr/>
        </p:nvSpPr>
        <p:spPr>
          <a:xfrm>
            <a:off x="2259065" y="3172437"/>
            <a:ext cx="6159500" cy="400110"/>
          </a:xfrm>
          <a:prstGeom prst="rect">
            <a:avLst/>
          </a:prstGeom>
          <a:noFill/>
        </p:spPr>
        <p:txBody>
          <a:bodyPr wrap="square">
            <a:spAutoFit/>
          </a:bodyPr>
          <a:lstStyle/>
          <a:p>
            <a:r>
              <a:rPr lang="en-GB" sz="2000" dirty="0"/>
              <a:t>Zangger Committee (ZAC) </a:t>
            </a:r>
          </a:p>
        </p:txBody>
      </p:sp>
      <p:sp>
        <p:nvSpPr>
          <p:cNvPr id="7" name="TextBox 6">
            <a:extLst>
              <a:ext uri="{FF2B5EF4-FFF2-40B4-BE49-F238E27FC236}">
                <a16:creationId xmlns:a16="http://schemas.microsoft.com/office/drawing/2014/main" id="{F7F7F3B3-19EB-4569-8AF7-67AD735311AE}"/>
              </a:ext>
            </a:extLst>
          </p:cNvPr>
          <p:cNvSpPr txBox="1"/>
          <p:nvPr/>
        </p:nvSpPr>
        <p:spPr>
          <a:xfrm>
            <a:off x="2806701" y="3529303"/>
            <a:ext cx="9010649" cy="646331"/>
          </a:xfrm>
          <a:prstGeom prst="rect">
            <a:avLst/>
          </a:prstGeom>
          <a:noFill/>
        </p:spPr>
        <p:txBody>
          <a:bodyPr wrap="square">
            <a:spAutoFit/>
          </a:bodyPr>
          <a:lstStyle/>
          <a:p>
            <a:pPr marL="285750" indent="-285750">
              <a:buFont typeface="Wingdings" panose="05000000000000000000" pitchFamily="2" charset="2"/>
              <a:buChar char="Ø"/>
            </a:pPr>
            <a:r>
              <a:rPr lang="en-US" dirty="0"/>
              <a:t>consists of 38 states and establishes guidelines for implementing export control provisions and established a Trigger List of items that are subject to IAEA safeguard inspections.</a:t>
            </a:r>
            <a:endParaRPr lang="en-GB" dirty="0"/>
          </a:p>
        </p:txBody>
      </p:sp>
      <p:sp>
        <p:nvSpPr>
          <p:cNvPr id="24" name="TextBox 23">
            <a:extLst>
              <a:ext uri="{FF2B5EF4-FFF2-40B4-BE49-F238E27FC236}">
                <a16:creationId xmlns:a16="http://schemas.microsoft.com/office/drawing/2014/main" id="{153673FD-F50B-43E3-A0AB-D1FF2AF5F05C}"/>
              </a:ext>
            </a:extLst>
          </p:cNvPr>
          <p:cNvSpPr txBox="1"/>
          <p:nvPr/>
        </p:nvSpPr>
        <p:spPr>
          <a:xfrm>
            <a:off x="2259064" y="4284790"/>
            <a:ext cx="9374136" cy="400110"/>
          </a:xfrm>
          <a:prstGeom prst="rect">
            <a:avLst/>
          </a:prstGeom>
          <a:noFill/>
        </p:spPr>
        <p:txBody>
          <a:bodyPr wrap="square">
            <a:spAutoFit/>
          </a:bodyPr>
          <a:lstStyle/>
          <a:p>
            <a:r>
              <a:rPr lang="en-US" sz="2000" dirty="0"/>
              <a:t>Global Partnership Against the Spread of Weapons and Materials of Mass Destruction</a:t>
            </a:r>
            <a:endParaRPr lang="en-GB" sz="2000" dirty="0"/>
          </a:p>
        </p:txBody>
      </p:sp>
      <p:sp>
        <p:nvSpPr>
          <p:cNvPr id="26" name="TextBox 25">
            <a:extLst>
              <a:ext uri="{FF2B5EF4-FFF2-40B4-BE49-F238E27FC236}">
                <a16:creationId xmlns:a16="http://schemas.microsoft.com/office/drawing/2014/main" id="{1CB3A727-C549-49F4-9DF3-2272082C1D5B}"/>
              </a:ext>
            </a:extLst>
          </p:cNvPr>
          <p:cNvSpPr txBox="1"/>
          <p:nvPr/>
        </p:nvSpPr>
        <p:spPr>
          <a:xfrm>
            <a:off x="2806700" y="4641656"/>
            <a:ext cx="9010649" cy="646331"/>
          </a:xfrm>
          <a:prstGeom prst="rect">
            <a:avLst/>
          </a:prstGeom>
          <a:noFill/>
        </p:spPr>
        <p:txBody>
          <a:bodyPr wrap="square">
            <a:spAutoFit/>
          </a:bodyPr>
          <a:lstStyle/>
          <a:p>
            <a:pPr marL="285750" indent="-285750">
              <a:buFont typeface="Wingdings" panose="05000000000000000000" pitchFamily="2" charset="2"/>
              <a:buChar char="Ø"/>
            </a:pPr>
            <a:r>
              <a:rPr lang="en-US" dirty="0"/>
              <a:t>formal multilateral nonproliferation initiative created by the G-8 countries in 2002. G-8 countries fund and implement projects to prevent proliferators from acquiring WMDs.</a:t>
            </a:r>
            <a:endParaRPr lang="en-GB" dirty="0"/>
          </a:p>
        </p:txBody>
      </p:sp>
      <p:sp>
        <p:nvSpPr>
          <p:cNvPr id="31" name="TextBox 30">
            <a:extLst>
              <a:ext uri="{FF2B5EF4-FFF2-40B4-BE49-F238E27FC236}">
                <a16:creationId xmlns:a16="http://schemas.microsoft.com/office/drawing/2014/main" id="{82F38FFC-5E42-4B92-B7F5-BBC25B089BCD}"/>
              </a:ext>
            </a:extLst>
          </p:cNvPr>
          <p:cNvSpPr txBox="1"/>
          <p:nvPr/>
        </p:nvSpPr>
        <p:spPr>
          <a:xfrm>
            <a:off x="2259064" y="5397143"/>
            <a:ext cx="6549949" cy="400110"/>
          </a:xfrm>
          <a:prstGeom prst="rect">
            <a:avLst/>
          </a:prstGeom>
          <a:noFill/>
        </p:spPr>
        <p:txBody>
          <a:bodyPr wrap="square">
            <a:spAutoFit/>
          </a:bodyPr>
          <a:lstStyle/>
          <a:p>
            <a:r>
              <a:rPr lang="en-GB" sz="2000" dirty="0"/>
              <a:t>Proliferation Security Initiative (PSI) </a:t>
            </a:r>
          </a:p>
        </p:txBody>
      </p:sp>
      <p:sp>
        <p:nvSpPr>
          <p:cNvPr id="34" name="TextBox 33">
            <a:extLst>
              <a:ext uri="{FF2B5EF4-FFF2-40B4-BE49-F238E27FC236}">
                <a16:creationId xmlns:a16="http://schemas.microsoft.com/office/drawing/2014/main" id="{9A944545-D75A-4D3A-A810-54657E8A1B63}"/>
              </a:ext>
            </a:extLst>
          </p:cNvPr>
          <p:cNvSpPr txBox="1"/>
          <p:nvPr/>
        </p:nvSpPr>
        <p:spPr>
          <a:xfrm>
            <a:off x="2806699" y="5754012"/>
            <a:ext cx="9010649" cy="923330"/>
          </a:xfrm>
          <a:prstGeom prst="rect">
            <a:avLst/>
          </a:prstGeom>
          <a:noFill/>
        </p:spPr>
        <p:txBody>
          <a:bodyPr wrap="square">
            <a:spAutoFit/>
          </a:bodyPr>
          <a:lstStyle/>
          <a:p>
            <a:pPr marL="285750" indent="-285750">
              <a:buFont typeface="Wingdings" panose="05000000000000000000" pitchFamily="2" charset="2"/>
              <a:buChar char="Ø"/>
            </a:pPr>
            <a:r>
              <a:rPr lang="en-US" dirty="0"/>
              <a:t>informal and voluntary partnership of states, without an organizational framework, treaty or permanent staff, which facilitates cooperation to stop the transport of WMD, missiles, and related technologies.</a:t>
            </a:r>
            <a:endParaRPr lang="en-GB" dirty="0"/>
          </a:p>
        </p:txBody>
      </p:sp>
      <p:cxnSp>
        <p:nvCxnSpPr>
          <p:cNvPr id="35" name="Straight Connector 34">
            <a:extLst>
              <a:ext uri="{FF2B5EF4-FFF2-40B4-BE49-F238E27FC236}">
                <a16:creationId xmlns:a16="http://schemas.microsoft.com/office/drawing/2014/main" id="{8F736E53-5485-4ED2-9E93-95441E791CAC}"/>
              </a:ext>
            </a:extLst>
          </p:cNvPr>
          <p:cNvCxnSpPr>
            <a:cxnSpLocks/>
          </p:cNvCxnSpPr>
          <p:nvPr/>
        </p:nvCxnSpPr>
        <p:spPr>
          <a:xfrm>
            <a:off x="170040" y="4221313"/>
            <a:ext cx="1134886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pic>
        <p:nvPicPr>
          <p:cNvPr id="25" name="Graphic 24" descr="Network diagram">
            <a:extLst>
              <a:ext uri="{FF2B5EF4-FFF2-40B4-BE49-F238E27FC236}">
                <a16:creationId xmlns:a16="http://schemas.microsoft.com/office/drawing/2014/main" id="{EF2D0A7B-A00C-406F-BCCF-D569464C68D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70040" y="2554207"/>
            <a:ext cx="1130300" cy="1130300"/>
          </a:xfrm>
          <a:prstGeom prst="rect">
            <a:avLst/>
          </a:prstGeom>
        </p:spPr>
      </p:pic>
      <p:pic>
        <p:nvPicPr>
          <p:cNvPr id="40" name="Graphic 39" descr="Handshake">
            <a:extLst>
              <a:ext uri="{FF2B5EF4-FFF2-40B4-BE49-F238E27FC236}">
                <a16:creationId xmlns:a16="http://schemas.microsoft.com/office/drawing/2014/main" id="{1F501089-78AD-4355-B915-AC3602FA7F1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flipH="1">
            <a:off x="168629" y="4126817"/>
            <a:ext cx="1470379" cy="1470379"/>
          </a:xfrm>
          <a:prstGeom prst="rect">
            <a:avLst/>
          </a:prstGeom>
        </p:spPr>
      </p:pic>
    </p:spTree>
    <p:extLst>
      <p:ext uri="{BB962C8B-B14F-4D97-AF65-F5344CB8AC3E}">
        <p14:creationId xmlns:p14="http://schemas.microsoft.com/office/powerpoint/2010/main" val="3236712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International Regimes related to dual use aspects of sciences</a:t>
            </a:r>
          </a:p>
        </p:txBody>
      </p:sp>
      <p:pic>
        <p:nvPicPr>
          <p:cNvPr id="2" name="Graphic 1" descr="Globe">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0" cy="1470381"/>
          </a:xfrm>
          <a:prstGeom prst="rect">
            <a:avLst/>
          </a:prstGeom>
        </p:spPr>
      </p:pic>
      <p:sp>
        <p:nvSpPr>
          <p:cNvPr id="32" name="TextBox 31">
            <a:extLst>
              <a:ext uri="{FF2B5EF4-FFF2-40B4-BE49-F238E27FC236}">
                <a16:creationId xmlns:a16="http://schemas.microsoft.com/office/drawing/2014/main" id="{ACCD619C-326F-4045-B854-54763BC3837C}"/>
              </a:ext>
            </a:extLst>
          </p:cNvPr>
          <p:cNvSpPr txBox="1"/>
          <p:nvPr/>
        </p:nvSpPr>
        <p:spPr>
          <a:xfrm>
            <a:off x="1992365" y="1514805"/>
            <a:ext cx="7924144" cy="400110"/>
          </a:xfrm>
          <a:prstGeom prst="rect">
            <a:avLst/>
          </a:prstGeom>
          <a:noFill/>
        </p:spPr>
        <p:txBody>
          <a:bodyPr wrap="square" rtlCol="0">
            <a:spAutoFit/>
          </a:bodyPr>
          <a:lstStyle/>
          <a:p>
            <a:r>
              <a:rPr lang="en-GB" sz="2000" b="1" dirty="0"/>
              <a:t>Non-proliferation and Export control regimes </a:t>
            </a:r>
          </a:p>
        </p:txBody>
      </p:sp>
      <p:sp>
        <p:nvSpPr>
          <p:cNvPr id="3" name="TextBox 2">
            <a:extLst>
              <a:ext uri="{FF2B5EF4-FFF2-40B4-BE49-F238E27FC236}">
                <a16:creationId xmlns:a16="http://schemas.microsoft.com/office/drawing/2014/main" id="{BE6A55A3-B66A-4451-827C-4A21A8DAD4DD}"/>
              </a:ext>
            </a:extLst>
          </p:cNvPr>
          <p:cNvSpPr txBox="1"/>
          <p:nvPr/>
        </p:nvSpPr>
        <p:spPr>
          <a:xfrm>
            <a:off x="2259065" y="2060084"/>
            <a:ext cx="6159500" cy="400110"/>
          </a:xfrm>
          <a:prstGeom prst="rect">
            <a:avLst/>
          </a:prstGeom>
          <a:noFill/>
        </p:spPr>
        <p:txBody>
          <a:bodyPr wrap="square">
            <a:spAutoFit/>
          </a:bodyPr>
          <a:lstStyle/>
          <a:p>
            <a:r>
              <a:rPr lang="en-GB" sz="2000" dirty="0"/>
              <a:t>European Union (EU)* </a:t>
            </a:r>
          </a:p>
        </p:txBody>
      </p:sp>
      <p:sp>
        <p:nvSpPr>
          <p:cNvPr id="5" name="TextBox 4">
            <a:extLst>
              <a:ext uri="{FF2B5EF4-FFF2-40B4-BE49-F238E27FC236}">
                <a16:creationId xmlns:a16="http://schemas.microsoft.com/office/drawing/2014/main" id="{C13B1025-FA32-45AF-9DF4-8370ACB37644}"/>
              </a:ext>
            </a:extLst>
          </p:cNvPr>
          <p:cNvSpPr txBox="1"/>
          <p:nvPr/>
        </p:nvSpPr>
        <p:spPr>
          <a:xfrm>
            <a:off x="2806701" y="2365998"/>
            <a:ext cx="9010647" cy="1200329"/>
          </a:xfrm>
          <a:prstGeom prst="rect">
            <a:avLst/>
          </a:prstGeom>
          <a:noFill/>
        </p:spPr>
        <p:txBody>
          <a:bodyPr wrap="square">
            <a:spAutoFit/>
          </a:bodyPr>
          <a:lstStyle/>
          <a:p>
            <a:pPr marL="285750" indent="-285750">
              <a:buFont typeface="Wingdings" panose="05000000000000000000" pitchFamily="2" charset="2"/>
              <a:buChar char="Ø"/>
            </a:pPr>
            <a:r>
              <a:rPr lang="en-US" dirty="0"/>
              <a:t>aims to promote economic and social progress in Europe; to introduce European citizenship; and to develop an area of freedom, security, and justice, among other objectives. </a:t>
            </a:r>
          </a:p>
          <a:p>
            <a:pPr marL="285750" indent="-285750">
              <a:buFont typeface="Wingdings" panose="05000000000000000000" pitchFamily="2" charset="2"/>
              <a:buChar char="Ø"/>
            </a:pPr>
            <a:r>
              <a:rPr lang="en-US" dirty="0"/>
              <a:t>Integrates all regimes mentioned into </a:t>
            </a:r>
            <a:r>
              <a:rPr lang="en-GB" sz="1800" kern="1200" dirty="0">
                <a:solidFill>
                  <a:schemeClr val="dk1"/>
                </a:solidFill>
                <a:latin typeface="+mn-lt"/>
                <a:ea typeface="+mn-ea"/>
                <a:cs typeface="+mn-cs"/>
              </a:rPr>
              <a:t>EU control list (EU Reg n. 428/2009 on dual use items)</a:t>
            </a:r>
            <a:endParaRPr lang="en-GB" dirty="0"/>
          </a:p>
        </p:txBody>
      </p:sp>
      <p:sp>
        <p:nvSpPr>
          <p:cNvPr id="8" name="TextBox 7">
            <a:extLst>
              <a:ext uri="{FF2B5EF4-FFF2-40B4-BE49-F238E27FC236}">
                <a16:creationId xmlns:a16="http://schemas.microsoft.com/office/drawing/2014/main" id="{D4069A3C-7368-4A8D-A319-B7B4A92FA0E0}"/>
              </a:ext>
            </a:extLst>
          </p:cNvPr>
          <p:cNvSpPr txBox="1"/>
          <p:nvPr/>
        </p:nvSpPr>
        <p:spPr>
          <a:xfrm>
            <a:off x="2259065" y="3599131"/>
            <a:ext cx="6159500" cy="400110"/>
          </a:xfrm>
          <a:prstGeom prst="rect">
            <a:avLst/>
          </a:prstGeom>
          <a:noFill/>
        </p:spPr>
        <p:txBody>
          <a:bodyPr wrap="square">
            <a:spAutoFit/>
          </a:bodyPr>
          <a:lstStyle/>
          <a:p>
            <a:r>
              <a:rPr lang="en-US" sz="2000" dirty="0"/>
              <a:t>International Science and Technology Center (ISTC) </a:t>
            </a:r>
            <a:endParaRPr lang="en-GB" sz="2000" dirty="0"/>
          </a:p>
        </p:txBody>
      </p:sp>
      <p:sp>
        <p:nvSpPr>
          <p:cNvPr id="9" name="TextBox 8">
            <a:extLst>
              <a:ext uri="{FF2B5EF4-FFF2-40B4-BE49-F238E27FC236}">
                <a16:creationId xmlns:a16="http://schemas.microsoft.com/office/drawing/2014/main" id="{F7F39757-75B9-45F4-949B-D7D0050A9B00}"/>
              </a:ext>
            </a:extLst>
          </p:cNvPr>
          <p:cNvSpPr txBox="1"/>
          <p:nvPr/>
        </p:nvSpPr>
        <p:spPr>
          <a:xfrm>
            <a:off x="2806701" y="3905045"/>
            <a:ext cx="9010647" cy="923330"/>
          </a:xfrm>
          <a:prstGeom prst="rect">
            <a:avLst/>
          </a:prstGeom>
          <a:noFill/>
        </p:spPr>
        <p:txBody>
          <a:bodyPr wrap="square">
            <a:spAutoFit/>
          </a:bodyPr>
          <a:lstStyle/>
          <a:p>
            <a:pPr marL="285750" indent="-285750">
              <a:buFont typeface="Wingdings" panose="05000000000000000000" pitchFamily="2" charset="2"/>
              <a:buChar char="Ø"/>
            </a:pPr>
            <a:r>
              <a:rPr lang="en-US" dirty="0"/>
              <a:t>intergovernmental organization that serves as a clearinghouse for projects that engage weapons scientists, technicians, and engineers from the CIS in civilian science and technology activities. </a:t>
            </a:r>
            <a:endParaRPr lang="en-GB" dirty="0"/>
          </a:p>
        </p:txBody>
      </p:sp>
      <p:sp>
        <p:nvSpPr>
          <p:cNvPr id="10" name="TextBox 9">
            <a:extLst>
              <a:ext uri="{FF2B5EF4-FFF2-40B4-BE49-F238E27FC236}">
                <a16:creationId xmlns:a16="http://schemas.microsoft.com/office/drawing/2014/main" id="{10115C6D-FB14-4ADB-95E9-7D473F3FE81D}"/>
              </a:ext>
            </a:extLst>
          </p:cNvPr>
          <p:cNvSpPr txBox="1"/>
          <p:nvPr/>
        </p:nvSpPr>
        <p:spPr>
          <a:xfrm>
            <a:off x="2259065" y="4861179"/>
            <a:ext cx="6159500" cy="400110"/>
          </a:xfrm>
          <a:prstGeom prst="rect">
            <a:avLst/>
          </a:prstGeom>
          <a:noFill/>
        </p:spPr>
        <p:txBody>
          <a:bodyPr wrap="square">
            <a:spAutoFit/>
          </a:bodyPr>
          <a:lstStyle/>
          <a:p>
            <a:r>
              <a:rPr lang="en-US" sz="2000" dirty="0"/>
              <a:t>Science and Technology Center in Ukraine (STCU) </a:t>
            </a:r>
            <a:endParaRPr lang="en-GB" sz="2000" dirty="0"/>
          </a:p>
        </p:txBody>
      </p:sp>
      <p:sp>
        <p:nvSpPr>
          <p:cNvPr id="11" name="TextBox 10">
            <a:extLst>
              <a:ext uri="{FF2B5EF4-FFF2-40B4-BE49-F238E27FC236}">
                <a16:creationId xmlns:a16="http://schemas.microsoft.com/office/drawing/2014/main" id="{136B8BE7-5B6C-4CE1-BC37-2056AF340ED4}"/>
              </a:ext>
            </a:extLst>
          </p:cNvPr>
          <p:cNvSpPr txBox="1"/>
          <p:nvPr/>
        </p:nvSpPr>
        <p:spPr>
          <a:xfrm>
            <a:off x="2806701" y="5167093"/>
            <a:ext cx="9010647" cy="923330"/>
          </a:xfrm>
          <a:prstGeom prst="rect">
            <a:avLst/>
          </a:prstGeom>
          <a:noFill/>
        </p:spPr>
        <p:txBody>
          <a:bodyPr wrap="square">
            <a:spAutoFit/>
          </a:bodyPr>
          <a:lstStyle/>
          <a:p>
            <a:pPr marL="285750" indent="-285750">
              <a:buFont typeface="Wingdings" panose="05000000000000000000" pitchFamily="2" charset="2"/>
              <a:buChar char="Ø"/>
            </a:pPr>
            <a:r>
              <a:rPr lang="en-US" dirty="0"/>
              <a:t>established in 1993 to support peaceful research and development activities by Ukrainian, Georgian, Uzbek, and Azerbaijani scientists and engineers formerly involved in the development of WMD. </a:t>
            </a:r>
            <a:endParaRPr lang="en-GB" dirty="0"/>
          </a:p>
        </p:txBody>
      </p:sp>
      <p:sp>
        <p:nvSpPr>
          <p:cNvPr id="12" name="TextBox 11">
            <a:extLst>
              <a:ext uri="{FF2B5EF4-FFF2-40B4-BE49-F238E27FC236}">
                <a16:creationId xmlns:a16="http://schemas.microsoft.com/office/drawing/2014/main" id="{6D348A35-5840-4613-9D61-98D832DA9347}"/>
              </a:ext>
            </a:extLst>
          </p:cNvPr>
          <p:cNvSpPr txBox="1"/>
          <p:nvPr/>
        </p:nvSpPr>
        <p:spPr>
          <a:xfrm>
            <a:off x="1992365" y="6321347"/>
            <a:ext cx="9386834" cy="584775"/>
          </a:xfrm>
          <a:prstGeom prst="rect">
            <a:avLst/>
          </a:prstGeom>
          <a:noFill/>
        </p:spPr>
        <p:txBody>
          <a:bodyPr wrap="square" rtlCol="0">
            <a:spAutoFit/>
          </a:bodyPr>
          <a:lstStyle/>
          <a:p>
            <a:r>
              <a:rPr lang="en-GB" sz="1600" i="1" dirty="0"/>
              <a:t>* There are a number of other regional organisations active, e.g. OSCE , NATO, CIS, EAPC, ACRS, ASEAN, KEDO, SAARC, OPANAL, ABACC, CELAC, OAS, African Union, Rio Group</a:t>
            </a:r>
          </a:p>
        </p:txBody>
      </p:sp>
      <p:pic>
        <p:nvPicPr>
          <p:cNvPr id="14" name="Graphic 13" descr="Handshake">
            <a:extLst>
              <a:ext uri="{FF2B5EF4-FFF2-40B4-BE49-F238E27FC236}">
                <a16:creationId xmlns:a16="http://schemas.microsoft.com/office/drawing/2014/main" id="{358E05AD-3C1B-498A-88C4-56E71A7FFD7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flipH="1">
            <a:off x="0" y="2460194"/>
            <a:ext cx="1470381" cy="1470381"/>
          </a:xfrm>
          <a:prstGeom prst="rect">
            <a:avLst/>
          </a:prstGeom>
        </p:spPr>
      </p:pic>
    </p:spTree>
    <p:extLst>
      <p:ext uri="{BB962C8B-B14F-4D97-AF65-F5344CB8AC3E}">
        <p14:creationId xmlns:p14="http://schemas.microsoft.com/office/powerpoint/2010/main" val="1049099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4" y="1506617"/>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Strategic Trade Controls &amp; Non-Proliferation</a:t>
            </a:r>
          </a:p>
        </p:txBody>
      </p:sp>
      <p:pic>
        <p:nvPicPr>
          <p:cNvPr id="2" name="Graphic 1" descr="Handshake">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flipH="1">
            <a:off x="0" y="969526"/>
            <a:ext cx="1470381" cy="1470381"/>
          </a:xfrm>
          <a:prstGeom prst="rect">
            <a:avLst/>
          </a:prstGeom>
        </p:spPr>
      </p:pic>
      <p:sp>
        <p:nvSpPr>
          <p:cNvPr id="13" name="Rectangle 12">
            <a:extLst>
              <a:ext uri="{FF2B5EF4-FFF2-40B4-BE49-F238E27FC236}">
                <a16:creationId xmlns:a16="http://schemas.microsoft.com/office/drawing/2014/main" id="{5286B00B-13C1-4EBD-B287-1C095ADBC2D4}"/>
              </a:ext>
            </a:extLst>
          </p:cNvPr>
          <p:cNvSpPr/>
          <p:nvPr/>
        </p:nvSpPr>
        <p:spPr>
          <a:xfrm>
            <a:off x="2259065" y="4603314"/>
            <a:ext cx="8830783" cy="1754326"/>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r>
              <a:rPr lang="en-US" dirty="0"/>
              <a:t>“UN Security Council Resolution 1540 (2004), adopted to prevent the illicit trafficking and use of WMD and their means of delivery, and related items, focuses on the need to develop and maintain appropriate and effective border, export, transit and transshipment controls. Despite a concerted effort on the part of the non-proliferation community to combat this trade, it remains a formidable challenge for customs and licensing officials to overcome</a:t>
            </a:r>
            <a:r>
              <a:rPr lang="en-US" altLang="en-US" i="1" dirty="0"/>
              <a:t>.”</a:t>
            </a:r>
          </a:p>
          <a:p>
            <a:r>
              <a:rPr lang="en-US" altLang="en-US" i="1" dirty="0"/>
              <a:t>- KCL Project Alpha</a:t>
            </a:r>
          </a:p>
        </p:txBody>
      </p:sp>
      <p:sp>
        <p:nvSpPr>
          <p:cNvPr id="21" name="TextBox 20">
            <a:extLst>
              <a:ext uri="{FF2B5EF4-FFF2-40B4-BE49-F238E27FC236}">
                <a16:creationId xmlns:a16="http://schemas.microsoft.com/office/drawing/2014/main" id="{AF7D7F07-2460-4C4D-A23D-72FF29DCD4CF}"/>
              </a:ext>
            </a:extLst>
          </p:cNvPr>
          <p:cNvSpPr txBox="1"/>
          <p:nvPr/>
        </p:nvSpPr>
        <p:spPr>
          <a:xfrm>
            <a:off x="2806700" y="2409394"/>
            <a:ext cx="8737600" cy="2031325"/>
          </a:xfrm>
          <a:prstGeom prst="rect">
            <a:avLst/>
          </a:prstGeom>
          <a:noFill/>
        </p:spPr>
        <p:txBody>
          <a:bodyPr wrap="square">
            <a:spAutoFit/>
          </a:bodyPr>
          <a:lstStyle/>
          <a:p>
            <a:pPr marL="285750" indent="-285750">
              <a:buFont typeface="Wingdings" panose="05000000000000000000" pitchFamily="2" charset="2"/>
              <a:buChar char="Ø"/>
            </a:pPr>
            <a:r>
              <a:rPr lang="en-US" dirty="0"/>
              <a:t>requires all states to implement measures aimed at preventing non-state actors from acquiring nuclear, biological or chemical weapons, related materials, and their means of delivery. </a:t>
            </a:r>
          </a:p>
          <a:p>
            <a:pPr marL="285750" indent="-285750">
              <a:buFont typeface="Wingdings" panose="05000000000000000000" pitchFamily="2" charset="2"/>
              <a:buChar char="Ø"/>
            </a:pPr>
            <a:r>
              <a:rPr lang="en-US" sz="1800" dirty="0"/>
              <a:t>Includes </a:t>
            </a:r>
            <a:r>
              <a:rPr lang="en-GB" sz="1800" dirty="0"/>
              <a:t>wide range of measures: </a:t>
            </a:r>
            <a:r>
              <a:rPr lang="en-US" sz="1800" dirty="0"/>
              <a:t>export and border controls, nuclear security and physical protection, and prevention of terrorism financing.</a:t>
            </a:r>
          </a:p>
          <a:p>
            <a:pPr marL="285750" indent="-285750">
              <a:buFont typeface="Wingdings" panose="05000000000000000000" pitchFamily="2" charset="2"/>
              <a:buChar char="Ø"/>
            </a:pPr>
            <a:r>
              <a:rPr lang="en-US" sz="1800" dirty="0"/>
              <a:t>has become an important instrument consolidating various aspects, acting as an umbrella for further action.</a:t>
            </a:r>
          </a:p>
        </p:txBody>
      </p:sp>
      <p:sp>
        <p:nvSpPr>
          <p:cNvPr id="3" name="TextBox 2">
            <a:extLst>
              <a:ext uri="{FF2B5EF4-FFF2-40B4-BE49-F238E27FC236}">
                <a16:creationId xmlns:a16="http://schemas.microsoft.com/office/drawing/2014/main" id="{44F14F07-525E-4A26-BFA3-6B5BC2496DA4}"/>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International Regimes related to dual use aspects of sciences</a:t>
            </a:r>
          </a:p>
        </p:txBody>
      </p:sp>
      <p:sp>
        <p:nvSpPr>
          <p:cNvPr id="4" name="TextBox 3">
            <a:extLst>
              <a:ext uri="{FF2B5EF4-FFF2-40B4-BE49-F238E27FC236}">
                <a16:creationId xmlns:a16="http://schemas.microsoft.com/office/drawing/2014/main" id="{B6850384-F357-4EEA-9544-881CF668A5CA}"/>
              </a:ext>
            </a:extLst>
          </p:cNvPr>
          <p:cNvSpPr txBox="1"/>
          <p:nvPr/>
        </p:nvSpPr>
        <p:spPr>
          <a:xfrm>
            <a:off x="2259065" y="2060084"/>
            <a:ext cx="6159500"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dirty="0"/>
              <a:t>United Nations Security Council Resolution 1540 (2004)</a:t>
            </a:r>
            <a:endParaRPr lang="en-GB" sz="2000" dirty="0"/>
          </a:p>
        </p:txBody>
      </p:sp>
    </p:spTree>
    <p:extLst>
      <p:ext uri="{BB962C8B-B14F-4D97-AF65-F5344CB8AC3E}">
        <p14:creationId xmlns:p14="http://schemas.microsoft.com/office/powerpoint/2010/main" val="403774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4" y="1506617"/>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dirty="0"/>
              <a:t>The role of knowledge</a:t>
            </a:r>
          </a:p>
        </p:txBody>
      </p:sp>
      <p:pic>
        <p:nvPicPr>
          <p:cNvPr id="2" name="Graphic 1" descr="Books">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flipH="1">
            <a:off x="0" y="969526"/>
            <a:ext cx="1470381" cy="1470381"/>
          </a:xfrm>
          <a:prstGeom prst="rect">
            <a:avLst/>
          </a:prstGeom>
        </p:spPr>
      </p:pic>
      <p:sp>
        <p:nvSpPr>
          <p:cNvPr id="3" name="TextBox 2">
            <a:extLst>
              <a:ext uri="{FF2B5EF4-FFF2-40B4-BE49-F238E27FC236}">
                <a16:creationId xmlns:a16="http://schemas.microsoft.com/office/drawing/2014/main" id="{44F14F07-525E-4A26-BFA3-6B5BC2496DA4}"/>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Conclusion - Recap</a:t>
            </a:r>
          </a:p>
        </p:txBody>
      </p:sp>
      <p:sp>
        <p:nvSpPr>
          <p:cNvPr id="10" name="TextBox 9">
            <a:extLst>
              <a:ext uri="{FF2B5EF4-FFF2-40B4-BE49-F238E27FC236}">
                <a16:creationId xmlns:a16="http://schemas.microsoft.com/office/drawing/2014/main" id="{61F123C0-3114-42C7-B361-BFA043B83748}"/>
              </a:ext>
            </a:extLst>
          </p:cNvPr>
          <p:cNvSpPr txBox="1"/>
          <p:nvPr/>
        </p:nvSpPr>
        <p:spPr>
          <a:xfrm>
            <a:off x="2343150" y="2037856"/>
            <a:ext cx="8578850" cy="1477328"/>
          </a:xfrm>
          <a:prstGeom prst="rect">
            <a:avLst/>
          </a:prstGeom>
          <a:noFill/>
        </p:spPr>
        <p:txBody>
          <a:bodyPr wrap="square">
            <a:spAutoFit/>
          </a:bodyPr>
          <a:lstStyle/>
          <a:p>
            <a:r>
              <a:rPr lang="en-GB" sz="1800" dirty="0"/>
              <a:t>International regulations not only restrict export of dual use materials and tangible technologies, but also of explicit and tacit knowledge needed for dual use materials and technologies. </a:t>
            </a:r>
          </a:p>
          <a:p>
            <a:r>
              <a:rPr lang="en-US" sz="1800" dirty="0"/>
              <a:t>Some of the assumptions underlying export control of knowledge are difficult to implement and can be problematic. </a:t>
            </a:r>
            <a:endParaRPr lang="en-GB" sz="1800" dirty="0"/>
          </a:p>
        </p:txBody>
      </p:sp>
      <p:sp>
        <p:nvSpPr>
          <p:cNvPr id="12" name="TextBox 11">
            <a:extLst>
              <a:ext uri="{FF2B5EF4-FFF2-40B4-BE49-F238E27FC236}">
                <a16:creationId xmlns:a16="http://schemas.microsoft.com/office/drawing/2014/main" id="{E2C6C802-3750-48FF-AF86-54CC4DB43740}"/>
              </a:ext>
            </a:extLst>
          </p:cNvPr>
          <p:cNvSpPr txBox="1"/>
          <p:nvPr/>
        </p:nvSpPr>
        <p:spPr>
          <a:xfrm>
            <a:off x="1992364" y="3646313"/>
            <a:ext cx="6159500" cy="400110"/>
          </a:xfrm>
          <a:prstGeom prst="rect">
            <a:avLst/>
          </a:prstGeom>
          <a:noFill/>
        </p:spPr>
        <p:txBody>
          <a:bodyPr wrap="square">
            <a:spAutoFit/>
          </a:bodyPr>
          <a:lstStyle/>
          <a:p>
            <a:r>
              <a:rPr lang="en-GB" sz="2000" dirty="0"/>
              <a:t>International legal regime: </a:t>
            </a:r>
          </a:p>
        </p:txBody>
      </p:sp>
      <p:sp>
        <p:nvSpPr>
          <p:cNvPr id="14" name="TextBox 13">
            <a:extLst>
              <a:ext uri="{FF2B5EF4-FFF2-40B4-BE49-F238E27FC236}">
                <a16:creationId xmlns:a16="http://schemas.microsoft.com/office/drawing/2014/main" id="{F1B8E29C-A355-4A98-B94E-D76C97201226}"/>
              </a:ext>
            </a:extLst>
          </p:cNvPr>
          <p:cNvSpPr txBox="1"/>
          <p:nvPr/>
        </p:nvSpPr>
        <p:spPr>
          <a:xfrm>
            <a:off x="2343150" y="4177552"/>
            <a:ext cx="8578850" cy="646331"/>
          </a:xfrm>
          <a:prstGeom prst="rect">
            <a:avLst/>
          </a:prstGeom>
          <a:noFill/>
        </p:spPr>
        <p:txBody>
          <a:bodyPr wrap="square">
            <a:spAutoFit/>
          </a:bodyPr>
          <a:lstStyle/>
          <a:p>
            <a:r>
              <a:rPr lang="en-GB" sz="1800" dirty="0"/>
              <a:t>International treaties impose obligations on States Parties to support as well as regulate potentially harmful aspects of scientific research in their country.</a:t>
            </a:r>
            <a:endParaRPr lang="en-GB" dirty="0"/>
          </a:p>
        </p:txBody>
      </p:sp>
      <p:sp>
        <p:nvSpPr>
          <p:cNvPr id="16" name="TextBox 15">
            <a:extLst>
              <a:ext uri="{FF2B5EF4-FFF2-40B4-BE49-F238E27FC236}">
                <a16:creationId xmlns:a16="http://schemas.microsoft.com/office/drawing/2014/main" id="{802B5B84-150C-4A91-B4B7-89B15888C5FB}"/>
              </a:ext>
            </a:extLst>
          </p:cNvPr>
          <p:cNvSpPr txBox="1"/>
          <p:nvPr/>
        </p:nvSpPr>
        <p:spPr>
          <a:xfrm>
            <a:off x="1992364" y="4955012"/>
            <a:ext cx="6159500" cy="400110"/>
          </a:xfrm>
          <a:prstGeom prst="rect">
            <a:avLst/>
          </a:prstGeom>
          <a:noFill/>
        </p:spPr>
        <p:txBody>
          <a:bodyPr wrap="square">
            <a:spAutoFit/>
          </a:bodyPr>
          <a:lstStyle/>
          <a:p>
            <a:r>
              <a:rPr lang="en-GB" sz="2000" dirty="0"/>
              <a:t>Export control regimes</a:t>
            </a:r>
          </a:p>
        </p:txBody>
      </p:sp>
      <p:sp>
        <p:nvSpPr>
          <p:cNvPr id="19" name="TextBox 18">
            <a:extLst>
              <a:ext uri="{FF2B5EF4-FFF2-40B4-BE49-F238E27FC236}">
                <a16:creationId xmlns:a16="http://schemas.microsoft.com/office/drawing/2014/main" id="{6D580D71-7397-41BF-A735-24C0F3F62522}"/>
              </a:ext>
            </a:extLst>
          </p:cNvPr>
          <p:cNvSpPr txBox="1"/>
          <p:nvPr/>
        </p:nvSpPr>
        <p:spPr>
          <a:xfrm>
            <a:off x="2343150" y="5486251"/>
            <a:ext cx="8578850" cy="923330"/>
          </a:xfrm>
          <a:prstGeom prst="rect">
            <a:avLst/>
          </a:prstGeom>
          <a:noFill/>
        </p:spPr>
        <p:txBody>
          <a:bodyPr wrap="square">
            <a:spAutoFit/>
          </a:bodyPr>
          <a:lstStyle/>
          <a:p>
            <a:r>
              <a:rPr lang="en-GB" sz="1800" dirty="0"/>
              <a:t>International export control regimes can lead to the imposition of certain restrictions on scientific research and on international research collaborations and trade in dual use technologies.</a:t>
            </a:r>
            <a:endParaRPr lang="en-GB" dirty="0"/>
          </a:p>
        </p:txBody>
      </p:sp>
    </p:spTree>
    <p:extLst>
      <p:ext uri="{BB962C8B-B14F-4D97-AF65-F5344CB8AC3E}">
        <p14:creationId xmlns:p14="http://schemas.microsoft.com/office/powerpoint/2010/main" val="1865253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pic>
        <p:nvPicPr>
          <p:cNvPr id="2" name="Graphic 1" descr="Books">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flipH="1">
            <a:off x="0" y="969526"/>
            <a:ext cx="1470381" cy="1470381"/>
          </a:xfrm>
          <a:prstGeom prst="rect">
            <a:avLst/>
          </a:prstGeom>
        </p:spPr>
      </p:pic>
      <p:graphicFrame>
        <p:nvGraphicFramePr>
          <p:cNvPr id="4" name="Tabel 6">
            <a:extLst>
              <a:ext uri="{FF2B5EF4-FFF2-40B4-BE49-F238E27FC236}">
                <a16:creationId xmlns:a16="http://schemas.microsoft.com/office/drawing/2014/main" id="{A58D7718-5E07-44D6-BC3D-833639019A54}"/>
              </a:ext>
            </a:extLst>
          </p:cNvPr>
          <p:cNvGraphicFramePr>
            <a:graphicFrameLocks noGrp="1"/>
          </p:cNvGraphicFramePr>
          <p:nvPr>
            <p:extLst>
              <p:ext uri="{D42A27DB-BD31-4B8C-83A1-F6EECF244321}">
                <p14:modId xmlns:p14="http://schemas.microsoft.com/office/powerpoint/2010/main" val="971184764"/>
              </p:ext>
            </p:extLst>
          </p:nvPr>
        </p:nvGraphicFramePr>
        <p:xfrm>
          <a:off x="1730229" y="969526"/>
          <a:ext cx="10207771" cy="5527040"/>
        </p:xfrm>
        <a:graphic>
          <a:graphicData uri="http://schemas.openxmlformats.org/drawingml/2006/table">
            <a:tbl>
              <a:tblPr firstRow="1" bandRow="1">
                <a:tableStyleId>{073A0DAA-6AF3-43AB-8588-CEC1D06C72B9}</a:tableStyleId>
              </a:tblPr>
              <a:tblGrid>
                <a:gridCol w="2295671">
                  <a:extLst>
                    <a:ext uri="{9D8B030D-6E8A-4147-A177-3AD203B41FA5}">
                      <a16:colId xmlns:a16="http://schemas.microsoft.com/office/drawing/2014/main" val="3745565925"/>
                    </a:ext>
                  </a:extLst>
                </a:gridCol>
                <a:gridCol w="7912100">
                  <a:extLst>
                    <a:ext uri="{9D8B030D-6E8A-4147-A177-3AD203B41FA5}">
                      <a16:colId xmlns:a16="http://schemas.microsoft.com/office/drawing/2014/main" val="4119866768"/>
                    </a:ext>
                  </a:extLst>
                </a:gridCol>
              </a:tblGrid>
              <a:tr h="37084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Self-assessment quiz</a:t>
                      </a:r>
                      <a:endParaRPr lang="en-GB" dirty="0"/>
                    </a:p>
                  </a:txBody>
                  <a:tcPr/>
                </a:tc>
                <a:tc hMerge="1">
                  <a:txBody>
                    <a:bodyPr/>
                    <a:lstStyle/>
                    <a:p>
                      <a:endParaRPr lang="en-GB" dirty="0"/>
                    </a:p>
                  </a:txBody>
                  <a:tcPr/>
                </a:tc>
                <a:extLst>
                  <a:ext uri="{0D108BD9-81ED-4DB2-BD59-A6C34878D82A}">
                    <a16:rowId xmlns:a16="http://schemas.microsoft.com/office/drawing/2014/main" val="1175267951"/>
                  </a:ext>
                </a:extLst>
              </a:tr>
              <a:tr h="370840">
                <a:tc rowSpan="4">
                  <a:txBody>
                    <a:bodyPr/>
                    <a:lstStyle/>
                    <a:p>
                      <a:r>
                        <a:rPr lang="en-GB" dirty="0"/>
                        <a:t>1. The international legal regime governing dual use aspects of life sciences …</a:t>
                      </a:r>
                    </a:p>
                  </a:txBody>
                  <a:tcPr/>
                </a:tc>
                <a:tc>
                  <a:txBody>
                    <a:bodyPr/>
                    <a:lstStyle/>
                    <a:p>
                      <a:r>
                        <a:rPr lang="en-GB" dirty="0"/>
                        <a:t>a. Is directly regulating the research in life science laboratories</a:t>
                      </a:r>
                    </a:p>
                  </a:txBody>
                  <a:tcPr/>
                </a:tc>
                <a:extLst>
                  <a:ext uri="{0D108BD9-81ED-4DB2-BD59-A6C34878D82A}">
                    <a16:rowId xmlns:a16="http://schemas.microsoft.com/office/drawing/2014/main" val="3486247163"/>
                  </a:ext>
                </a:extLst>
              </a:tr>
              <a:tr h="370840">
                <a:tc vMerge="1">
                  <a:txBody>
                    <a:bodyPr/>
                    <a:lstStyle/>
                    <a:p>
                      <a:endParaRPr lang="en-GB" dirty="0"/>
                    </a:p>
                  </a:txBody>
                  <a:tcPr/>
                </a:tc>
                <a:tc>
                  <a:txBody>
                    <a:bodyPr/>
                    <a:lstStyle/>
                    <a:p>
                      <a:r>
                        <a:rPr lang="en-GB" dirty="0"/>
                        <a:t>b. Obliges all governments to regulate research</a:t>
                      </a:r>
                    </a:p>
                  </a:txBody>
                  <a:tcPr/>
                </a:tc>
                <a:extLst>
                  <a:ext uri="{0D108BD9-81ED-4DB2-BD59-A6C34878D82A}">
                    <a16:rowId xmlns:a16="http://schemas.microsoft.com/office/drawing/2014/main" val="1458551803"/>
                  </a:ext>
                </a:extLst>
              </a:tr>
              <a:tr h="370840">
                <a:tc vMerge="1">
                  <a:txBody>
                    <a:bodyPr/>
                    <a:lstStyle/>
                    <a:p>
                      <a:endParaRPr lang="en-GB" dirty="0"/>
                    </a:p>
                  </a:txBody>
                  <a:tcPr/>
                </a:tc>
                <a:tc>
                  <a:txBody>
                    <a:bodyPr/>
                    <a:lstStyle/>
                    <a:p>
                      <a:r>
                        <a:rPr lang="en-GB" dirty="0"/>
                        <a:t>c. Is only relevant to government officials</a:t>
                      </a:r>
                    </a:p>
                  </a:txBody>
                  <a:tcPr/>
                </a:tc>
                <a:extLst>
                  <a:ext uri="{0D108BD9-81ED-4DB2-BD59-A6C34878D82A}">
                    <a16:rowId xmlns:a16="http://schemas.microsoft.com/office/drawing/2014/main" val="1153816731"/>
                  </a:ext>
                </a:extLst>
              </a:tr>
              <a:tr h="370840">
                <a:tc vMerge="1">
                  <a:txBody>
                    <a:bodyPr/>
                    <a:lstStyle/>
                    <a:p>
                      <a:endParaRPr lang="en-GB" dirty="0"/>
                    </a:p>
                  </a:txBody>
                  <a:tcPr/>
                </a:tc>
                <a:tc>
                  <a:txBody>
                    <a:bodyPr/>
                    <a:lstStyle/>
                    <a:p>
                      <a:r>
                        <a:rPr lang="en-GB" dirty="0"/>
                        <a:t>d. Binds states parties to each treaty to regulate or support research in their territory</a:t>
                      </a:r>
                    </a:p>
                  </a:txBody>
                  <a:tcPr/>
                </a:tc>
                <a:extLst>
                  <a:ext uri="{0D108BD9-81ED-4DB2-BD59-A6C34878D82A}">
                    <a16:rowId xmlns:a16="http://schemas.microsoft.com/office/drawing/2014/main" val="2051476312"/>
                  </a:ext>
                </a:extLst>
              </a:tr>
              <a:tr h="370840">
                <a:tc rowSpan="4">
                  <a:txBody>
                    <a:bodyPr/>
                    <a:lstStyle/>
                    <a:p>
                      <a:r>
                        <a:rPr lang="en-GB" dirty="0"/>
                        <a:t>2. Export control regimes</a:t>
                      </a:r>
                    </a:p>
                  </a:txBody>
                  <a:tcPr/>
                </a:tc>
                <a:tc>
                  <a:txBody>
                    <a:bodyPr/>
                    <a:lstStyle/>
                    <a:p>
                      <a:r>
                        <a:rPr lang="en-GB" dirty="0"/>
                        <a:t>a. Are only relevant to tangible technologies and materials</a:t>
                      </a:r>
                    </a:p>
                  </a:txBody>
                  <a:tcPr/>
                </a:tc>
                <a:extLst>
                  <a:ext uri="{0D108BD9-81ED-4DB2-BD59-A6C34878D82A}">
                    <a16:rowId xmlns:a16="http://schemas.microsoft.com/office/drawing/2014/main" val="4172693136"/>
                  </a:ext>
                </a:extLst>
              </a:tr>
              <a:tr h="370840">
                <a:tc vMerge="1">
                  <a:txBody>
                    <a:bodyPr/>
                    <a:lstStyle/>
                    <a:p>
                      <a:endParaRPr lang="en-GB" dirty="0"/>
                    </a:p>
                  </a:txBody>
                  <a:tcPr/>
                </a:tc>
                <a:tc>
                  <a:txBody>
                    <a:bodyPr/>
                    <a:lstStyle/>
                    <a:p>
                      <a:r>
                        <a:rPr lang="en-GB" dirty="0"/>
                        <a:t>b. Prohibit international publications of dual use research results</a:t>
                      </a:r>
                    </a:p>
                  </a:txBody>
                  <a:tcPr/>
                </a:tc>
                <a:extLst>
                  <a:ext uri="{0D108BD9-81ED-4DB2-BD59-A6C34878D82A}">
                    <a16:rowId xmlns:a16="http://schemas.microsoft.com/office/drawing/2014/main" val="1566267860"/>
                  </a:ext>
                </a:extLst>
              </a:tr>
              <a:tr h="370840">
                <a:tc vMerge="1">
                  <a:txBody>
                    <a:bodyPr/>
                    <a:lstStyle/>
                    <a:p>
                      <a:endParaRPr lang="en-GB" dirty="0"/>
                    </a:p>
                  </a:txBody>
                  <a:tcPr/>
                </a:tc>
                <a:tc>
                  <a:txBody>
                    <a:bodyPr/>
                    <a:lstStyle/>
                    <a:p>
                      <a:r>
                        <a:rPr lang="en-GB" dirty="0"/>
                        <a:t>c. Require obtaining export permits for some listed materials, technologies and knowledge to some countries or end users</a:t>
                      </a:r>
                    </a:p>
                  </a:txBody>
                  <a:tcPr/>
                </a:tc>
                <a:extLst>
                  <a:ext uri="{0D108BD9-81ED-4DB2-BD59-A6C34878D82A}">
                    <a16:rowId xmlns:a16="http://schemas.microsoft.com/office/drawing/2014/main" val="2445118902"/>
                  </a:ext>
                </a:extLst>
              </a:tr>
              <a:tr h="370840">
                <a:tc vMerge="1">
                  <a:txBody>
                    <a:bodyPr/>
                    <a:lstStyle/>
                    <a:p>
                      <a:endParaRPr lang="en-GB" dirty="0"/>
                    </a:p>
                  </a:txBody>
                  <a:tcPr/>
                </a:tc>
                <a:tc>
                  <a:txBody>
                    <a:bodyPr/>
                    <a:lstStyle/>
                    <a:p>
                      <a:r>
                        <a:rPr lang="en-GB" dirty="0"/>
                        <a:t>d. Are designed to obstruct international scientific collaboration</a:t>
                      </a:r>
                    </a:p>
                  </a:txBody>
                  <a:tcPr/>
                </a:tc>
                <a:extLst>
                  <a:ext uri="{0D108BD9-81ED-4DB2-BD59-A6C34878D82A}">
                    <a16:rowId xmlns:a16="http://schemas.microsoft.com/office/drawing/2014/main" val="1248023097"/>
                  </a:ext>
                </a:extLst>
              </a:tr>
              <a:tr h="370840">
                <a:tc rowSpan="3">
                  <a:txBody>
                    <a:bodyPr/>
                    <a:lstStyle/>
                    <a:p>
                      <a:r>
                        <a:rPr lang="en-GB" dirty="0"/>
                        <a:t>3. Tacit knowledge…</a:t>
                      </a:r>
                    </a:p>
                  </a:txBody>
                  <a:tcPr/>
                </a:tc>
                <a:tc>
                  <a:txBody>
                    <a:bodyPr/>
                    <a:lstStyle/>
                    <a:p>
                      <a:r>
                        <a:rPr lang="en-GB" dirty="0"/>
                        <a:t>a. Is not formalised and therefore not relevant in dual use export controls</a:t>
                      </a:r>
                    </a:p>
                  </a:txBody>
                  <a:tcPr/>
                </a:tc>
                <a:extLst>
                  <a:ext uri="{0D108BD9-81ED-4DB2-BD59-A6C34878D82A}">
                    <a16:rowId xmlns:a16="http://schemas.microsoft.com/office/drawing/2014/main" val="2728356697"/>
                  </a:ext>
                </a:extLst>
              </a:tr>
              <a:tr h="370840">
                <a:tc vMerge="1">
                  <a:txBody>
                    <a:bodyPr/>
                    <a:lstStyle/>
                    <a:p>
                      <a:endParaRPr lang="en-GB" dirty="0"/>
                    </a:p>
                  </a:txBody>
                  <a:tcPr/>
                </a:tc>
                <a:tc>
                  <a:txBody>
                    <a:bodyPr/>
                    <a:lstStyle/>
                    <a:p>
                      <a:r>
                        <a:rPr lang="en-GB" dirty="0"/>
                        <a:t>b. Must be learned through hands-on experience, and currently influences the potential for misuse of life sciences</a:t>
                      </a:r>
                    </a:p>
                  </a:txBody>
                  <a:tcPr/>
                </a:tc>
                <a:extLst>
                  <a:ext uri="{0D108BD9-81ED-4DB2-BD59-A6C34878D82A}">
                    <a16:rowId xmlns:a16="http://schemas.microsoft.com/office/drawing/2014/main" val="3920219897"/>
                  </a:ext>
                </a:extLst>
              </a:tr>
              <a:tr h="370840">
                <a:tc vMerge="1">
                  <a:txBody>
                    <a:bodyPr/>
                    <a:lstStyle/>
                    <a:p>
                      <a:endParaRPr lang="en-GB" dirty="0"/>
                    </a:p>
                  </a:txBody>
                  <a:tcPr/>
                </a:tc>
                <a:tc>
                  <a:txBody>
                    <a:bodyPr/>
                    <a:lstStyle/>
                    <a:p>
                      <a:r>
                        <a:rPr lang="en-GB" dirty="0"/>
                        <a:t>c. Is permanently needed for using dual use technologies and therefore limits the potential for misuse of these technologies</a:t>
                      </a:r>
                    </a:p>
                  </a:txBody>
                  <a:tcPr/>
                </a:tc>
                <a:extLst>
                  <a:ext uri="{0D108BD9-81ED-4DB2-BD59-A6C34878D82A}">
                    <a16:rowId xmlns:a16="http://schemas.microsoft.com/office/drawing/2014/main" val="2344088432"/>
                  </a:ext>
                </a:extLst>
              </a:tr>
            </a:tbl>
          </a:graphicData>
        </a:graphic>
      </p:graphicFrame>
    </p:spTree>
    <p:extLst>
      <p:ext uri="{BB962C8B-B14F-4D97-AF65-F5344CB8AC3E}">
        <p14:creationId xmlns:p14="http://schemas.microsoft.com/office/powerpoint/2010/main" val="1348626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7" descr="Afbeelding met computer&#10;&#10;Automatisch gegenereerde beschrijving">
            <a:extLst>
              <a:ext uri="{FF2B5EF4-FFF2-40B4-BE49-F238E27FC236}">
                <a16:creationId xmlns:a16="http://schemas.microsoft.com/office/drawing/2014/main" id="{9428F8DB-7291-4654-A4D9-8B8A49F3B9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949" y="4480485"/>
            <a:ext cx="1972308" cy="1371718"/>
          </a:xfrm>
          <a:prstGeom prst="rect">
            <a:avLst/>
          </a:prstGeom>
        </p:spPr>
      </p:pic>
      <p:pic>
        <p:nvPicPr>
          <p:cNvPr id="7" name="Afbeelding 8">
            <a:extLst>
              <a:ext uri="{FF2B5EF4-FFF2-40B4-BE49-F238E27FC236}">
                <a16:creationId xmlns:a16="http://schemas.microsoft.com/office/drawing/2014/main" id="{DDE5B871-49BE-4F9D-A4DF-6FE8243920AF}"/>
              </a:ext>
            </a:extLst>
          </p:cNvPr>
          <p:cNvPicPr>
            <a:picLocks noChangeAspect="1"/>
          </p:cNvPicPr>
          <p:nvPr/>
        </p:nvPicPr>
        <p:blipFill>
          <a:blip r:embed="rId3"/>
          <a:stretch>
            <a:fillRect/>
          </a:stretch>
        </p:blipFill>
        <p:spPr>
          <a:xfrm>
            <a:off x="966703" y="1399935"/>
            <a:ext cx="1261980" cy="1371718"/>
          </a:xfrm>
          <a:prstGeom prst="rect">
            <a:avLst/>
          </a:prstGeom>
        </p:spPr>
      </p:pic>
      <p:sp>
        <p:nvSpPr>
          <p:cNvPr id="9" name="TextBox 8">
            <a:extLst>
              <a:ext uri="{FF2B5EF4-FFF2-40B4-BE49-F238E27FC236}">
                <a16:creationId xmlns:a16="http://schemas.microsoft.com/office/drawing/2014/main" id="{CF1A3181-70D4-4DC9-A7E4-E3975B94A69E}"/>
              </a:ext>
            </a:extLst>
          </p:cNvPr>
          <p:cNvSpPr txBox="1"/>
          <p:nvPr/>
        </p:nvSpPr>
        <p:spPr>
          <a:xfrm>
            <a:off x="3846786" y="1281692"/>
            <a:ext cx="7252138" cy="1938992"/>
          </a:xfrm>
          <a:prstGeom prst="rect">
            <a:avLst/>
          </a:prstGeom>
          <a:noFill/>
        </p:spPr>
        <p:txBody>
          <a:bodyPr wrap="square" rtlCol="0">
            <a:spAutoFit/>
          </a:bodyPr>
          <a:lstStyle/>
          <a:p>
            <a:r>
              <a:rPr lang="en-GB" sz="2000" dirty="0"/>
              <a:t>This virtual course on responsible research, export control and ethics in the life sciences related to chemical, biological, radiological and nuclear sciences has been produced and prepared for the International Science and Technology </a:t>
            </a:r>
            <a:r>
              <a:rPr lang="en-GB" sz="2000" dirty="0" err="1"/>
              <a:t>Center</a:t>
            </a:r>
            <a:r>
              <a:rPr lang="en-GB" sz="2000" dirty="0"/>
              <a:t> (ISTC) as part of the EU funded Targeted Initiative on </a:t>
            </a:r>
            <a:r>
              <a:rPr lang="en-US" sz="2000" dirty="0"/>
              <a:t>CBRN Export Control on Dual-Use Materials and Intangible Technologies. </a:t>
            </a:r>
          </a:p>
        </p:txBody>
      </p:sp>
      <p:sp>
        <p:nvSpPr>
          <p:cNvPr id="15" name="TextBox 14">
            <a:extLst>
              <a:ext uri="{FF2B5EF4-FFF2-40B4-BE49-F238E27FC236}">
                <a16:creationId xmlns:a16="http://schemas.microsoft.com/office/drawing/2014/main" id="{6574E41C-74B9-438B-9CBD-869DA87C84A6}"/>
              </a:ext>
            </a:extLst>
          </p:cNvPr>
          <p:cNvSpPr txBox="1"/>
          <p:nvPr/>
        </p:nvSpPr>
        <p:spPr>
          <a:xfrm>
            <a:off x="3846785" y="3433578"/>
            <a:ext cx="7252137" cy="1015663"/>
          </a:xfrm>
          <a:prstGeom prst="rect">
            <a:avLst/>
          </a:prstGeom>
          <a:noFill/>
        </p:spPr>
        <p:txBody>
          <a:bodyPr wrap="square">
            <a:spAutoFit/>
          </a:bodyPr>
          <a:lstStyle/>
          <a:p>
            <a:r>
              <a:rPr lang="en-GB" sz="2000" dirty="0"/>
              <a:t>The support of the European Commission for this course does not constitute endorsement of the contents which reflects the views only of the authors.</a:t>
            </a:r>
            <a:r>
              <a:rPr lang="en-US" sz="2000" dirty="0"/>
              <a:t> </a:t>
            </a:r>
            <a:endParaRPr lang="en-GB" sz="2000" dirty="0"/>
          </a:p>
        </p:txBody>
      </p:sp>
      <p:sp>
        <p:nvSpPr>
          <p:cNvPr id="17" name="TextBox 16">
            <a:extLst>
              <a:ext uri="{FF2B5EF4-FFF2-40B4-BE49-F238E27FC236}">
                <a16:creationId xmlns:a16="http://schemas.microsoft.com/office/drawing/2014/main" id="{7BB472B3-EF70-4649-AA23-486C87EBE6E6}"/>
              </a:ext>
            </a:extLst>
          </p:cNvPr>
          <p:cNvSpPr txBox="1"/>
          <p:nvPr/>
        </p:nvSpPr>
        <p:spPr>
          <a:xfrm>
            <a:off x="3846785" y="4662136"/>
            <a:ext cx="7252137" cy="1631216"/>
          </a:xfrm>
          <a:prstGeom prst="rect">
            <a:avLst/>
          </a:prstGeom>
          <a:noFill/>
        </p:spPr>
        <p:txBody>
          <a:bodyPr wrap="square">
            <a:spAutoFit/>
          </a:bodyPr>
          <a:lstStyle/>
          <a:p>
            <a:r>
              <a:rPr lang="en-GB" sz="2000" dirty="0"/>
              <a:t>The content of the course was created by Ineke </a:t>
            </a:r>
            <a:r>
              <a:rPr lang="en-GB" sz="2000" dirty="0" err="1"/>
              <a:t>Malsch</a:t>
            </a:r>
            <a:r>
              <a:rPr lang="en-GB" sz="2000" dirty="0"/>
              <a:t>. The project team of the Targeted Initiative on </a:t>
            </a:r>
            <a:r>
              <a:rPr lang="en-US" sz="2000" dirty="0"/>
              <a:t>CBRN Export Control on Dual-Use Materials and Intangible Technologies </a:t>
            </a:r>
            <a:r>
              <a:rPr lang="en-GB" sz="2000" dirty="0"/>
              <a:t>provided comments and editing of the material. This module benefitted from additional material from Dr </a:t>
            </a:r>
            <a:r>
              <a:rPr lang="en-US" sz="2000" dirty="0"/>
              <a:t>Maria </a:t>
            </a:r>
            <a:r>
              <a:rPr lang="en-US" sz="2000" dirty="0" err="1"/>
              <a:t>Espona</a:t>
            </a:r>
            <a:r>
              <a:rPr lang="en-US" sz="2000" dirty="0"/>
              <a:t> and </a:t>
            </a:r>
            <a:r>
              <a:rPr lang="en-US" sz="2000" dirty="0" err="1"/>
              <a:t>Ms</a:t>
            </a:r>
            <a:r>
              <a:rPr lang="en-US" sz="2000" dirty="0"/>
              <a:t> </a:t>
            </a:r>
            <a:r>
              <a:rPr lang="en-US" sz="2000" dirty="0" err="1"/>
              <a:t>Kamshat</a:t>
            </a:r>
            <a:r>
              <a:rPr lang="en-US" sz="2000" dirty="0"/>
              <a:t> </a:t>
            </a:r>
            <a:r>
              <a:rPr lang="en-US" sz="2000" dirty="0" err="1"/>
              <a:t>Saginbekova</a:t>
            </a:r>
            <a:endParaRPr lang="en-GB" sz="2000" dirty="0"/>
          </a:p>
        </p:txBody>
      </p:sp>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Acknowledgements </a:t>
            </a:r>
            <a:r>
              <a:rPr lang="en-GB" dirty="0"/>
              <a:t> </a:t>
            </a:r>
          </a:p>
        </p:txBody>
      </p:sp>
    </p:spTree>
    <p:extLst>
      <p:ext uri="{BB962C8B-B14F-4D97-AF65-F5344CB8AC3E}">
        <p14:creationId xmlns:p14="http://schemas.microsoft.com/office/powerpoint/2010/main" val="529325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pic>
        <p:nvPicPr>
          <p:cNvPr id="2" name="Graphic 1" descr="Books">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flipH="1">
            <a:off x="0" y="969526"/>
            <a:ext cx="1470381" cy="1470381"/>
          </a:xfrm>
          <a:prstGeom prst="rect">
            <a:avLst/>
          </a:prstGeom>
        </p:spPr>
      </p:pic>
      <p:sp>
        <p:nvSpPr>
          <p:cNvPr id="3" name="Tekstvak 2">
            <a:extLst>
              <a:ext uri="{FF2B5EF4-FFF2-40B4-BE49-F238E27FC236}">
                <a16:creationId xmlns:a16="http://schemas.microsoft.com/office/drawing/2014/main" id="{E1266918-EB24-443A-806C-FD3C72E47743}"/>
              </a:ext>
            </a:extLst>
          </p:cNvPr>
          <p:cNvSpPr txBox="1"/>
          <p:nvPr/>
        </p:nvSpPr>
        <p:spPr>
          <a:xfrm>
            <a:off x="2144765" y="1843950"/>
            <a:ext cx="8472435" cy="1323439"/>
          </a:xfrm>
          <a:prstGeom prst="rect">
            <a:avLst/>
          </a:prstGeom>
          <a:noFill/>
        </p:spPr>
        <p:txBody>
          <a:bodyPr wrap="square" rtlCol="0">
            <a:spAutoFit/>
          </a:bodyPr>
          <a:lstStyle/>
          <a:p>
            <a:r>
              <a:rPr lang="en-US" sz="2000" dirty="0"/>
              <a:t>1-d: Most international treaties require the States Parties which have signed up to them to incorporate the obligations or prohibitions included in the treaties in their national legislation. Researchers are obliged to comply with the legislation.</a:t>
            </a:r>
          </a:p>
          <a:p>
            <a:endParaRPr lang="en-US" sz="2000" dirty="0"/>
          </a:p>
        </p:txBody>
      </p:sp>
      <p:sp>
        <p:nvSpPr>
          <p:cNvPr id="7" name="TextBox 6">
            <a:extLst>
              <a:ext uri="{FF2B5EF4-FFF2-40B4-BE49-F238E27FC236}">
                <a16:creationId xmlns:a16="http://schemas.microsoft.com/office/drawing/2014/main" id="{EF365530-BB13-46F4-96C4-C6C522FCAF29}"/>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Answers to self-assessment quiz</a:t>
            </a:r>
          </a:p>
        </p:txBody>
      </p:sp>
      <p:sp>
        <p:nvSpPr>
          <p:cNvPr id="12" name="TextBox 11">
            <a:extLst>
              <a:ext uri="{FF2B5EF4-FFF2-40B4-BE49-F238E27FC236}">
                <a16:creationId xmlns:a16="http://schemas.microsoft.com/office/drawing/2014/main" id="{ED42D05E-69AC-425B-925C-8A5FAD0F50F2}"/>
              </a:ext>
            </a:extLst>
          </p:cNvPr>
          <p:cNvSpPr txBox="1"/>
          <p:nvPr/>
        </p:nvSpPr>
        <p:spPr>
          <a:xfrm>
            <a:off x="2144765" y="3392468"/>
            <a:ext cx="8472434" cy="1323439"/>
          </a:xfrm>
          <a:prstGeom prst="rect">
            <a:avLst/>
          </a:prstGeom>
          <a:noFill/>
        </p:spPr>
        <p:txBody>
          <a:bodyPr wrap="square">
            <a:spAutoFit/>
          </a:bodyPr>
          <a:lstStyle/>
          <a:p>
            <a:r>
              <a:rPr lang="en-US" sz="2000" dirty="0"/>
              <a:t>2-c: Export control regimes are agreements between the states which have signed up to them to control international trade in strategic dual use goods, materials, technologies including knowledge, to limit the risk of misuse.</a:t>
            </a:r>
          </a:p>
          <a:p>
            <a:endParaRPr lang="en-US" sz="2000" dirty="0"/>
          </a:p>
        </p:txBody>
      </p:sp>
      <p:sp>
        <p:nvSpPr>
          <p:cNvPr id="14" name="TextBox 13">
            <a:extLst>
              <a:ext uri="{FF2B5EF4-FFF2-40B4-BE49-F238E27FC236}">
                <a16:creationId xmlns:a16="http://schemas.microsoft.com/office/drawing/2014/main" id="{E22C31F5-5E7D-40B4-AC81-BB5F99286A5B}"/>
              </a:ext>
            </a:extLst>
          </p:cNvPr>
          <p:cNvSpPr txBox="1"/>
          <p:nvPr/>
        </p:nvSpPr>
        <p:spPr>
          <a:xfrm>
            <a:off x="2144765" y="4940985"/>
            <a:ext cx="8472434" cy="707886"/>
          </a:xfrm>
          <a:prstGeom prst="rect">
            <a:avLst/>
          </a:prstGeom>
          <a:noFill/>
        </p:spPr>
        <p:txBody>
          <a:bodyPr wrap="square">
            <a:spAutoFit/>
          </a:bodyPr>
          <a:lstStyle/>
          <a:p>
            <a:r>
              <a:rPr lang="en-US" sz="2000" dirty="0"/>
              <a:t>3-b&amp;c: The relationship between tacit knowledge and the misuse potential of dual use life sciences is complex.</a:t>
            </a:r>
          </a:p>
        </p:txBody>
      </p:sp>
    </p:spTree>
    <p:extLst>
      <p:ext uri="{BB962C8B-B14F-4D97-AF65-F5344CB8AC3E}">
        <p14:creationId xmlns:p14="http://schemas.microsoft.com/office/powerpoint/2010/main" val="447534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0FA4F4-BC87-4666-AF57-DA9F539AA454}"/>
              </a:ext>
            </a:extLst>
          </p:cNvPr>
          <p:cNvSpPr txBox="1"/>
          <p:nvPr/>
        </p:nvSpPr>
        <p:spPr>
          <a:xfrm>
            <a:off x="1992365" y="1458261"/>
            <a:ext cx="8207269" cy="707886"/>
          </a:xfrm>
          <a:prstGeom prst="rect">
            <a:avLst/>
          </a:prstGeom>
          <a:noFill/>
        </p:spPr>
        <p:txBody>
          <a:bodyPr wrap="square">
            <a:spAutoFit/>
          </a:bodyPr>
          <a:lstStyle/>
          <a:p>
            <a:r>
              <a:rPr lang="en-GB" sz="2000" dirty="0"/>
              <a:t>Science is not performed in a vacuum – it is embedded in society and subject to </a:t>
            </a:r>
            <a:r>
              <a:rPr lang="en-US" sz="2000" dirty="0"/>
              <a:t>judgement, choices, and to conflict of interests and values. </a:t>
            </a:r>
            <a:endParaRPr lang="en-GB" sz="2000"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2000" b="1" dirty="0"/>
              <a:t>Introduction – </a:t>
            </a:r>
            <a:r>
              <a:rPr lang="en-US" sz="2000" b="1" dirty="0"/>
              <a:t>context awareness</a:t>
            </a:r>
            <a:endParaRPr lang="en-GB" sz="2000" b="1" dirty="0"/>
          </a:p>
        </p:txBody>
      </p:sp>
      <p:pic>
        <p:nvPicPr>
          <p:cNvPr id="36" name="Graphic 35" descr="Artificial Intelligence">
            <a:extLst>
              <a:ext uri="{FF2B5EF4-FFF2-40B4-BE49-F238E27FC236}">
                <a16:creationId xmlns:a16="http://schemas.microsoft.com/office/drawing/2014/main" id="{6841B0A5-B416-43BE-BB22-70095286B4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1" cy="1470381"/>
          </a:xfrm>
          <a:prstGeom prst="rect">
            <a:avLst/>
          </a:prstGeom>
        </p:spPr>
      </p:pic>
      <p:sp>
        <p:nvSpPr>
          <p:cNvPr id="30" name="TextBox 29">
            <a:extLst>
              <a:ext uri="{FF2B5EF4-FFF2-40B4-BE49-F238E27FC236}">
                <a16:creationId xmlns:a16="http://schemas.microsoft.com/office/drawing/2014/main" id="{747672EF-FED0-4BCD-8201-7E243F5B68AE}"/>
              </a:ext>
            </a:extLst>
          </p:cNvPr>
          <p:cNvSpPr txBox="1"/>
          <p:nvPr/>
        </p:nvSpPr>
        <p:spPr>
          <a:xfrm>
            <a:off x="1992366" y="2964531"/>
            <a:ext cx="8207268" cy="1015663"/>
          </a:xfrm>
          <a:prstGeom prst="rect">
            <a:avLst/>
          </a:prstGeom>
          <a:noFill/>
        </p:spPr>
        <p:txBody>
          <a:bodyPr wrap="square">
            <a:spAutoFit/>
          </a:bodyPr>
          <a:lstStyle/>
          <a:p>
            <a:r>
              <a:rPr lang="en-GB" sz="2000" dirty="0"/>
              <a:t>The role of intangible technology (knowledge) and tacit knowledge are addressed in every export control legislation and framework. This means that scientists and other knowledge workers must be aware of these rules.</a:t>
            </a:r>
          </a:p>
        </p:txBody>
      </p:sp>
      <p:sp>
        <p:nvSpPr>
          <p:cNvPr id="32" name="TextBox 31">
            <a:extLst>
              <a:ext uri="{FF2B5EF4-FFF2-40B4-BE49-F238E27FC236}">
                <a16:creationId xmlns:a16="http://schemas.microsoft.com/office/drawing/2014/main" id="{9D030875-2EF4-4F1A-BC9F-3CCE096B95A3}"/>
              </a:ext>
            </a:extLst>
          </p:cNvPr>
          <p:cNvSpPr txBox="1"/>
          <p:nvPr/>
        </p:nvSpPr>
        <p:spPr>
          <a:xfrm>
            <a:off x="1992366" y="4158406"/>
            <a:ext cx="8207268" cy="707886"/>
          </a:xfrm>
          <a:prstGeom prst="rect">
            <a:avLst/>
          </a:prstGeom>
          <a:noFill/>
        </p:spPr>
        <p:txBody>
          <a:bodyPr wrap="square">
            <a:spAutoFit/>
          </a:bodyPr>
          <a:lstStyle/>
          <a:p>
            <a:r>
              <a:rPr lang="en-GB" sz="2000" dirty="0"/>
              <a:t>The international legal regime includes regulations fostering academic freedom as well as protecting biosafety and security of citizens and society.</a:t>
            </a:r>
          </a:p>
        </p:txBody>
      </p:sp>
      <p:sp>
        <p:nvSpPr>
          <p:cNvPr id="34" name="TextBox 33">
            <a:extLst>
              <a:ext uri="{FF2B5EF4-FFF2-40B4-BE49-F238E27FC236}">
                <a16:creationId xmlns:a16="http://schemas.microsoft.com/office/drawing/2014/main" id="{C69AAD49-0235-44ED-BFE9-72FFAC1832F3}"/>
              </a:ext>
            </a:extLst>
          </p:cNvPr>
          <p:cNvSpPr txBox="1"/>
          <p:nvPr/>
        </p:nvSpPr>
        <p:spPr>
          <a:xfrm>
            <a:off x="1992366" y="5044503"/>
            <a:ext cx="8207268" cy="101566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The export control regime is a key element of the context which influences the freedom of scientists to publish their results, to collaborate with international partners, and obtain materials.</a:t>
            </a:r>
          </a:p>
        </p:txBody>
      </p:sp>
      <p:sp>
        <p:nvSpPr>
          <p:cNvPr id="37" name="Rectangle 36">
            <a:extLst>
              <a:ext uri="{FF2B5EF4-FFF2-40B4-BE49-F238E27FC236}">
                <a16:creationId xmlns:a16="http://schemas.microsoft.com/office/drawing/2014/main" id="{4B2CEBF6-BCF6-45D1-BBD2-C07B2FB1AEFA}"/>
              </a:ext>
            </a:extLst>
          </p:cNvPr>
          <p:cNvSpPr/>
          <p:nvPr/>
        </p:nvSpPr>
        <p:spPr>
          <a:xfrm>
            <a:off x="3456775" y="2147011"/>
            <a:ext cx="6096000" cy="369332"/>
          </a:xfrm>
          <a:prstGeom prst="rect">
            <a:avLst/>
          </a:prstGeom>
        </p:spPr>
        <p:txBody>
          <a:bodyPr>
            <a:spAutoFit/>
          </a:bodyPr>
          <a:lstStyle/>
          <a:p>
            <a:r>
              <a:rPr lang="en-GB" dirty="0"/>
              <a:t>…has a transformative impact on society</a:t>
            </a:r>
          </a:p>
        </p:txBody>
      </p:sp>
      <p:sp>
        <p:nvSpPr>
          <p:cNvPr id="38" name="Rectangle 37">
            <a:extLst>
              <a:ext uri="{FF2B5EF4-FFF2-40B4-BE49-F238E27FC236}">
                <a16:creationId xmlns:a16="http://schemas.microsoft.com/office/drawing/2014/main" id="{746DD9AA-CA86-490F-9892-CE9C9410E135}"/>
              </a:ext>
            </a:extLst>
          </p:cNvPr>
          <p:cNvSpPr/>
          <p:nvPr/>
        </p:nvSpPr>
        <p:spPr>
          <a:xfrm>
            <a:off x="3456775" y="2497206"/>
            <a:ext cx="6096000" cy="369332"/>
          </a:xfrm>
          <a:prstGeom prst="rect">
            <a:avLst/>
          </a:prstGeom>
        </p:spPr>
        <p:txBody>
          <a:bodyPr>
            <a:spAutoFit/>
          </a:bodyPr>
          <a:lstStyle/>
          <a:p>
            <a:r>
              <a:rPr lang="en-GB" dirty="0"/>
              <a:t>…inherently directed by society. </a:t>
            </a:r>
          </a:p>
        </p:txBody>
      </p:sp>
      <p:sp>
        <p:nvSpPr>
          <p:cNvPr id="14" name="TextBox 13">
            <a:extLst>
              <a:ext uri="{FF2B5EF4-FFF2-40B4-BE49-F238E27FC236}">
                <a16:creationId xmlns:a16="http://schemas.microsoft.com/office/drawing/2014/main" id="{9F02C02D-179C-4288-8A24-DBA00B670FE1}"/>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Tree>
    <p:extLst>
      <p:ext uri="{BB962C8B-B14F-4D97-AF65-F5344CB8AC3E}">
        <p14:creationId xmlns:p14="http://schemas.microsoft.com/office/powerpoint/2010/main" val="197471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fade">
                                      <p:cBhvr>
                                        <p:cTn id="1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60FA4F4-BC87-4666-AF57-DA9F539AA454}"/>
              </a:ext>
            </a:extLst>
          </p:cNvPr>
          <p:cNvSpPr txBox="1"/>
          <p:nvPr/>
        </p:nvSpPr>
        <p:spPr>
          <a:xfrm>
            <a:off x="1992365" y="1634023"/>
            <a:ext cx="8207269" cy="707886"/>
          </a:xfrm>
          <a:prstGeom prst="rect">
            <a:avLst/>
          </a:prstGeom>
          <a:noFill/>
        </p:spPr>
        <p:txBody>
          <a:bodyPr wrap="square">
            <a:spAutoFit/>
          </a:bodyPr>
          <a:lstStyle/>
          <a:p>
            <a:r>
              <a:rPr lang="en-US" sz="2000" dirty="0"/>
              <a:t>Any scientific or technological process incorporates two types of knowledge: “explicit” and “tacit.”</a:t>
            </a:r>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The role of intangible technology (e.g. knowledge) and tacit knowledge</a:t>
            </a:r>
            <a:endParaRPr lang="en-GB" sz="2000" b="1" dirty="0"/>
          </a:p>
        </p:txBody>
      </p:sp>
      <p:pic>
        <p:nvPicPr>
          <p:cNvPr id="36" name="Graphic 35" descr="Brain">
            <a:extLst>
              <a:ext uri="{FF2B5EF4-FFF2-40B4-BE49-F238E27FC236}">
                <a16:creationId xmlns:a16="http://schemas.microsoft.com/office/drawing/2014/main" id="{6841B0A5-B416-43BE-BB22-70095286B4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flipH="1">
            <a:off x="0" y="969526"/>
            <a:ext cx="1470382" cy="1470381"/>
          </a:xfrm>
          <a:prstGeom prst="rect">
            <a:avLst/>
          </a:prstGeom>
        </p:spPr>
      </p:pic>
      <p:sp>
        <p:nvSpPr>
          <p:cNvPr id="11" name="TextBox 10">
            <a:extLst>
              <a:ext uri="{FF2B5EF4-FFF2-40B4-BE49-F238E27FC236}">
                <a16:creationId xmlns:a16="http://schemas.microsoft.com/office/drawing/2014/main" id="{62AE34D6-754B-4E34-AEDE-E32B23456785}"/>
              </a:ext>
            </a:extLst>
          </p:cNvPr>
          <p:cNvSpPr txBox="1"/>
          <p:nvPr/>
        </p:nvSpPr>
        <p:spPr>
          <a:xfrm>
            <a:off x="2455599" y="2996740"/>
            <a:ext cx="2853012" cy="1200329"/>
          </a:xfrm>
          <a:prstGeom prst="rect">
            <a:avLst/>
          </a:prstGeom>
          <a:noFill/>
        </p:spPr>
        <p:txBody>
          <a:bodyPr wrap="square">
            <a:spAutoFit/>
          </a:bodyPr>
          <a:lstStyle/>
          <a:p>
            <a:r>
              <a:rPr lang="en-US" sz="1800" dirty="0"/>
              <a:t>is information that can be codified and written down, such as a recipe or a laboratory protocol</a:t>
            </a:r>
          </a:p>
        </p:txBody>
      </p:sp>
      <p:sp>
        <p:nvSpPr>
          <p:cNvPr id="13" name="TextBox 12">
            <a:extLst>
              <a:ext uri="{FF2B5EF4-FFF2-40B4-BE49-F238E27FC236}">
                <a16:creationId xmlns:a16="http://schemas.microsoft.com/office/drawing/2014/main" id="{F8608FB3-1482-44FA-9D7F-6A1148F22A25}"/>
              </a:ext>
            </a:extLst>
          </p:cNvPr>
          <p:cNvSpPr txBox="1"/>
          <p:nvPr/>
        </p:nvSpPr>
        <p:spPr>
          <a:xfrm>
            <a:off x="7107258" y="2996740"/>
            <a:ext cx="3415645" cy="1200329"/>
          </a:xfrm>
          <a:prstGeom prst="rect">
            <a:avLst/>
          </a:prstGeom>
          <a:noFill/>
        </p:spPr>
        <p:txBody>
          <a:bodyPr wrap="square">
            <a:spAutoFit/>
          </a:bodyPr>
          <a:lstStyle/>
          <a:p>
            <a:r>
              <a:rPr lang="en-US" sz="1800" dirty="0"/>
              <a:t>involves subtle hands on skills that cannot be reduced to writing but must be acquired through a lengthy process of apprenticeship</a:t>
            </a:r>
            <a:endParaRPr lang="en-GB" sz="1800" dirty="0"/>
          </a:p>
        </p:txBody>
      </p:sp>
      <p:sp>
        <p:nvSpPr>
          <p:cNvPr id="15" name="TextBox 14">
            <a:extLst>
              <a:ext uri="{FF2B5EF4-FFF2-40B4-BE49-F238E27FC236}">
                <a16:creationId xmlns:a16="http://schemas.microsoft.com/office/drawing/2014/main" id="{C1308149-0044-4208-A50A-F02F6059DF89}"/>
              </a:ext>
            </a:extLst>
          </p:cNvPr>
          <p:cNvSpPr txBox="1"/>
          <p:nvPr/>
        </p:nvSpPr>
        <p:spPr>
          <a:xfrm>
            <a:off x="2455599" y="2693541"/>
            <a:ext cx="2770549" cy="400110"/>
          </a:xfrm>
          <a:prstGeom prst="rect">
            <a:avLst/>
          </a:prstGeom>
          <a:noFill/>
        </p:spPr>
        <p:txBody>
          <a:bodyPr wrap="square">
            <a:spAutoFit/>
          </a:bodyPr>
          <a:lstStyle/>
          <a:p>
            <a:r>
              <a:rPr lang="en-US" sz="2000" b="1" dirty="0"/>
              <a:t>Explicit knowledge </a:t>
            </a:r>
            <a:endParaRPr lang="en-GB" sz="2000" dirty="0"/>
          </a:p>
        </p:txBody>
      </p:sp>
      <p:sp>
        <p:nvSpPr>
          <p:cNvPr id="17" name="TextBox 16">
            <a:extLst>
              <a:ext uri="{FF2B5EF4-FFF2-40B4-BE49-F238E27FC236}">
                <a16:creationId xmlns:a16="http://schemas.microsoft.com/office/drawing/2014/main" id="{7FCD8C75-1953-43E2-BD7D-411CF863D9C7}"/>
              </a:ext>
            </a:extLst>
          </p:cNvPr>
          <p:cNvSpPr txBox="1"/>
          <p:nvPr/>
        </p:nvSpPr>
        <p:spPr>
          <a:xfrm>
            <a:off x="7107258" y="2693541"/>
            <a:ext cx="2507530" cy="400110"/>
          </a:xfrm>
          <a:prstGeom prst="rect">
            <a:avLst/>
          </a:prstGeom>
          <a:noFill/>
        </p:spPr>
        <p:txBody>
          <a:bodyPr wrap="square">
            <a:spAutoFit/>
          </a:bodyPr>
          <a:lstStyle/>
          <a:p>
            <a:r>
              <a:rPr lang="en-US" sz="2000" b="1" dirty="0"/>
              <a:t>Tacit knowledge </a:t>
            </a:r>
            <a:endParaRPr lang="en-GB" sz="2000" dirty="0"/>
          </a:p>
        </p:txBody>
      </p:sp>
      <p:sp>
        <p:nvSpPr>
          <p:cNvPr id="19" name="TextBox 18">
            <a:extLst>
              <a:ext uri="{FF2B5EF4-FFF2-40B4-BE49-F238E27FC236}">
                <a16:creationId xmlns:a16="http://schemas.microsoft.com/office/drawing/2014/main" id="{6ED810EE-EEC2-4DB5-9B42-E3C186D4A9FF}"/>
              </a:ext>
            </a:extLst>
          </p:cNvPr>
          <p:cNvSpPr txBox="1"/>
          <p:nvPr/>
        </p:nvSpPr>
        <p:spPr>
          <a:xfrm>
            <a:off x="1992365" y="4695450"/>
            <a:ext cx="9577335" cy="400110"/>
          </a:xfrm>
          <a:prstGeom prst="rect">
            <a:avLst/>
          </a:prstGeom>
          <a:noFill/>
        </p:spPr>
        <p:txBody>
          <a:bodyPr wrap="square">
            <a:spAutoFit/>
          </a:bodyPr>
          <a:lstStyle/>
          <a:p>
            <a:r>
              <a:rPr lang="en-US" sz="2000" b="1" dirty="0"/>
              <a:t>Knowledge</a:t>
            </a:r>
            <a:r>
              <a:rPr lang="en-US" sz="2000" dirty="0"/>
              <a:t> is an important part of technology and thus </a:t>
            </a:r>
            <a:r>
              <a:rPr lang="en-US" sz="2000" b="1" dirty="0"/>
              <a:t>an important element for control</a:t>
            </a:r>
            <a:endParaRPr lang="en-GB" sz="2000" b="1" dirty="0"/>
          </a:p>
        </p:txBody>
      </p:sp>
      <p:sp>
        <p:nvSpPr>
          <p:cNvPr id="7" name="Arrow: Right 6">
            <a:extLst>
              <a:ext uri="{FF2B5EF4-FFF2-40B4-BE49-F238E27FC236}">
                <a16:creationId xmlns:a16="http://schemas.microsoft.com/office/drawing/2014/main" id="{8C442F13-BC1F-4D52-B27A-9605538B2FB1}"/>
              </a:ext>
            </a:extLst>
          </p:cNvPr>
          <p:cNvSpPr/>
          <p:nvPr/>
        </p:nvSpPr>
        <p:spPr>
          <a:xfrm>
            <a:off x="6166103" y="3132833"/>
            <a:ext cx="638522" cy="650109"/>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Arrow: Right 7">
            <a:extLst>
              <a:ext uri="{FF2B5EF4-FFF2-40B4-BE49-F238E27FC236}">
                <a16:creationId xmlns:a16="http://schemas.microsoft.com/office/drawing/2014/main" id="{D29C829A-76F5-4462-A61E-E99F6D5BC5DE}"/>
              </a:ext>
            </a:extLst>
          </p:cNvPr>
          <p:cNvSpPr/>
          <p:nvPr/>
        </p:nvSpPr>
        <p:spPr>
          <a:xfrm rot="10800000">
            <a:off x="5527581" y="3132832"/>
            <a:ext cx="638522" cy="650109"/>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654AC585-3A92-4014-82F9-2FC0594E41F3}"/>
              </a:ext>
            </a:extLst>
          </p:cNvPr>
          <p:cNvSpPr/>
          <p:nvPr/>
        </p:nvSpPr>
        <p:spPr>
          <a:xfrm>
            <a:off x="1992365" y="5447192"/>
            <a:ext cx="9406318" cy="1015663"/>
          </a:xfrm>
          <a:custGeom>
            <a:avLst/>
            <a:gdLst>
              <a:gd name="connsiteX0" fmla="*/ 0 w 9406318"/>
              <a:gd name="connsiteY0" fmla="*/ 0 h 1015663"/>
              <a:gd name="connsiteX1" fmla="*/ 305705 w 9406318"/>
              <a:gd name="connsiteY1" fmla="*/ 0 h 1015663"/>
              <a:gd name="connsiteX2" fmla="*/ 611411 w 9406318"/>
              <a:gd name="connsiteY2" fmla="*/ 0 h 1015663"/>
              <a:gd name="connsiteX3" fmla="*/ 917116 w 9406318"/>
              <a:gd name="connsiteY3" fmla="*/ 0 h 1015663"/>
              <a:gd name="connsiteX4" fmla="*/ 1693137 w 9406318"/>
              <a:gd name="connsiteY4" fmla="*/ 0 h 1015663"/>
              <a:gd name="connsiteX5" fmla="*/ 2281032 w 9406318"/>
              <a:gd name="connsiteY5" fmla="*/ 0 h 1015663"/>
              <a:gd name="connsiteX6" fmla="*/ 2586737 w 9406318"/>
              <a:gd name="connsiteY6" fmla="*/ 0 h 1015663"/>
              <a:gd name="connsiteX7" fmla="*/ 3174632 w 9406318"/>
              <a:gd name="connsiteY7" fmla="*/ 0 h 1015663"/>
              <a:gd name="connsiteX8" fmla="*/ 3950654 w 9406318"/>
              <a:gd name="connsiteY8" fmla="*/ 0 h 1015663"/>
              <a:gd name="connsiteX9" fmla="*/ 4444485 w 9406318"/>
              <a:gd name="connsiteY9" fmla="*/ 0 h 1015663"/>
              <a:gd name="connsiteX10" fmla="*/ 4938317 w 9406318"/>
              <a:gd name="connsiteY10" fmla="*/ 0 h 1015663"/>
              <a:gd name="connsiteX11" fmla="*/ 5526212 w 9406318"/>
              <a:gd name="connsiteY11" fmla="*/ 0 h 1015663"/>
              <a:gd name="connsiteX12" fmla="*/ 6208170 w 9406318"/>
              <a:gd name="connsiteY12" fmla="*/ 0 h 1015663"/>
              <a:gd name="connsiteX13" fmla="*/ 6890128 w 9406318"/>
              <a:gd name="connsiteY13" fmla="*/ 0 h 1015663"/>
              <a:gd name="connsiteX14" fmla="*/ 7572086 w 9406318"/>
              <a:gd name="connsiteY14" fmla="*/ 0 h 1015663"/>
              <a:gd name="connsiteX15" fmla="*/ 8348107 w 9406318"/>
              <a:gd name="connsiteY15" fmla="*/ 0 h 1015663"/>
              <a:gd name="connsiteX16" fmla="*/ 9406318 w 9406318"/>
              <a:gd name="connsiteY16" fmla="*/ 0 h 1015663"/>
              <a:gd name="connsiteX17" fmla="*/ 9406318 w 9406318"/>
              <a:gd name="connsiteY17" fmla="*/ 517988 h 1015663"/>
              <a:gd name="connsiteX18" fmla="*/ 9406318 w 9406318"/>
              <a:gd name="connsiteY18" fmla="*/ 1015663 h 1015663"/>
              <a:gd name="connsiteX19" fmla="*/ 8630297 w 9406318"/>
              <a:gd name="connsiteY19" fmla="*/ 1015663 h 1015663"/>
              <a:gd name="connsiteX20" fmla="*/ 8042402 w 9406318"/>
              <a:gd name="connsiteY20" fmla="*/ 1015663 h 1015663"/>
              <a:gd name="connsiteX21" fmla="*/ 7548570 w 9406318"/>
              <a:gd name="connsiteY21" fmla="*/ 1015663 h 1015663"/>
              <a:gd name="connsiteX22" fmla="*/ 7054739 w 9406318"/>
              <a:gd name="connsiteY22" fmla="*/ 1015663 h 1015663"/>
              <a:gd name="connsiteX23" fmla="*/ 6560907 w 9406318"/>
              <a:gd name="connsiteY23" fmla="*/ 1015663 h 1015663"/>
              <a:gd name="connsiteX24" fmla="*/ 6067075 w 9406318"/>
              <a:gd name="connsiteY24" fmla="*/ 1015663 h 1015663"/>
              <a:gd name="connsiteX25" fmla="*/ 5385117 w 9406318"/>
              <a:gd name="connsiteY25" fmla="*/ 1015663 h 1015663"/>
              <a:gd name="connsiteX26" fmla="*/ 4797222 w 9406318"/>
              <a:gd name="connsiteY26" fmla="*/ 1015663 h 1015663"/>
              <a:gd name="connsiteX27" fmla="*/ 4491517 w 9406318"/>
              <a:gd name="connsiteY27" fmla="*/ 1015663 h 1015663"/>
              <a:gd name="connsiteX28" fmla="*/ 3997685 w 9406318"/>
              <a:gd name="connsiteY28" fmla="*/ 1015663 h 1015663"/>
              <a:gd name="connsiteX29" fmla="*/ 3315727 w 9406318"/>
              <a:gd name="connsiteY29" fmla="*/ 1015663 h 1015663"/>
              <a:gd name="connsiteX30" fmla="*/ 2915959 w 9406318"/>
              <a:gd name="connsiteY30" fmla="*/ 1015663 h 1015663"/>
              <a:gd name="connsiteX31" fmla="*/ 2139937 w 9406318"/>
              <a:gd name="connsiteY31" fmla="*/ 1015663 h 1015663"/>
              <a:gd name="connsiteX32" fmla="*/ 1363916 w 9406318"/>
              <a:gd name="connsiteY32" fmla="*/ 1015663 h 1015663"/>
              <a:gd name="connsiteX33" fmla="*/ 776021 w 9406318"/>
              <a:gd name="connsiteY33" fmla="*/ 1015663 h 1015663"/>
              <a:gd name="connsiteX34" fmla="*/ 0 w 9406318"/>
              <a:gd name="connsiteY34" fmla="*/ 1015663 h 1015663"/>
              <a:gd name="connsiteX35" fmla="*/ 0 w 9406318"/>
              <a:gd name="connsiteY35" fmla="*/ 507832 h 1015663"/>
              <a:gd name="connsiteX36" fmla="*/ 0 w 9406318"/>
              <a:gd name="connsiteY36"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406318" h="1015663" fill="none" extrusionOk="0">
                <a:moveTo>
                  <a:pt x="0" y="0"/>
                </a:moveTo>
                <a:cubicBezTo>
                  <a:pt x="97286" y="-6924"/>
                  <a:pt x="191428" y="29869"/>
                  <a:pt x="305705" y="0"/>
                </a:cubicBezTo>
                <a:cubicBezTo>
                  <a:pt x="419982" y="-29869"/>
                  <a:pt x="477698" y="18230"/>
                  <a:pt x="611411" y="0"/>
                </a:cubicBezTo>
                <a:cubicBezTo>
                  <a:pt x="745124" y="-18230"/>
                  <a:pt x="818619" y="5319"/>
                  <a:pt x="917116" y="0"/>
                </a:cubicBezTo>
                <a:cubicBezTo>
                  <a:pt x="1015613" y="-5319"/>
                  <a:pt x="1474389" y="54365"/>
                  <a:pt x="1693137" y="0"/>
                </a:cubicBezTo>
                <a:cubicBezTo>
                  <a:pt x="1911885" y="-54365"/>
                  <a:pt x="2162360" y="41746"/>
                  <a:pt x="2281032" y="0"/>
                </a:cubicBezTo>
                <a:cubicBezTo>
                  <a:pt x="2399705" y="-41746"/>
                  <a:pt x="2487235" y="25721"/>
                  <a:pt x="2586737" y="0"/>
                </a:cubicBezTo>
                <a:cubicBezTo>
                  <a:pt x="2686239" y="-25721"/>
                  <a:pt x="3021301" y="49903"/>
                  <a:pt x="3174632" y="0"/>
                </a:cubicBezTo>
                <a:cubicBezTo>
                  <a:pt x="3327964" y="-49903"/>
                  <a:pt x="3697064" y="44078"/>
                  <a:pt x="3950654" y="0"/>
                </a:cubicBezTo>
                <a:cubicBezTo>
                  <a:pt x="4204244" y="-44078"/>
                  <a:pt x="4295531" y="38157"/>
                  <a:pt x="4444485" y="0"/>
                </a:cubicBezTo>
                <a:cubicBezTo>
                  <a:pt x="4593439" y="-38157"/>
                  <a:pt x="4748855" y="39430"/>
                  <a:pt x="4938317" y="0"/>
                </a:cubicBezTo>
                <a:cubicBezTo>
                  <a:pt x="5127779" y="-39430"/>
                  <a:pt x="5309519" y="56336"/>
                  <a:pt x="5526212" y="0"/>
                </a:cubicBezTo>
                <a:cubicBezTo>
                  <a:pt x="5742905" y="-56336"/>
                  <a:pt x="5932267" y="24632"/>
                  <a:pt x="6208170" y="0"/>
                </a:cubicBezTo>
                <a:cubicBezTo>
                  <a:pt x="6484073" y="-24632"/>
                  <a:pt x="6714012" y="36579"/>
                  <a:pt x="6890128" y="0"/>
                </a:cubicBezTo>
                <a:cubicBezTo>
                  <a:pt x="7066244" y="-36579"/>
                  <a:pt x="7250061" y="13474"/>
                  <a:pt x="7572086" y="0"/>
                </a:cubicBezTo>
                <a:cubicBezTo>
                  <a:pt x="7894111" y="-13474"/>
                  <a:pt x="8022435" y="15863"/>
                  <a:pt x="8348107" y="0"/>
                </a:cubicBezTo>
                <a:cubicBezTo>
                  <a:pt x="8673779" y="-15863"/>
                  <a:pt x="9109855" y="28522"/>
                  <a:pt x="9406318" y="0"/>
                </a:cubicBezTo>
                <a:cubicBezTo>
                  <a:pt x="9417748" y="228373"/>
                  <a:pt x="9356732" y="395873"/>
                  <a:pt x="9406318" y="517988"/>
                </a:cubicBezTo>
                <a:cubicBezTo>
                  <a:pt x="9455904" y="640103"/>
                  <a:pt x="9398932" y="767227"/>
                  <a:pt x="9406318" y="1015663"/>
                </a:cubicBezTo>
                <a:cubicBezTo>
                  <a:pt x="9178874" y="1067256"/>
                  <a:pt x="8931298" y="948196"/>
                  <a:pt x="8630297" y="1015663"/>
                </a:cubicBezTo>
                <a:cubicBezTo>
                  <a:pt x="8329296" y="1083130"/>
                  <a:pt x="8216284" y="975803"/>
                  <a:pt x="8042402" y="1015663"/>
                </a:cubicBezTo>
                <a:cubicBezTo>
                  <a:pt x="7868520" y="1055523"/>
                  <a:pt x="7650727" y="1013035"/>
                  <a:pt x="7548570" y="1015663"/>
                </a:cubicBezTo>
                <a:cubicBezTo>
                  <a:pt x="7446413" y="1018291"/>
                  <a:pt x="7281997" y="976445"/>
                  <a:pt x="7054739" y="1015663"/>
                </a:cubicBezTo>
                <a:cubicBezTo>
                  <a:pt x="6827481" y="1054881"/>
                  <a:pt x="6752349" y="1008917"/>
                  <a:pt x="6560907" y="1015663"/>
                </a:cubicBezTo>
                <a:cubicBezTo>
                  <a:pt x="6369465" y="1022409"/>
                  <a:pt x="6170880" y="988137"/>
                  <a:pt x="6067075" y="1015663"/>
                </a:cubicBezTo>
                <a:cubicBezTo>
                  <a:pt x="5963270" y="1043189"/>
                  <a:pt x="5717330" y="945498"/>
                  <a:pt x="5385117" y="1015663"/>
                </a:cubicBezTo>
                <a:cubicBezTo>
                  <a:pt x="5052904" y="1085828"/>
                  <a:pt x="5046028" y="992452"/>
                  <a:pt x="4797222" y="1015663"/>
                </a:cubicBezTo>
                <a:cubicBezTo>
                  <a:pt x="4548417" y="1038874"/>
                  <a:pt x="4557617" y="980787"/>
                  <a:pt x="4491517" y="1015663"/>
                </a:cubicBezTo>
                <a:cubicBezTo>
                  <a:pt x="4425417" y="1050539"/>
                  <a:pt x="4179334" y="971897"/>
                  <a:pt x="3997685" y="1015663"/>
                </a:cubicBezTo>
                <a:cubicBezTo>
                  <a:pt x="3816036" y="1059429"/>
                  <a:pt x="3653527" y="990784"/>
                  <a:pt x="3315727" y="1015663"/>
                </a:cubicBezTo>
                <a:cubicBezTo>
                  <a:pt x="2977927" y="1040542"/>
                  <a:pt x="3018474" y="975732"/>
                  <a:pt x="2915959" y="1015663"/>
                </a:cubicBezTo>
                <a:cubicBezTo>
                  <a:pt x="2813444" y="1055594"/>
                  <a:pt x="2441963" y="1013064"/>
                  <a:pt x="2139937" y="1015663"/>
                </a:cubicBezTo>
                <a:cubicBezTo>
                  <a:pt x="1837911" y="1018262"/>
                  <a:pt x="1735668" y="927757"/>
                  <a:pt x="1363916" y="1015663"/>
                </a:cubicBezTo>
                <a:cubicBezTo>
                  <a:pt x="992164" y="1103569"/>
                  <a:pt x="1017477" y="998548"/>
                  <a:pt x="776021" y="1015663"/>
                </a:cubicBezTo>
                <a:cubicBezTo>
                  <a:pt x="534565" y="1032778"/>
                  <a:pt x="315646" y="1013359"/>
                  <a:pt x="0" y="1015663"/>
                </a:cubicBezTo>
                <a:cubicBezTo>
                  <a:pt x="-27698" y="900331"/>
                  <a:pt x="60931" y="686669"/>
                  <a:pt x="0" y="507832"/>
                </a:cubicBezTo>
                <a:cubicBezTo>
                  <a:pt x="-60931" y="328995"/>
                  <a:pt x="4694" y="109462"/>
                  <a:pt x="0" y="0"/>
                </a:cubicBezTo>
                <a:close/>
              </a:path>
              <a:path w="9406318" h="1015663" stroke="0" extrusionOk="0">
                <a:moveTo>
                  <a:pt x="0" y="0"/>
                </a:moveTo>
                <a:cubicBezTo>
                  <a:pt x="123058" y="-19380"/>
                  <a:pt x="343924" y="2927"/>
                  <a:pt x="493832" y="0"/>
                </a:cubicBezTo>
                <a:cubicBezTo>
                  <a:pt x="643740" y="-2927"/>
                  <a:pt x="652265" y="21091"/>
                  <a:pt x="799537" y="0"/>
                </a:cubicBezTo>
                <a:cubicBezTo>
                  <a:pt x="946809" y="-21091"/>
                  <a:pt x="1194950" y="85832"/>
                  <a:pt x="1575558" y="0"/>
                </a:cubicBezTo>
                <a:cubicBezTo>
                  <a:pt x="1956166" y="-85832"/>
                  <a:pt x="1926161" y="23042"/>
                  <a:pt x="2069390" y="0"/>
                </a:cubicBezTo>
                <a:cubicBezTo>
                  <a:pt x="2212619" y="-23042"/>
                  <a:pt x="2343590" y="57688"/>
                  <a:pt x="2563222" y="0"/>
                </a:cubicBezTo>
                <a:cubicBezTo>
                  <a:pt x="2782854" y="-57688"/>
                  <a:pt x="3038707" y="62530"/>
                  <a:pt x="3339243" y="0"/>
                </a:cubicBezTo>
                <a:cubicBezTo>
                  <a:pt x="3639779" y="-62530"/>
                  <a:pt x="3570507" y="5148"/>
                  <a:pt x="3739011" y="0"/>
                </a:cubicBezTo>
                <a:cubicBezTo>
                  <a:pt x="3907515" y="-5148"/>
                  <a:pt x="4302869" y="29175"/>
                  <a:pt x="4515033" y="0"/>
                </a:cubicBezTo>
                <a:cubicBezTo>
                  <a:pt x="4727197" y="-29175"/>
                  <a:pt x="5087344" y="22014"/>
                  <a:pt x="5291054" y="0"/>
                </a:cubicBezTo>
                <a:cubicBezTo>
                  <a:pt x="5494764" y="-22014"/>
                  <a:pt x="5689968" y="14242"/>
                  <a:pt x="5878949" y="0"/>
                </a:cubicBezTo>
                <a:cubicBezTo>
                  <a:pt x="6067931" y="-14242"/>
                  <a:pt x="6304629" y="5378"/>
                  <a:pt x="6654970" y="0"/>
                </a:cubicBezTo>
                <a:cubicBezTo>
                  <a:pt x="7005311" y="-5378"/>
                  <a:pt x="6982396" y="1356"/>
                  <a:pt x="7148802" y="0"/>
                </a:cubicBezTo>
                <a:cubicBezTo>
                  <a:pt x="7315208" y="-1356"/>
                  <a:pt x="7404082" y="48810"/>
                  <a:pt x="7642633" y="0"/>
                </a:cubicBezTo>
                <a:cubicBezTo>
                  <a:pt x="7881184" y="-48810"/>
                  <a:pt x="8002364" y="70726"/>
                  <a:pt x="8324591" y="0"/>
                </a:cubicBezTo>
                <a:cubicBezTo>
                  <a:pt x="8646818" y="-70726"/>
                  <a:pt x="8672342" y="34882"/>
                  <a:pt x="8818423" y="0"/>
                </a:cubicBezTo>
                <a:cubicBezTo>
                  <a:pt x="8964504" y="-34882"/>
                  <a:pt x="9158255" y="23078"/>
                  <a:pt x="9406318" y="0"/>
                </a:cubicBezTo>
                <a:cubicBezTo>
                  <a:pt x="9448962" y="202107"/>
                  <a:pt x="9354760" y="277732"/>
                  <a:pt x="9406318" y="528145"/>
                </a:cubicBezTo>
                <a:cubicBezTo>
                  <a:pt x="9457876" y="778558"/>
                  <a:pt x="9403140" y="818894"/>
                  <a:pt x="9406318" y="1015663"/>
                </a:cubicBezTo>
                <a:cubicBezTo>
                  <a:pt x="9238059" y="1030041"/>
                  <a:pt x="8921485" y="936412"/>
                  <a:pt x="8724360" y="1015663"/>
                </a:cubicBezTo>
                <a:cubicBezTo>
                  <a:pt x="8527235" y="1094914"/>
                  <a:pt x="8504105" y="1007178"/>
                  <a:pt x="8324591" y="1015663"/>
                </a:cubicBezTo>
                <a:cubicBezTo>
                  <a:pt x="8145077" y="1024148"/>
                  <a:pt x="7760204" y="1000347"/>
                  <a:pt x="7548570" y="1015663"/>
                </a:cubicBezTo>
                <a:cubicBezTo>
                  <a:pt x="7336936" y="1030979"/>
                  <a:pt x="7129033" y="973918"/>
                  <a:pt x="6960675" y="1015663"/>
                </a:cubicBezTo>
                <a:cubicBezTo>
                  <a:pt x="6792317" y="1057408"/>
                  <a:pt x="6655480" y="1000765"/>
                  <a:pt x="6560907" y="1015663"/>
                </a:cubicBezTo>
                <a:cubicBezTo>
                  <a:pt x="6466334" y="1030561"/>
                  <a:pt x="6170808" y="968458"/>
                  <a:pt x="5973012" y="1015663"/>
                </a:cubicBezTo>
                <a:cubicBezTo>
                  <a:pt x="5775216" y="1062868"/>
                  <a:pt x="5791525" y="993008"/>
                  <a:pt x="5667307" y="1015663"/>
                </a:cubicBezTo>
                <a:cubicBezTo>
                  <a:pt x="5543089" y="1038318"/>
                  <a:pt x="5496748" y="1015128"/>
                  <a:pt x="5361601" y="1015663"/>
                </a:cubicBezTo>
                <a:cubicBezTo>
                  <a:pt x="5226454" y="1016198"/>
                  <a:pt x="4928705" y="983684"/>
                  <a:pt x="4773706" y="1015663"/>
                </a:cubicBezTo>
                <a:cubicBezTo>
                  <a:pt x="4618707" y="1047642"/>
                  <a:pt x="4567418" y="976161"/>
                  <a:pt x="4373938" y="1015663"/>
                </a:cubicBezTo>
                <a:cubicBezTo>
                  <a:pt x="4180458" y="1055165"/>
                  <a:pt x="3835165" y="1014576"/>
                  <a:pt x="3691980" y="1015663"/>
                </a:cubicBezTo>
                <a:cubicBezTo>
                  <a:pt x="3548795" y="1016750"/>
                  <a:pt x="3473767" y="993914"/>
                  <a:pt x="3292211" y="1015663"/>
                </a:cubicBezTo>
                <a:cubicBezTo>
                  <a:pt x="3110655" y="1037412"/>
                  <a:pt x="2763929" y="978517"/>
                  <a:pt x="2610253" y="1015663"/>
                </a:cubicBezTo>
                <a:cubicBezTo>
                  <a:pt x="2456577" y="1052809"/>
                  <a:pt x="2406592" y="983599"/>
                  <a:pt x="2304548" y="1015663"/>
                </a:cubicBezTo>
                <a:cubicBezTo>
                  <a:pt x="2202504" y="1047727"/>
                  <a:pt x="1832416" y="962628"/>
                  <a:pt x="1622590" y="1015663"/>
                </a:cubicBezTo>
                <a:cubicBezTo>
                  <a:pt x="1412764" y="1068698"/>
                  <a:pt x="1386341" y="983631"/>
                  <a:pt x="1222821" y="1015663"/>
                </a:cubicBezTo>
                <a:cubicBezTo>
                  <a:pt x="1059301" y="1047695"/>
                  <a:pt x="1059232" y="1010696"/>
                  <a:pt x="917116" y="1015663"/>
                </a:cubicBezTo>
                <a:cubicBezTo>
                  <a:pt x="775000" y="1020630"/>
                  <a:pt x="670303" y="1010582"/>
                  <a:pt x="517347" y="1015663"/>
                </a:cubicBezTo>
                <a:cubicBezTo>
                  <a:pt x="364391" y="1020744"/>
                  <a:pt x="218154" y="977614"/>
                  <a:pt x="0" y="1015663"/>
                </a:cubicBezTo>
                <a:cubicBezTo>
                  <a:pt x="-49442" y="835427"/>
                  <a:pt x="54095" y="700592"/>
                  <a:pt x="0" y="528145"/>
                </a:cubicBezTo>
                <a:cubicBezTo>
                  <a:pt x="-54095" y="355698"/>
                  <a:pt x="29233" y="152381"/>
                  <a:pt x="0" y="0"/>
                </a:cubicBezTo>
                <a:close/>
              </a:path>
            </a:pathLst>
          </a:custGeom>
          <a:ln>
            <a:no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r>
              <a:rPr lang="en-GB" sz="2000" dirty="0"/>
              <a:t>Many export control regimes have clauses for intangible technology transfers (ITT). </a:t>
            </a:r>
            <a:r>
              <a:rPr lang="en-GB" sz="2000" b="1" dirty="0"/>
              <a:t>ITT </a:t>
            </a:r>
            <a:r>
              <a:rPr lang="en-GB" sz="2000" dirty="0"/>
              <a:t>is ostensibly </a:t>
            </a:r>
            <a:r>
              <a:rPr lang="en-GB" sz="2000" b="1" dirty="0"/>
              <a:t>about controlling </a:t>
            </a:r>
            <a:r>
              <a:rPr lang="en-GB" sz="2000" dirty="0"/>
              <a:t>the</a:t>
            </a:r>
            <a:r>
              <a:rPr lang="en-GB" sz="2000" b="1" dirty="0"/>
              <a:t> knowledge </a:t>
            </a:r>
            <a:r>
              <a:rPr lang="en-GB" sz="2000" dirty="0"/>
              <a:t>component of technology and is an </a:t>
            </a:r>
            <a:r>
              <a:rPr lang="en-GB" sz="2000" b="1" dirty="0"/>
              <a:t>essential and integral </a:t>
            </a:r>
            <a:r>
              <a:rPr lang="en-GB" sz="2000" dirty="0"/>
              <a:t>part of an export control regime. </a:t>
            </a:r>
          </a:p>
        </p:txBody>
      </p:sp>
      <p:sp>
        <p:nvSpPr>
          <p:cNvPr id="12" name="TextBox 11">
            <a:extLst>
              <a:ext uri="{FF2B5EF4-FFF2-40B4-BE49-F238E27FC236}">
                <a16:creationId xmlns:a16="http://schemas.microsoft.com/office/drawing/2014/main" id="{F46FFB39-E419-45DC-92A4-0E145B63E12D}"/>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Tree>
    <p:extLst>
      <p:ext uri="{BB962C8B-B14F-4D97-AF65-F5344CB8AC3E}">
        <p14:creationId xmlns:p14="http://schemas.microsoft.com/office/powerpoint/2010/main" val="737282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The role of intangible technology (e.g. knowledge) and tacit knowledge</a:t>
            </a:r>
            <a:endParaRPr lang="en-GB" sz="2000" b="1" dirty="0"/>
          </a:p>
        </p:txBody>
      </p:sp>
      <p:sp>
        <p:nvSpPr>
          <p:cNvPr id="14" name="Rectangle 13">
            <a:extLst>
              <a:ext uri="{FF2B5EF4-FFF2-40B4-BE49-F238E27FC236}">
                <a16:creationId xmlns:a16="http://schemas.microsoft.com/office/drawing/2014/main" id="{2ECCB590-33B4-42F5-A38D-EAAA6EFC684A}"/>
              </a:ext>
            </a:extLst>
          </p:cNvPr>
          <p:cNvSpPr/>
          <p:nvPr/>
        </p:nvSpPr>
        <p:spPr>
          <a:xfrm>
            <a:off x="1995628" y="1415832"/>
            <a:ext cx="7920880" cy="400110"/>
          </a:xfrm>
          <a:prstGeom prst="rect">
            <a:avLst/>
          </a:prstGeom>
        </p:spPr>
        <p:txBody>
          <a:bodyPr wrap="square">
            <a:spAutoFit/>
          </a:bodyPr>
          <a:lstStyle/>
          <a:p>
            <a:r>
              <a:rPr lang="en-US" altLang="en-US" sz="2000" dirty="0"/>
              <a:t>Distinctions in tacit knowledge (Vogel, 2006)</a:t>
            </a:r>
          </a:p>
        </p:txBody>
      </p:sp>
      <p:sp>
        <p:nvSpPr>
          <p:cNvPr id="16" name="Rectangle 15">
            <a:extLst>
              <a:ext uri="{FF2B5EF4-FFF2-40B4-BE49-F238E27FC236}">
                <a16:creationId xmlns:a16="http://schemas.microsoft.com/office/drawing/2014/main" id="{37EEC748-3D77-40A4-A35F-FF0B1186903F}"/>
              </a:ext>
            </a:extLst>
          </p:cNvPr>
          <p:cNvSpPr/>
          <p:nvPr/>
        </p:nvSpPr>
        <p:spPr>
          <a:xfrm>
            <a:off x="2777548" y="1813331"/>
            <a:ext cx="7575091" cy="923330"/>
          </a:xfrm>
          <a:prstGeom prst="rect">
            <a:avLst/>
          </a:prstGeom>
        </p:spPr>
        <p:txBody>
          <a:bodyPr wrap="square">
            <a:spAutoFit/>
          </a:bodyPr>
          <a:lstStyle/>
          <a:p>
            <a:r>
              <a:rPr lang="en-GB" b="1" dirty="0"/>
              <a:t>personal tacit knowledge </a:t>
            </a:r>
            <a:r>
              <a:rPr lang="en-GB" dirty="0"/>
              <a:t>refers to laboratory skills that are acquired either by person-to-person transfer (“</a:t>
            </a:r>
            <a:r>
              <a:rPr lang="en-GB" i="1" dirty="0"/>
              <a:t>learning by example</a:t>
            </a:r>
            <a:r>
              <a:rPr lang="en-GB" dirty="0"/>
              <a:t>”) or trial-and-error problem-solving (“</a:t>
            </a:r>
            <a:r>
              <a:rPr lang="en-GB" i="1" dirty="0"/>
              <a:t>learning by doing</a:t>
            </a:r>
            <a:r>
              <a:rPr lang="en-GB" dirty="0"/>
              <a:t>”)</a:t>
            </a:r>
          </a:p>
        </p:txBody>
      </p:sp>
      <p:sp>
        <p:nvSpPr>
          <p:cNvPr id="20" name="Rectangle 19">
            <a:extLst>
              <a:ext uri="{FF2B5EF4-FFF2-40B4-BE49-F238E27FC236}">
                <a16:creationId xmlns:a16="http://schemas.microsoft.com/office/drawing/2014/main" id="{1CC9D422-845C-4982-9C91-80DB987C43BA}"/>
              </a:ext>
            </a:extLst>
          </p:cNvPr>
          <p:cNvSpPr/>
          <p:nvPr/>
        </p:nvSpPr>
        <p:spPr>
          <a:xfrm>
            <a:off x="1992365" y="3440491"/>
            <a:ext cx="9113848" cy="707886"/>
          </a:xfrm>
          <a:prstGeom prst="rect">
            <a:avLst/>
          </a:prstGeom>
        </p:spPr>
        <p:txBody>
          <a:bodyPr wrap="square">
            <a:spAutoFit/>
          </a:bodyPr>
          <a:lstStyle/>
          <a:p>
            <a:r>
              <a:rPr lang="en-US" altLang="en-US" sz="2000" dirty="0"/>
              <a:t>Many technologies require both </a:t>
            </a:r>
            <a:r>
              <a:rPr lang="en-US" altLang="en-US" sz="2000" b="1" dirty="0"/>
              <a:t>personal</a:t>
            </a:r>
            <a:r>
              <a:rPr lang="en-US" altLang="en-US" sz="2000" dirty="0"/>
              <a:t> and </a:t>
            </a:r>
            <a:r>
              <a:rPr lang="en-US" altLang="en-US" sz="2000" b="1" dirty="0"/>
              <a:t>communal</a:t>
            </a:r>
            <a:r>
              <a:rPr lang="en-US" altLang="en-US" sz="2000" dirty="0"/>
              <a:t> </a:t>
            </a:r>
            <a:r>
              <a:rPr lang="en-US" altLang="en-US" sz="2000" b="1" dirty="0"/>
              <a:t>tacit</a:t>
            </a:r>
            <a:r>
              <a:rPr lang="en-US" altLang="en-US" sz="2000" dirty="0"/>
              <a:t> </a:t>
            </a:r>
            <a:r>
              <a:rPr lang="en-US" altLang="en-US" sz="2000" b="1" dirty="0"/>
              <a:t>knowledge.</a:t>
            </a:r>
            <a:r>
              <a:rPr lang="en-US" altLang="en-US" sz="2000" dirty="0"/>
              <a:t> This might also limit ability of (non-)state actors to exploit them for harmful purposes</a:t>
            </a:r>
            <a:endParaRPr lang="en-US" altLang="en-US" sz="2000" b="1" dirty="0"/>
          </a:p>
        </p:txBody>
      </p:sp>
      <p:sp>
        <p:nvSpPr>
          <p:cNvPr id="21" name="Rectangle 20">
            <a:extLst>
              <a:ext uri="{FF2B5EF4-FFF2-40B4-BE49-F238E27FC236}">
                <a16:creationId xmlns:a16="http://schemas.microsoft.com/office/drawing/2014/main" id="{21C9F93D-3BBD-4ED7-B034-9930C960DA22}"/>
              </a:ext>
            </a:extLst>
          </p:cNvPr>
          <p:cNvSpPr/>
          <p:nvPr/>
        </p:nvSpPr>
        <p:spPr>
          <a:xfrm>
            <a:off x="2783057" y="2670550"/>
            <a:ext cx="7706657" cy="646331"/>
          </a:xfrm>
          <a:prstGeom prst="rect">
            <a:avLst/>
          </a:prstGeom>
        </p:spPr>
        <p:txBody>
          <a:bodyPr wrap="square">
            <a:spAutoFit/>
          </a:bodyPr>
          <a:lstStyle/>
          <a:p>
            <a:r>
              <a:rPr lang="en-GB" b="1" dirty="0"/>
              <a:t>communal tacit knowledge </a:t>
            </a:r>
            <a:r>
              <a:rPr lang="en-GB" dirty="0"/>
              <a:t>resides in teams of scientists that are made up of specialists from different disciplines.</a:t>
            </a:r>
          </a:p>
        </p:txBody>
      </p:sp>
      <p:sp>
        <p:nvSpPr>
          <p:cNvPr id="23" name="Rectangle 22">
            <a:extLst>
              <a:ext uri="{FF2B5EF4-FFF2-40B4-BE49-F238E27FC236}">
                <a16:creationId xmlns:a16="http://schemas.microsoft.com/office/drawing/2014/main" id="{95326971-79C9-42CA-A517-749E78849D97}"/>
              </a:ext>
            </a:extLst>
          </p:cNvPr>
          <p:cNvSpPr/>
          <p:nvPr/>
        </p:nvSpPr>
        <p:spPr>
          <a:xfrm>
            <a:off x="1992365" y="4764929"/>
            <a:ext cx="8621135" cy="707886"/>
          </a:xfrm>
          <a:prstGeom prst="rect">
            <a:avLst/>
          </a:prstGeom>
        </p:spPr>
        <p:txBody>
          <a:bodyPr wrap="square">
            <a:spAutoFit/>
          </a:bodyPr>
          <a:lstStyle/>
          <a:p>
            <a:pPr marL="0" lvl="1"/>
            <a:r>
              <a:rPr lang="en-US" altLang="en-US" sz="2000" dirty="0"/>
              <a:t>There is considerable debate about tacit knowledge requirements being eroded by technological advances, such as automation processes…</a:t>
            </a:r>
          </a:p>
        </p:txBody>
      </p:sp>
      <p:sp>
        <p:nvSpPr>
          <p:cNvPr id="24" name="Rectangle 23">
            <a:extLst>
              <a:ext uri="{FF2B5EF4-FFF2-40B4-BE49-F238E27FC236}">
                <a16:creationId xmlns:a16="http://schemas.microsoft.com/office/drawing/2014/main" id="{61D05E76-2F70-46E0-8BA7-068E5AA1B1C0}"/>
              </a:ext>
            </a:extLst>
          </p:cNvPr>
          <p:cNvSpPr/>
          <p:nvPr/>
        </p:nvSpPr>
        <p:spPr>
          <a:xfrm>
            <a:off x="1992365" y="5596426"/>
            <a:ext cx="9113848" cy="707886"/>
          </a:xfrm>
          <a:prstGeom prst="rect">
            <a:avLst/>
          </a:prstGeom>
        </p:spPr>
        <p:txBody>
          <a:bodyPr wrap="square">
            <a:spAutoFit/>
          </a:bodyPr>
          <a:lstStyle/>
          <a:p>
            <a:r>
              <a:rPr lang="en-GB" sz="2000" dirty="0"/>
              <a:t>This differentiated conceptualisation allows identification of points to interdict and </a:t>
            </a:r>
            <a:r>
              <a:rPr lang="en-GB" sz="2000" b="1" dirty="0"/>
              <a:t>identify barriers</a:t>
            </a:r>
            <a:r>
              <a:rPr lang="en-GB" sz="2000" dirty="0"/>
              <a:t> </a:t>
            </a:r>
            <a:r>
              <a:rPr lang="en-GB" sz="2000" b="1" dirty="0"/>
              <a:t>to acquisition </a:t>
            </a:r>
            <a:r>
              <a:rPr lang="en-GB" sz="2000" dirty="0"/>
              <a:t>and or</a:t>
            </a:r>
            <a:r>
              <a:rPr lang="en-GB" sz="2000" b="1" dirty="0"/>
              <a:t> proliferation.</a:t>
            </a:r>
          </a:p>
        </p:txBody>
      </p:sp>
      <p:pic>
        <p:nvPicPr>
          <p:cNvPr id="2" name="Graphic 1" descr="Brain">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flipH="1">
            <a:off x="0" y="969526"/>
            <a:ext cx="1470382" cy="1470381"/>
          </a:xfrm>
          <a:prstGeom prst="rect">
            <a:avLst/>
          </a:prstGeom>
        </p:spPr>
      </p:pic>
      <p:sp>
        <p:nvSpPr>
          <p:cNvPr id="29" name="TextBox 28">
            <a:extLst>
              <a:ext uri="{FF2B5EF4-FFF2-40B4-BE49-F238E27FC236}">
                <a16:creationId xmlns:a16="http://schemas.microsoft.com/office/drawing/2014/main" id="{5C4E5319-B2BD-4847-BF26-98416F3B336E}"/>
              </a:ext>
            </a:extLst>
          </p:cNvPr>
          <p:cNvSpPr txBox="1"/>
          <p:nvPr/>
        </p:nvSpPr>
        <p:spPr>
          <a:xfrm>
            <a:off x="2777548" y="4170387"/>
            <a:ext cx="7784515" cy="369332"/>
          </a:xfrm>
          <a:prstGeom prst="rect">
            <a:avLst/>
          </a:prstGeom>
          <a:noFill/>
        </p:spPr>
        <p:txBody>
          <a:bodyPr wrap="square">
            <a:spAutoFit/>
          </a:bodyPr>
          <a:lstStyle/>
          <a:p>
            <a:r>
              <a:rPr lang="en-US" altLang="en-US" sz="1800" dirty="0"/>
              <a:t>… and busts the myth of blueprints on the internet for complex designs.</a:t>
            </a:r>
            <a:endParaRPr lang="en-GB" dirty="0"/>
          </a:p>
        </p:txBody>
      </p:sp>
    </p:spTree>
    <p:extLst>
      <p:ext uri="{BB962C8B-B14F-4D97-AF65-F5344CB8AC3E}">
        <p14:creationId xmlns:p14="http://schemas.microsoft.com/office/powerpoint/2010/main" val="2400915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20" grpId="0"/>
      <p:bldP spid="21" grpId="0"/>
      <p:bldP spid="23"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International legal regime related to dual use aspects</a:t>
            </a:r>
            <a:endParaRPr lang="en-GB" sz="2000" b="1" dirty="0"/>
          </a:p>
        </p:txBody>
      </p:sp>
      <p:sp>
        <p:nvSpPr>
          <p:cNvPr id="14" name="Rectangle 13">
            <a:extLst>
              <a:ext uri="{FF2B5EF4-FFF2-40B4-BE49-F238E27FC236}">
                <a16:creationId xmlns:a16="http://schemas.microsoft.com/office/drawing/2014/main" id="{2ECCB590-33B4-42F5-A38D-EAAA6EFC684A}"/>
              </a:ext>
            </a:extLst>
          </p:cNvPr>
          <p:cNvSpPr/>
          <p:nvPr/>
        </p:nvSpPr>
        <p:spPr>
          <a:xfrm>
            <a:off x="1995628" y="1415832"/>
            <a:ext cx="7605572" cy="1938992"/>
          </a:xfrm>
          <a:prstGeom prst="rect">
            <a:avLst/>
          </a:prstGeom>
        </p:spPr>
        <p:txBody>
          <a:bodyPr wrap="square">
            <a:spAutoFit/>
          </a:bodyPr>
          <a:lstStyle/>
          <a:p>
            <a:r>
              <a:rPr lang="en-US" altLang="en-US" sz="2000" dirty="0"/>
              <a:t>There is a complex framework of laws, norms, regulations, codes, customs, treaties, and conventions to counter the spread, development production, transfer, and use of weapons and their delivery systems – collectively described as the Web of Prevention – the multiple overlapping measures to ensure that all potential stages or aspects of research, development and production are protected from misuse.   </a:t>
            </a:r>
          </a:p>
        </p:txBody>
      </p:sp>
      <p:pic>
        <p:nvPicPr>
          <p:cNvPr id="2" name="Graphic 1" descr="Quill">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flipH="1">
            <a:off x="0" y="969526"/>
            <a:ext cx="1470381" cy="1470381"/>
          </a:xfrm>
          <a:prstGeom prst="rect">
            <a:avLst/>
          </a:prstGeom>
        </p:spPr>
      </p:pic>
      <p:sp>
        <p:nvSpPr>
          <p:cNvPr id="12" name="Rectangle 11">
            <a:extLst>
              <a:ext uri="{FF2B5EF4-FFF2-40B4-BE49-F238E27FC236}">
                <a16:creationId xmlns:a16="http://schemas.microsoft.com/office/drawing/2014/main" id="{854CE3F4-6958-48B5-8509-52BDEA875362}"/>
              </a:ext>
            </a:extLst>
          </p:cNvPr>
          <p:cNvSpPr/>
          <p:nvPr/>
        </p:nvSpPr>
        <p:spPr>
          <a:xfrm>
            <a:off x="1992364" y="3439011"/>
            <a:ext cx="7605572" cy="1015663"/>
          </a:xfrm>
          <a:prstGeom prst="rect">
            <a:avLst/>
          </a:prstGeom>
        </p:spPr>
        <p:txBody>
          <a:bodyPr wrap="square">
            <a:spAutoFit/>
          </a:bodyPr>
          <a:lstStyle/>
          <a:p>
            <a:r>
              <a:rPr lang="en-US" altLang="en-US" sz="2000" dirty="0"/>
              <a:t>This web of prevention extends from </a:t>
            </a:r>
            <a:r>
              <a:rPr lang="en-US" altLang="en-US" sz="2000" b="1" dirty="0"/>
              <a:t>individual responsibility </a:t>
            </a:r>
            <a:r>
              <a:rPr lang="en-US" altLang="en-US" sz="2000" dirty="0"/>
              <a:t>to national legal instruments, regional agreements, to the normative framework provided by international conventions and treaties. </a:t>
            </a:r>
          </a:p>
        </p:txBody>
      </p:sp>
      <p:sp>
        <p:nvSpPr>
          <p:cNvPr id="13" name="Rectangle 12">
            <a:extLst>
              <a:ext uri="{FF2B5EF4-FFF2-40B4-BE49-F238E27FC236}">
                <a16:creationId xmlns:a16="http://schemas.microsoft.com/office/drawing/2014/main" id="{5286B00B-13C1-4EBD-B287-1C095ADBC2D4}"/>
              </a:ext>
            </a:extLst>
          </p:cNvPr>
          <p:cNvSpPr/>
          <p:nvPr/>
        </p:nvSpPr>
        <p:spPr>
          <a:xfrm>
            <a:off x="9550400" y="1552556"/>
            <a:ext cx="2324100" cy="3170099"/>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r>
              <a:rPr lang="en-US" altLang="en-US" sz="2000" i="1" dirty="0"/>
              <a:t>Here, we focus on a simple overview of the relevant aspects of the international framework – there are excellent resources online to follow up on for those who want to explore more.</a:t>
            </a:r>
          </a:p>
        </p:txBody>
      </p:sp>
      <p:sp>
        <p:nvSpPr>
          <p:cNvPr id="15" name="TextBox 14">
            <a:extLst>
              <a:ext uri="{FF2B5EF4-FFF2-40B4-BE49-F238E27FC236}">
                <a16:creationId xmlns:a16="http://schemas.microsoft.com/office/drawing/2014/main" id="{5E7FDAC7-21B3-4D16-984A-CCCDA687BA5E}"/>
              </a:ext>
            </a:extLst>
          </p:cNvPr>
          <p:cNvSpPr txBox="1"/>
          <p:nvPr/>
        </p:nvSpPr>
        <p:spPr>
          <a:xfrm>
            <a:off x="1992364" y="4538860"/>
            <a:ext cx="7605572" cy="1015663"/>
          </a:xfrm>
          <a:prstGeom prst="rect">
            <a:avLst/>
          </a:prstGeom>
          <a:noFill/>
        </p:spPr>
        <p:txBody>
          <a:bodyPr wrap="square">
            <a:spAutoFit/>
          </a:bodyPr>
          <a:lstStyle/>
          <a:p>
            <a:r>
              <a:rPr lang="en-US" sz="2000" dirty="0"/>
              <a:t>Scientists </a:t>
            </a:r>
            <a:r>
              <a:rPr lang="en-US" sz="2000" b="1" dirty="0"/>
              <a:t>need to be aware of the regime </a:t>
            </a:r>
            <a:r>
              <a:rPr lang="en-US" sz="2000" dirty="0"/>
              <a:t>as it directly </a:t>
            </a:r>
            <a:r>
              <a:rPr lang="en-US" sz="2000" b="1" dirty="0"/>
              <a:t>affects their work </a:t>
            </a:r>
            <a:r>
              <a:rPr lang="en-US" sz="2000" dirty="0"/>
              <a:t>in many cases. It is in their interest to facilitate compliance but also to engage and interact: </a:t>
            </a:r>
            <a:endParaRPr lang="en-GB" sz="2000" dirty="0"/>
          </a:p>
        </p:txBody>
      </p:sp>
      <p:sp>
        <p:nvSpPr>
          <p:cNvPr id="19" name="TextBox 18">
            <a:extLst>
              <a:ext uri="{FF2B5EF4-FFF2-40B4-BE49-F238E27FC236}">
                <a16:creationId xmlns:a16="http://schemas.microsoft.com/office/drawing/2014/main" id="{A9AC3419-065F-4AE1-BBE0-ED131ABB8153}"/>
              </a:ext>
            </a:extLst>
          </p:cNvPr>
          <p:cNvSpPr txBox="1"/>
          <p:nvPr/>
        </p:nvSpPr>
        <p:spPr>
          <a:xfrm>
            <a:off x="1992364" y="5537110"/>
            <a:ext cx="9196336" cy="400110"/>
          </a:xfrm>
          <a:prstGeom prst="rect">
            <a:avLst/>
          </a:prstGeom>
          <a:noFill/>
        </p:spPr>
        <p:txBody>
          <a:bodyPr wrap="square">
            <a:spAutoFit/>
          </a:bodyPr>
          <a:lstStyle/>
          <a:p>
            <a:pPr marL="285750" indent="-285750">
              <a:buFont typeface="Wingdings" panose="05000000000000000000" pitchFamily="2" charset="2"/>
              <a:buChar char="Ø"/>
            </a:pPr>
            <a:r>
              <a:rPr lang="en-GB" sz="2000" dirty="0"/>
              <a:t>Scientists are </a:t>
            </a:r>
            <a:r>
              <a:rPr lang="en-GB" sz="2000" b="1" dirty="0"/>
              <a:t>enablers and constrainers of emerging science and technology </a:t>
            </a:r>
          </a:p>
        </p:txBody>
      </p:sp>
      <p:sp>
        <p:nvSpPr>
          <p:cNvPr id="7" name="TextBox 6">
            <a:extLst>
              <a:ext uri="{FF2B5EF4-FFF2-40B4-BE49-F238E27FC236}">
                <a16:creationId xmlns:a16="http://schemas.microsoft.com/office/drawing/2014/main" id="{B65421F0-4D7A-4932-83E1-838F56F187D0}"/>
              </a:ext>
            </a:extLst>
          </p:cNvPr>
          <p:cNvSpPr txBox="1"/>
          <p:nvPr/>
        </p:nvSpPr>
        <p:spPr>
          <a:xfrm>
            <a:off x="1992364" y="5919806"/>
            <a:ext cx="9196336" cy="707886"/>
          </a:xfrm>
          <a:prstGeom prst="rect">
            <a:avLst/>
          </a:prstGeom>
          <a:noFill/>
        </p:spPr>
        <p:txBody>
          <a:bodyPr wrap="square">
            <a:spAutoFit/>
          </a:bodyPr>
          <a:lstStyle/>
          <a:p>
            <a:pPr marL="285750" indent="-285750">
              <a:buFont typeface="Wingdings" panose="05000000000000000000" pitchFamily="2" charset="2"/>
              <a:buChar char="Ø"/>
            </a:pPr>
            <a:r>
              <a:rPr lang="en-GB" sz="2000" dirty="0"/>
              <a:t>Scientists can shape policy in this area by </a:t>
            </a:r>
            <a:r>
              <a:rPr lang="en-GB" sz="2000" b="1" dirty="0"/>
              <a:t>contributing relevant expertise </a:t>
            </a:r>
            <a:r>
              <a:rPr lang="en-GB" sz="2000" dirty="0"/>
              <a:t>because they </a:t>
            </a:r>
            <a:r>
              <a:rPr lang="en-GB" sz="2000" b="1" dirty="0"/>
              <a:t>understand the relevant science and technology </a:t>
            </a:r>
            <a:r>
              <a:rPr lang="en-GB" sz="2000" dirty="0"/>
              <a:t>and the specific context.</a:t>
            </a:r>
          </a:p>
        </p:txBody>
      </p:sp>
    </p:spTree>
    <p:extLst>
      <p:ext uri="{BB962C8B-B14F-4D97-AF65-F5344CB8AC3E}">
        <p14:creationId xmlns:p14="http://schemas.microsoft.com/office/powerpoint/2010/main" val="1443352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2" grpId="0"/>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International legal regime related to dual use aspects</a:t>
            </a:r>
            <a:endParaRPr lang="en-GB" sz="2000" b="1" dirty="0"/>
          </a:p>
        </p:txBody>
      </p:sp>
      <p:sp>
        <p:nvSpPr>
          <p:cNvPr id="14" name="Rectangle 13">
            <a:extLst>
              <a:ext uri="{FF2B5EF4-FFF2-40B4-BE49-F238E27FC236}">
                <a16:creationId xmlns:a16="http://schemas.microsoft.com/office/drawing/2014/main" id="{2ECCB590-33B4-42F5-A38D-EAAA6EFC684A}"/>
              </a:ext>
            </a:extLst>
          </p:cNvPr>
          <p:cNvSpPr/>
          <p:nvPr/>
        </p:nvSpPr>
        <p:spPr>
          <a:xfrm>
            <a:off x="1995628" y="1415832"/>
            <a:ext cx="9637572" cy="1015663"/>
          </a:xfrm>
          <a:prstGeom prst="rect">
            <a:avLst/>
          </a:prstGeom>
        </p:spPr>
        <p:txBody>
          <a:bodyPr wrap="square">
            <a:spAutoFit/>
          </a:bodyPr>
          <a:lstStyle/>
          <a:p>
            <a:r>
              <a:rPr lang="en-US" altLang="en-US" sz="2000" dirty="0"/>
              <a:t>The international legal regime is grouped within a number of categories, these categories are a result of their negotiation on the international level and what was seen as feasible and achievable and subject to political, diplomatic, and historical drivers.    </a:t>
            </a:r>
          </a:p>
        </p:txBody>
      </p:sp>
      <p:pic>
        <p:nvPicPr>
          <p:cNvPr id="2" name="Graphic 1" descr="Quill">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flipH="1">
            <a:off x="0" y="969526"/>
            <a:ext cx="1470381" cy="1470381"/>
          </a:xfrm>
          <a:prstGeom prst="rect">
            <a:avLst/>
          </a:prstGeom>
        </p:spPr>
      </p:pic>
      <p:sp>
        <p:nvSpPr>
          <p:cNvPr id="17" name="TextBox 16">
            <a:extLst>
              <a:ext uri="{FF2B5EF4-FFF2-40B4-BE49-F238E27FC236}">
                <a16:creationId xmlns:a16="http://schemas.microsoft.com/office/drawing/2014/main" id="{5EC4054E-0153-4394-B932-44866E0C7D0E}"/>
              </a:ext>
            </a:extLst>
          </p:cNvPr>
          <p:cNvSpPr txBox="1"/>
          <p:nvPr/>
        </p:nvSpPr>
        <p:spPr>
          <a:xfrm>
            <a:off x="1992364" y="2462657"/>
            <a:ext cx="9637572" cy="707886"/>
          </a:xfrm>
          <a:prstGeom prst="rect">
            <a:avLst/>
          </a:prstGeom>
          <a:noFill/>
        </p:spPr>
        <p:txBody>
          <a:bodyPr wrap="square">
            <a:spAutoFit/>
          </a:bodyPr>
          <a:lstStyle/>
          <a:p>
            <a:r>
              <a:rPr lang="en-GB" sz="2000" dirty="0"/>
              <a:t>Two categorisations that are used in texts and discussions are worth mentioning and dissecting as they frequently obfuscate and often unnecessarily complicate matters:</a:t>
            </a:r>
          </a:p>
        </p:txBody>
      </p:sp>
      <p:sp>
        <p:nvSpPr>
          <p:cNvPr id="5" name="TextBox 4">
            <a:extLst>
              <a:ext uri="{FF2B5EF4-FFF2-40B4-BE49-F238E27FC236}">
                <a16:creationId xmlns:a16="http://schemas.microsoft.com/office/drawing/2014/main" id="{185303CE-CEFB-4789-A9D8-689C55CA0128}"/>
              </a:ext>
            </a:extLst>
          </p:cNvPr>
          <p:cNvSpPr txBox="1"/>
          <p:nvPr/>
        </p:nvSpPr>
        <p:spPr>
          <a:xfrm>
            <a:off x="1992365" y="3214406"/>
            <a:ext cx="6159500" cy="400110"/>
          </a:xfrm>
          <a:prstGeom prst="rect">
            <a:avLst/>
          </a:prstGeom>
          <a:noFill/>
        </p:spPr>
        <p:txBody>
          <a:bodyPr wrap="square">
            <a:spAutoFit/>
          </a:bodyPr>
          <a:lstStyle/>
          <a:p>
            <a:r>
              <a:rPr lang="en-GB" sz="2000" b="1" dirty="0"/>
              <a:t>CBRN</a:t>
            </a:r>
            <a:r>
              <a:rPr lang="en-GB" sz="2000" dirty="0"/>
              <a:t> – Chemical, Biological, Radiological and Nuclear</a:t>
            </a:r>
          </a:p>
        </p:txBody>
      </p:sp>
      <p:sp>
        <p:nvSpPr>
          <p:cNvPr id="6" name="TextBox 5">
            <a:extLst>
              <a:ext uri="{FF2B5EF4-FFF2-40B4-BE49-F238E27FC236}">
                <a16:creationId xmlns:a16="http://schemas.microsoft.com/office/drawing/2014/main" id="{E54B637C-2B8F-4B09-8907-D5221177F705}"/>
              </a:ext>
            </a:extLst>
          </p:cNvPr>
          <p:cNvSpPr txBox="1"/>
          <p:nvPr/>
        </p:nvSpPr>
        <p:spPr>
          <a:xfrm>
            <a:off x="1992365" y="4874230"/>
            <a:ext cx="6159500" cy="400110"/>
          </a:xfrm>
          <a:prstGeom prst="rect">
            <a:avLst/>
          </a:prstGeom>
          <a:noFill/>
        </p:spPr>
        <p:txBody>
          <a:bodyPr wrap="square">
            <a:spAutoFit/>
          </a:bodyPr>
          <a:lstStyle/>
          <a:p>
            <a:r>
              <a:rPr lang="en-GB" sz="2000" b="1" dirty="0"/>
              <a:t>WMD</a:t>
            </a:r>
            <a:r>
              <a:rPr lang="en-GB" sz="2000" dirty="0"/>
              <a:t> – Weapons of Mass Destruction </a:t>
            </a:r>
          </a:p>
        </p:txBody>
      </p:sp>
      <p:sp>
        <p:nvSpPr>
          <p:cNvPr id="22" name="TextBox 21">
            <a:extLst>
              <a:ext uri="{FF2B5EF4-FFF2-40B4-BE49-F238E27FC236}">
                <a16:creationId xmlns:a16="http://schemas.microsoft.com/office/drawing/2014/main" id="{653AA228-B661-41B3-8BEA-1213DACDC0B0}"/>
              </a:ext>
            </a:extLst>
          </p:cNvPr>
          <p:cNvSpPr txBox="1"/>
          <p:nvPr/>
        </p:nvSpPr>
        <p:spPr>
          <a:xfrm>
            <a:off x="2529508" y="3532184"/>
            <a:ext cx="2340260" cy="400110"/>
          </a:xfrm>
          <a:prstGeom prst="rect">
            <a:avLst/>
          </a:prstGeom>
          <a:noFill/>
        </p:spPr>
        <p:txBody>
          <a:bodyPr wrap="square" rtlCol="0">
            <a:spAutoFit/>
          </a:bodyPr>
          <a:lstStyle/>
          <a:p>
            <a:r>
              <a:rPr lang="de-DE" sz="2000" dirty="0"/>
              <a:t>Vastly different</a:t>
            </a:r>
            <a:endParaRPr lang="en-GB" sz="2000" dirty="0"/>
          </a:p>
        </p:txBody>
      </p:sp>
      <p:sp>
        <p:nvSpPr>
          <p:cNvPr id="23" name="Rectangle 22">
            <a:extLst>
              <a:ext uri="{FF2B5EF4-FFF2-40B4-BE49-F238E27FC236}">
                <a16:creationId xmlns:a16="http://schemas.microsoft.com/office/drawing/2014/main" id="{3CCB1133-D298-433F-B48D-EAB69D8EC5E1}"/>
              </a:ext>
            </a:extLst>
          </p:cNvPr>
          <p:cNvSpPr/>
          <p:nvPr/>
        </p:nvSpPr>
        <p:spPr>
          <a:xfrm>
            <a:off x="4210044" y="3532184"/>
            <a:ext cx="1157122" cy="400110"/>
          </a:xfrm>
          <a:prstGeom prst="rect">
            <a:avLst/>
          </a:prstGeom>
        </p:spPr>
        <p:txBody>
          <a:bodyPr wrap="square">
            <a:spAutoFit/>
          </a:bodyPr>
          <a:lstStyle/>
          <a:p>
            <a:r>
              <a:rPr lang="de-DE" sz="2000" dirty="0"/>
              <a:t>systems </a:t>
            </a:r>
            <a:endParaRPr lang="en-GB" sz="2000" dirty="0"/>
          </a:p>
        </p:txBody>
      </p:sp>
      <p:sp>
        <p:nvSpPr>
          <p:cNvPr id="24" name="Rectangle 23">
            <a:extLst>
              <a:ext uri="{FF2B5EF4-FFF2-40B4-BE49-F238E27FC236}">
                <a16:creationId xmlns:a16="http://schemas.microsoft.com/office/drawing/2014/main" id="{0E5FC29A-8088-4AA6-9146-26FC377971A1}"/>
              </a:ext>
            </a:extLst>
          </p:cNvPr>
          <p:cNvSpPr/>
          <p:nvPr/>
        </p:nvSpPr>
        <p:spPr>
          <a:xfrm>
            <a:off x="4210044" y="3847316"/>
            <a:ext cx="1431364" cy="400110"/>
          </a:xfrm>
          <a:prstGeom prst="rect">
            <a:avLst/>
          </a:prstGeom>
        </p:spPr>
        <p:txBody>
          <a:bodyPr wrap="square">
            <a:spAutoFit/>
          </a:bodyPr>
          <a:lstStyle/>
          <a:p>
            <a:r>
              <a:rPr lang="de-DE" sz="2000" dirty="0"/>
              <a:t>knowledge</a:t>
            </a:r>
            <a:endParaRPr lang="en-GB" sz="2000" dirty="0"/>
          </a:p>
        </p:txBody>
      </p:sp>
      <p:sp>
        <p:nvSpPr>
          <p:cNvPr id="25" name="Rectangle 24">
            <a:extLst>
              <a:ext uri="{FF2B5EF4-FFF2-40B4-BE49-F238E27FC236}">
                <a16:creationId xmlns:a16="http://schemas.microsoft.com/office/drawing/2014/main" id="{AC2867D7-381D-4C61-BE38-B4FDCE7C5B38}"/>
              </a:ext>
            </a:extLst>
          </p:cNvPr>
          <p:cNvSpPr/>
          <p:nvPr/>
        </p:nvSpPr>
        <p:spPr>
          <a:xfrm>
            <a:off x="4210044" y="4162448"/>
            <a:ext cx="1252080" cy="400110"/>
          </a:xfrm>
          <a:prstGeom prst="rect">
            <a:avLst/>
          </a:prstGeom>
        </p:spPr>
        <p:txBody>
          <a:bodyPr wrap="square">
            <a:spAutoFit/>
          </a:bodyPr>
          <a:lstStyle/>
          <a:p>
            <a:r>
              <a:rPr lang="de-DE" sz="2000" dirty="0"/>
              <a:t>materials</a:t>
            </a:r>
            <a:endParaRPr lang="en-GB" sz="2000" dirty="0"/>
          </a:p>
        </p:txBody>
      </p:sp>
      <p:sp>
        <p:nvSpPr>
          <p:cNvPr id="26" name="Rectangle 25">
            <a:extLst>
              <a:ext uri="{FF2B5EF4-FFF2-40B4-BE49-F238E27FC236}">
                <a16:creationId xmlns:a16="http://schemas.microsoft.com/office/drawing/2014/main" id="{0E6E2339-9739-4613-B6EF-50911CD6A838}"/>
              </a:ext>
            </a:extLst>
          </p:cNvPr>
          <p:cNvSpPr/>
          <p:nvPr/>
        </p:nvSpPr>
        <p:spPr>
          <a:xfrm>
            <a:off x="4210044" y="4477580"/>
            <a:ext cx="1560150" cy="400110"/>
          </a:xfrm>
          <a:prstGeom prst="rect">
            <a:avLst/>
          </a:prstGeom>
        </p:spPr>
        <p:txBody>
          <a:bodyPr wrap="square">
            <a:spAutoFit/>
          </a:bodyPr>
          <a:lstStyle/>
          <a:p>
            <a:r>
              <a:rPr lang="de-DE" sz="2000" dirty="0"/>
              <a:t>applications</a:t>
            </a:r>
            <a:endParaRPr lang="en-GB" sz="2000" dirty="0"/>
          </a:p>
        </p:txBody>
      </p:sp>
      <p:sp>
        <p:nvSpPr>
          <p:cNvPr id="28" name="TextBox 27">
            <a:extLst>
              <a:ext uri="{FF2B5EF4-FFF2-40B4-BE49-F238E27FC236}">
                <a16:creationId xmlns:a16="http://schemas.microsoft.com/office/drawing/2014/main" id="{CC99A8C4-5BA5-4C29-853A-16E81831CB6F}"/>
              </a:ext>
            </a:extLst>
          </p:cNvPr>
          <p:cNvSpPr txBox="1"/>
          <p:nvPr/>
        </p:nvSpPr>
        <p:spPr>
          <a:xfrm>
            <a:off x="7895704" y="3532184"/>
            <a:ext cx="3096344" cy="400110"/>
          </a:xfrm>
          <a:prstGeom prst="rect">
            <a:avLst/>
          </a:prstGeom>
          <a:noFill/>
        </p:spPr>
        <p:txBody>
          <a:bodyPr wrap="square" rtlCol="0">
            <a:spAutoFit/>
          </a:bodyPr>
          <a:lstStyle/>
          <a:p>
            <a:r>
              <a:rPr lang="de-DE" sz="2000" dirty="0"/>
              <a:t>Legal </a:t>
            </a:r>
            <a:r>
              <a:rPr lang="de-DE" sz="2000" dirty="0" err="1"/>
              <a:t>frameworks</a:t>
            </a:r>
            <a:r>
              <a:rPr lang="de-DE" sz="2000" dirty="0"/>
              <a:t> / politics</a:t>
            </a:r>
            <a:endParaRPr lang="en-GB" sz="2000" dirty="0"/>
          </a:p>
        </p:txBody>
      </p:sp>
      <p:sp>
        <p:nvSpPr>
          <p:cNvPr id="29" name="TextBox 28">
            <a:extLst>
              <a:ext uri="{FF2B5EF4-FFF2-40B4-BE49-F238E27FC236}">
                <a16:creationId xmlns:a16="http://schemas.microsoft.com/office/drawing/2014/main" id="{4C624641-59B5-4BF2-B042-7EDCD63A2E10}"/>
              </a:ext>
            </a:extLst>
          </p:cNvPr>
          <p:cNvSpPr txBox="1"/>
          <p:nvPr/>
        </p:nvSpPr>
        <p:spPr>
          <a:xfrm>
            <a:off x="7895704" y="4004882"/>
            <a:ext cx="3096344" cy="400110"/>
          </a:xfrm>
          <a:prstGeom prst="rect">
            <a:avLst/>
          </a:prstGeom>
          <a:noFill/>
        </p:spPr>
        <p:txBody>
          <a:bodyPr wrap="square" rtlCol="0">
            <a:spAutoFit/>
          </a:bodyPr>
          <a:lstStyle/>
          <a:p>
            <a:r>
              <a:rPr lang="en-GB" sz="2000" dirty="0"/>
              <a:t>Institutional responsibilities</a:t>
            </a:r>
          </a:p>
        </p:txBody>
      </p:sp>
      <p:sp>
        <p:nvSpPr>
          <p:cNvPr id="30" name="TextBox 29">
            <a:extLst>
              <a:ext uri="{FF2B5EF4-FFF2-40B4-BE49-F238E27FC236}">
                <a16:creationId xmlns:a16="http://schemas.microsoft.com/office/drawing/2014/main" id="{8C82B296-DBA8-4CD1-990A-29645B240054}"/>
              </a:ext>
            </a:extLst>
          </p:cNvPr>
          <p:cNvSpPr txBox="1"/>
          <p:nvPr/>
        </p:nvSpPr>
        <p:spPr>
          <a:xfrm>
            <a:off x="7895704" y="4477580"/>
            <a:ext cx="3096344" cy="400110"/>
          </a:xfrm>
          <a:prstGeom prst="rect">
            <a:avLst/>
          </a:prstGeom>
          <a:noFill/>
        </p:spPr>
        <p:txBody>
          <a:bodyPr wrap="square" rtlCol="0">
            <a:spAutoFit/>
          </a:bodyPr>
          <a:lstStyle/>
          <a:p>
            <a:r>
              <a:rPr lang="de-DE" sz="2000" dirty="0"/>
              <a:t>Stakeholder communities</a:t>
            </a:r>
            <a:endParaRPr lang="en-GB" sz="2000" dirty="0"/>
          </a:p>
        </p:txBody>
      </p:sp>
      <p:sp>
        <p:nvSpPr>
          <p:cNvPr id="31" name="Right Arrow 31">
            <a:extLst>
              <a:ext uri="{FF2B5EF4-FFF2-40B4-BE49-F238E27FC236}">
                <a16:creationId xmlns:a16="http://schemas.microsoft.com/office/drawing/2014/main" id="{7C4BE3E7-AC18-420E-B2E9-BAE2E895A5B2}"/>
              </a:ext>
            </a:extLst>
          </p:cNvPr>
          <p:cNvSpPr/>
          <p:nvPr/>
        </p:nvSpPr>
        <p:spPr>
          <a:xfrm>
            <a:off x="5918200" y="3658379"/>
            <a:ext cx="1882546" cy="1101273"/>
          </a:xfrm>
          <a:prstGeom prst="rightArrow">
            <a:avLst>
              <a:gd name="adj1" fmla="val 50000"/>
              <a:gd name="adj2" fmla="val 38468"/>
            </a:avLst>
          </a:prstGeom>
          <a:solidFill>
            <a:schemeClr val="bg1">
              <a:lumMod val="85000"/>
            </a:schemeClr>
          </a:solidFill>
          <a:ln>
            <a:noFill/>
          </a:ln>
          <a:effectLst>
            <a:outerShdw blurRad="165100" dist="38100" dir="2700000" sx="110000" sy="11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differ considerably in</a:t>
            </a:r>
          </a:p>
        </p:txBody>
      </p:sp>
      <p:sp>
        <p:nvSpPr>
          <p:cNvPr id="32" name="TextBox 31">
            <a:extLst>
              <a:ext uri="{FF2B5EF4-FFF2-40B4-BE49-F238E27FC236}">
                <a16:creationId xmlns:a16="http://schemas.microsoft.com/office/drawing/2014/main" id="{8843DE36-CBAC-4903-9447-54174CDCD3F3}"/>
              </a:ext>
            </a:extLst>
          </p:cNvPr>
          <p:cNvSpPr txBox="1"/>
          <p:nvPr/>
        </p:nvSpPr>
        <p:spPr>
          <a:xfrm>
            <a:off x="2529508" y="5198140"/>
            <a:ext cx="8821028" cy="1015663"/>
          </a:xfrm>
          <a:prstGeom prst="rect">
            <a:avLst/>
          </a:prstGeom>
          <a:noFill/>
        </p:spPr>
        <p:txBody>
          <a:bodyPr wrap="square" rtlCol="0">
            <a:spAutoFit/>
          </a:bodyPr>
          <a:lstStyle/>
          <a:p>
            <a:r>
              <a:rPr lang="en-GB" sz="2000" dirty="0"/>
              <a:t>Historical category with no clear definition, often taken to include chemical, biological and nuclear weapon systems. However, it focusses on large-scale impacts whilst neglecting other damage categories that are also available.</a:t>
            </a:r>
          </a:p>
        </p:txBody>
      </p:sp>
      <p:pic>
        <p:nvPicPr>
          <p:cNvPr id="9" name="Graphic 8" descr="Exclamation mark">
            <a:extLst>
              <a:ext uri="{FF2B5EF4-FFF2-40B4-BE49-F238E27FC236}">
                <a16:creationId xmlns:a16="http://schemas.microsoft.com/office/drawing/2014/main" id="{32743722-90C2-4197-BCA3-4CFD3C61554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07071" y="6224650"/>
            <a:ext cx="628917" cy="628917"/>
          </a:xfrm>
          <a:prstGeom prst="rect">
            <a:avLst/>
          </a:prstGeom>
        </p:spPr>
      </p:pic>
      <p:sp>
        <p:nvSpPr>
          <p:cNvPr id="10" name="TextBox 9">
            <a:extLst>
              <a:ext uri="{FF2B5EF4-FFF2-40B4-BE49-F238E27FC236}">
                <a16:creationId xmlns:a16="http://schemas.microsoft.com/office/drawing/2014/main" id="{A1BF4D6E-D88D-40B2-AA39-9B4D339D53F5}"/>
              </a:ext>
            </a:extLst>
          </p:cNvPr>
          <p:cNvSpPr txBox="1"/>
          <p:nvPr/>
        </p:nvSpPr>
        <p:spPr>
          <a:xfrm>
            <a:off x="1992365" y="6329326"/>
            <a:ext cx="9637571" cy="400110"/>
          </a:xfrm>
          <a:prstGeom prst="rect">
            <a:avLst/>
          </a:prstGeom>
          <a:noFill/>
        </p:spPr>
        <p:txBody>
          <a:bodyPr wrap="square" rtlCol="0">
            <a:spAutoFit/>
          </a:bodyPr>
          <a:lstStyle/>
          <a:p>
            <a:r>
              <a:rPr lang="en-GB" sz="2000" b="1" i="1" dirty="0"/>
              <a:t>Nonetheless, they are widely used – it is important to bear in mind the terms’ limitations</a:t>
            </a:r>
          </a:p>
        </p:txBody>
      </p:sp>
    </p:spTree>
    <p:extLst>
      <p:ext uri="{BB962C8B-B14F-4D97-AF65-F5344CB8AC3E}">
        <p14:creationId xmlns:p14="http://schemas.microsoft.com/office/powerpoint/2010/main" val="109212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750"/>
                                        <p:tgtEl>
                                          <p:spTgt spid="24"/>
                                        </p:tgtEl>
                                      </p:cBhvr>
                                    </p:animEffect>
                                  </p:childTnLst>
                                </p:cTn>
                              </p:par>
                            </p:childTnLst>
                          </p:cTn>
                        </p:par>
                        <p:par>
                          <p:cTn id="15" fill="hold">
                            <p:stCondLst>
                              <p:cond delay="1250"/>
                            </p:stCondLst>
                            <p:childTnLst>
                              <p:par>
                                <p:cTn id="16" presetID="10" presetClass="entr" presetSubtype="0"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750"/>
                                        <p:tgtEl>
                                          <p:spTgt spid="25"/>
                                        </p:tgtEl>
                                      </p:cBhvr>
                                    </p:animEffect>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75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left)">
                                      <p:cBhvr>
                                        <p:cTn id="27" dur="500"/>
                                        <p:tgtEl>
                                          <p:spTgt spid="31"/>
                                        </p:tgtEl>
                                      </p:cBhvr>
                                    </p:animEffect>
                                  </p:childTnLst>
                                </p:cTn>
                              </p:par>
                            </p:childTnLst>
                          </p:cTn>
                        </p:par>
                        <p:par>
                          <p:cTn id="28" fill="hold">
                            <p:stCondLst>
                              <p:cond delay="500"/>
                            </p:stCondLst>
                            <p:childTnLst>
                              <p:par>
                                <p:cTn id="29" presetID="10" presetClass="entr" presetSubtype="0"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500"/>
                                        <p:tgtEl>
                                          <p:spTgt spid="2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fade">
                                      <p:cBhvr>
                                        <p:cTn id="41" dur="500"/>
                                        <p:tgtEl>
                                          <p:spTgt spid="30"/>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fade">
                                      <p:cBhvr>
                                        <p:cTn id="4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P spid="28" grpId="0"/>
      <p:bldP spid="29" grpId="0"/>
      <p:bldP spid="30" grpId="0"/>
      <p:bldP spid="31" grpId="0" animBg="1"/>
      <p:bldP spid="3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International Conventions related to dual use aspects of sciences</a:t>
            </a:r>
          </a:p>
        </p:txBody>
      </p:sp>
      <p:pic>
        <p:nvPicPr>
          <p:cNvPr id="2" name="Graphic 1" descr="Globe">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0" cy="1470381"/>
          </a:xfrm>
          <a:prstGeom prst="rect">
            <a:avLst/>
          </a:prstGeom>
        </p:spPr>
      </p:pic>
      <p:sp>
        <p:nvSpPr>
          <p:cNvPr id="32" name="TextBox 31">
            <a:extLst>
              <a:ext uri="{FF2B5EF4-FFF2-40B4-BE49-F238E27FC236}">
                <a16:creationId xmlns:a16="http://schemas.microsoft.com/office/drawing/2014/main" id="{ACCD619C-326F-4045-B854-54763BC3837C}"/>
              </a:ext>
            </a:extLst>
          </p:cNvPr>
          <p:cNvSpPr txBox="1"/>
          <p:nvPr/>
        </p:nvSpPr>
        <p:spPr>
          <a:xfrm>
            <a:off x="1992364" y="1514805"/>
            <a:ext cx="9526535" cy="1015663"/>
          </a:xfrm>
          <a:prstGeom prst="rect">
            <a:avLst/>
          </a:prstGeom>
          <a:noFill/>
        </p:spPr>
        <p:txBody>
          <a:bodyPr wrap="square" rtlCol="0">
            <a:spAutoFit/>
          </a:bodyPr>
          <a:lstStyle/>
          <a:p>
            <a:r>
              <a:rPr lang="en-GB" sz="2000" dirty="0"/>
              <a:t>We will focus on principal instruments that represent the international framework of arms control, non-proliferation and disarmament of “</a:t>
            </a:r>
            <a:r>
              <a:rPr lang="en-US" sz="2000" i="1" dirty="0"/>
              <a:t>weapons of mass destruction</a:t>
            </a:r>
            <a:r>
              <a:rPr lang="en-GB" sz="2000" dirty="0"/>
              <a:t>” or chemical, biological, radiological and nuclear weapons (CBRN)</a:t>
            </a:r>
          </a:p>
        </p:txBody>
      </p:sp>
      <p:sp>
        <p:nvSpPr>
          <p:cNvPr id="40" name="TextBox 39">
            <a:extLst>
              <a:ext uri="{FF2B5EF4-FFF2-40B4-BE49-F238E27FC236}">
                <a16:creationId xmlns:a16="http://schemas.microsoft.com/office/drawing/2014/main" id="{EEF49B5C-7B6C-4D9F-A059-6F5ED5B66CEF}"/>
              </a:ext>
            </a:extLst>
          </p:cNvPr>
          <p:cNvSpPr txBox="1"/>
          <p:nvPr/>
        </p:nvSpPr>
        <p:spPr>
          <a:xfrm>
            <a:off x="2082800" y="3894086"/>
            <a:ext cx="3086100" cy="400110"/>
          </a:xfrm>
          <a:prstGeom prst="rect">
            <a:avLst/>
          </a:prstGeom>
          <a:noFill/>
        </p:spPr>
        <p:txBody>
          <a:bodyPr wrap="square">
            <a:spAutoFit/>
          </a:bodyPr>
          <a:lstStyle/>
          <a:p>
            <a:r>
              <a:rPr lang="en-GB" sz="2000" b="1" dirty="0"/>
              <a:t>Treaties</a:t>
            </a:r>
          </a:p>
        </p:txBody>
      </p:sp>
      <p:sp>
        <p:nvSpPr>
          <p:cNvPr id="42" name="TextBox 41">
            <a:extLst>
              <a:ext uri="{FF2B5EF4-FFF2-40B4-BE49-F238E27FC236}">
                <a16:creationId xmlns:a16="http://schemas.microsoft.com/office/drawing/2014/main" id="{E0D6F7A5-E0C5-46CF-A255-653B21CE9969}"/>
              </a:ext>
            </a:extLst>
          </p:cNvPr>
          <p:cNvSpPr txBox="1"/>
          <p:nvPr/>
        </p:nvSpPr>
        <p:spPr>
          <a:xfrm>
            <a:off x="2082800" y="4284298"/>
            <a:ext cx="3086100" cy="400110"/>
          </a:xfrm>
          <a:prstGeom prst="rect">
            <a:avLst/>
          </a:prstGeom>
          <a:noFill/>
        </p:spPr>
        <p:txBody>
          <a:bodyPr wrap="square">
            <a:spAutoFit/>
          </a:bodyPr>
          <a:lstStyle/>
          <a:p>
            <a:r>
              <a:rPr lang="en-GB" sz="2000" dirty="0"/>
              <a:t>Biological Weapons</a:t>
            </a:r>
          </a:p>
        </p:txBody>
      </p:sp>
      <p:sp>
        <p:nvSpPr>
          <p:cNvPr id="44" name="TextBox 43">
            <a:extLst>
              <a:ext uri="{FF2B5EF4-FFF2-40B4-BE49-F238E27FC236}">
                <a16:creationId xmlns:a16="http://schemas.microsoft.com/office/drawing/2014/main" id="{E1F64C9E-0744-4B13-BED4-67098F613F2B}"/>
              </a:ext>
            </a:extLst>
          </p:cNvPr>
          <p:cNvSpPr txBox="1"/>
          <p:nvPr/>
        </p:nvSpPr>
        <p:spPr>
          <a:xfrm>
            <a:off x="2082800" y="4674510"/>
            <a:ext cx="3086100" cy="400110"/>
          </a:xfrm>
          <a:prstGeom prst="rect">
            <a:avLst/>
          </a:prstGeom>
          <a:noFill/>
        </p:spPr>
        <p:txBody>
          <a:bodyPr wrap="square">
            <a:spAutoFit/>
          </a:bodyPr>
          <a:lstStyle/>
          <a:p>
            <a:r>
              <a:rPr lang="en-GB" sz="2000" dirty="0"/>
              <a:t>Chemical Weapons</a:t>
            </a:r>
          </a:p>
        </p:txBody>
      </p:sp>
      <p:sp>
        <p:nvSpPr>
          <p:cNvPr id="48" name="TextBox 47">
            <a:extLst>
              <a:ext uri="{FF2B5EF4-FFF2-40B4-BE49-F238E27FC236}">
                <a16:creationId xmlns:a16="http://schemas.microsoft.com/office/drawing/2014/main" id="{AE7905EB-FAC2-4D0E-BE1C-203DE7302334}"/>
              </a:ext>
            </a:extLst>
          </p:cNvPr>
          <p:cNvSpPr txBox="1"/>
          <p:nvPr/>
        </p:nvSpPr>
        <p:spPr>
          <a:xfrm>
            <a:off x="2082800" y="5064722"/>
            <a:ext cx="3086100" cy="400110"/>
          </a:xfrm>
          <a:prstGeom prst="rect">
            <a:avLst/>
          </a:prstGeom>
          <a:noFill/>
        </p:spPr>
        <p:txBody>
          <a:bodyPr wrap="square">
            <a:spAutoFit/>
          </a:bodyPr>
          <a:lstStyle/>
          <a:p>
            <a:r>
              <a:rPr lang="en-GB" sz="2000" dirty="0"/>
              <a:t>Nuclear Weapons</a:t>
            </a:r>
          </a:p>
        </p:txBody>
      </p:sp>
      <p:sp>
        <p:nvSpPr>
          <p:cNvPr id="50" name="TextBox 49">
            <a:extLst>
              <a:ext uri="{FF2B5EF4-FFF2-40B4-BE49-F238E27FC236}">
                <a16:creationId xmlns:a16="http://schemas.microsoft.com/office/drawing/2014/main" id="{CB99ED53-D44C-42B6-A1E3-E0489EF4D8E2}"/>
              </a:ext>
            </a:extLst>
          </p:cNvPr>
          <p:cNvSpPr txBox="1"/>
          <p:nvPr/>
        </p:nvSpPr>
        <p:spPr>
          <a:xfrm>
            <a:off x="2082800" y="5454934"/>
            <a:ext cx="4419600" cy="400110"/>
          </a:xfrm>
          <a:prstGeom prst="rect">
            <a:avLst/>
          </a:prstGeom>
          <a:noFill/>
        </p:spPr>
        <p:txBody>
          <a:bodyPr wrap="square">
            <a:spAutoFit/>
          </a:bodyPr>
          <a:lstStyle/>
          <a:p>
            <a:r>
              <a:rPr lang="en-GB" sz="2000" dirty="0"/>
              <a:t>Conventional Weapons &amp; Space Arms</a:t>
            </a:r>
          </a:p>
        </p:txBody>
      </p:sp>
      <p:sp>
        <p:nvSpPr>
          <p:cNvPr id="52" name="TextBox 51">
            <a:extLst>
              <a:ext uri="{FF2B5EF4-FFF2-40B4-BE49-F238E27FC236}">
                <a16:creationId xmlns:a16="http://schemas.microsoft.com/office/drawing/2014/main" id="{FA6A8E33-2E1B-490D-A8F1-095B2EA1631F}"/>
              </a:ext>
            </a:extLst>
          </p:cNvPr>
          <p:cNvSpPr txBox="1"/>
          <p:nvPr/>
        </p:nvSpPr>
        <p:spPr>
          <a:xfrm>
            <a:off x="6959600" y="3894086"/>
            <a:ext cx="4269992" cy="400110"/>
          </a:xfrm>
          <a:prstGeom prst="rect">
            <a:avLst/>
          </a:prstGeom>
          <a:noFill/>
        </p:spPr>
        <p:txBody>
          <a:bodyPr wrap="square">
            <a:spAutoFit/>
          </a:bodyPr>
          <a:lstStyle/>
          <a:p>
            <a:r>
              <a:rPr lang="en-GB" sz="2000" b="1" dirty="0"/>
              <a:t>Regimes</a:t>
            </a:r>
          </a:p>
        </p:txBody>
      </p:sp>
      <p:sp>
        <p:nvSpPr>
          <p:cNvPr id="54" name="TextBox 53">
            <a:extLst>
              <a:ext uri="{FF2B5EF4-FFF2-40B4-BE49-F238E27FC236}">
                <a16:creationId xmlns:a16="http://schemas.microsoft.com/office/drawing/2014/main" id="{D457077A-86E3-414E-91C7-5B03FD8070F0}"/>
              </a:ext>
            </a:extLst>
          </p:cNvPr>
          <p:cNvSpPr txBox="1"/>
          <p:nvPr/>
        </p:nvSpPr>
        <p:spPr>
          <a:xfrm>
            <a:off x="6959600" y="4272570"/>
            <a:ext cx="4269992" cy="400110"/>
          </a:xfrm>
          <a:prstGeom prst="rect">
            <a:avLst/>
          </a:prstGeom>
          <a:noFill/>
        </p:spPr>
        <p:txBody>
          <a:bodyPr wrap="square">
            <a:spAutoFit/>
          </a:bodyPr>
          <a:lstStyle/>
          <a:p>
            <a:r>
              <a:rPr lang="en-GB" sz="2000" dirty="0"/>
              <a:t>International Organisations</a:t>
            </a:r>
          </a:p>
        </p:txBody>
      </p:sp>
      <p:sp>
        <p:nvSpPr>
          <p:cNvPr id="56" name="TextBox 55">
            <a:extLst>
              <a:ext uri="{FF2B5EF4-FFF2-40B4-BE49-F238E27FC236}">
                <a16:creationId xmlns:a16="http://schemas.microsoft.com/office/drawing/2014/main" id="{BBFB6C3C-3B97-45EF-9DC6-17FA48B90742}"/>
              </a:ext>
            </a:extLst>
          </p:cNvPr>
          <p:cNvSpPr txBox="1"/>
          <p:nvPr/>
        </p:nvSpPr>
        <p:spPr>
          <a:xfrm>
            <a:off x="6959600" y="4863752"/>
            <a:ext cx="4269992" cy="400110"/>
          </a:xfrm>
          <a:prstGeom prst="rect">
            <a:avLst/>
          </a:prstGeom>
          <a:noFill/>
        </p:spPr>
        <p:txBody>
          <a:bodyPr wrap="square">
            <a:spAutoFit/>
          </a:bodyPr>
          <a:lstStyle/>
          <a:p>
            <a:r>
              <a:rPr lang="en-GB" sz="2000" dirty="0"/>
              <a:t>Non-Proliferation &amp; Export Control </a:t>
            </a:r>
          </a:p>
        </p:txBody>
      </p:sp>
      <p:sp>
        <p:nvSpPr>
          <p:cNvPr id="58" name="TextBox 57">
            <a:extLst>
              <a:ext uri="{FF2B5EF4-FFF2-40B4-BE49-F238E27FC236}">
                <a16:creationId xmlns:a16="http://schemas.microsoft.com/office/drawing/2014/main" id="{52F91FD6-3639-45A6-8C91-E3F808269A76}"/>
              </a:ext>
            </a:extLst>
          </p:cNvPr>
          <p:cNvSpPr txBox="1"/>
          <p:nvPr/>
        </p:nvSpPr>
        <p:spPr>
          <a:xfrm>
            <a:off x="6959600" y="5454934"/>
            <a:ext cx="4269992" cy="400110"/>
          </a:xfrm>
          <a:prstGeom prst="rect">
            <a:avLst/>
          </a:prstGeom>
          <a:noFill/>
        </p:spPr>
        <p:txBody>
          <a:bodyPr wrap="square">
            <a:spAutoFit/>
          </a:bodyPr>
          <a:lstStyle/>
          <a:p>
            <a:r>
              <a:rPr lang="en-GB" sz="2000" dirty="0"/>
              <a:t>Scientific and Technical cooperation</a:t>
            </a:r>
          </a:p>
        </p:txBody>
      </p:sp>
      <p:sp>
        <p:nvSpPr>
          <p:cNvPr id="59" name="TextBox 58">
            <a:extLst>
              <a:ext uri="{FF2B5EF4-FFF2-40B4-BE49-F238E27FC236}">
                <a16:creationId xmlns:a16="http://schemas.microsoft.com/office/drawing/2014/main" id="{49E384A8-1FF0-471A-A50C-454D9F3496DC}"/>
              </a:ext>
            </a:extLst>
          </p:cNvPr>
          <p:cNvSpPr txBox="1"/>
          <p:nvPr/>
        </p:nvSpPr>
        <p:spPr>
          <a:xfrm>
            <a:off x="1992365" y="2687737"/>
            <a:ext cx="9526534" cy="1015663"/>
          </a:xfrm>
          <a:prstGeom prst="rect">
            <a:avLst/>
          </a:prstGeom>
          <a:noFill/>
        </p:spPr>
        <p:txBody>
          <a:bodyPr wrap="square" rtlCol="0">
            <a:spAutoFit/>
          </a:bodyPr>
          <a:lstStyle/>
          <a:p>
            <a:r>
              <a:rPr lang="en-GB" sz="2000" dirty="0"/>
              <a:t>The following slides will briefly outline the main treaties (international treaties and conventions) and regimes (organisations and instruments). The list is not comprehensive but should give an overview. </a:t>
            </a:r>
          </a:p>
        </p:txBody>
      </p:sp>
    </p:spTree>
    <p:extLst>
      <p:ext uri="{BB962C8B-B14F-4D97-AF65-F5344CB8AC3E}">
        <p14:creationId xmlns:p14="http://schemas.microsoft.com/office/powerpoint/2010/main" val="100603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6643396" cy="523220"/>
          </a:xfrm>
          <a:prstGeom prst="rect">
            <a:avLst/>
          </a:prstGeom>
          <a:noFill/>
        </p:spPr>
        <p:txBody>
          <a:bodyPr wrap="square" rtlCol="0">
            <a:spAutoFit/>
          </a:bodyPr>
          <a:lstStyle/>
          <a:p>
            <a:r>
              <a:rPr lang="en-GB" sz="2800" b="1" dirty="0"/>
              <a:t>Module 3 – Raising context awareness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International Conventions related to dual use aspects of sciences</a:t>
            </a:r>
          </a:p>
        </p:txBody>
      </p:sp>
      <p:pic>
        <p:nvPicPr>
          <p:cNvPr id="2" name="Graphic 1" descr="Globe">
            <a:extLst>
              <a:ext uri="{FF2B5EF4-FFF2-40B4-BE49-F238E27FC236}">
                <a16:creationId xmlns:a16="http://schemas.microsoft.com/office/drawing/2014/main" id="{FEBF4B1B-DD18-439F-AACD-17E1DE1A8A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0" cy="1470381"/>
          </a:xfrm>
          <a:prstGeom prst="rect">
            <a:avLst/>
          </a:prstGeom>
        </p:spPr>
      </p:pic>
      <p:sp>
        <p:nvSpPr>
          <p:cNvPr id="32" name="TextBox 31">
            <a:extLst>
              <a:ext uri="{FF2B5EF4-FFF2-40B4-BE49-F238E27FC236}">
                <a16:creationId xmlns:a16="http://schemas.microsoft.com/office/drawing/2014/main" id="{ACCD619C-326F-4045-B854-54763BC3837C}"/>
              </a:ext>
            </a:extLst>
          </p:cNvPr>
          <p:cNvSpPr txBox="1"/>
          <p:nvPr/>
        </p:nvSpPr>
        <p:spPr>
          <a:xfrm>
            <a:off x="1992365" y="1514805"/>
            <a:ext cx="7924144" cy="400110"/>
          </a:xfrm>
          <a:prstGeom prst="rect">
            <a:avLst/>
          </a:prstGeom>
          <a:noFill/>
        </p:spPr>
        <p:txBody>
          <a:bodyPr wrap="square" rtlCol="0">
            <a:spAutoFit/>
          </a:bodyPr>
          <a:lstStyle/>
          <a:p>
            <a:r>
              <a:rPr lang="en-GB" sz="2000" b="1" dirty="0"/>
              <a:t>Biological Weapons</a:t>
            </a:r>
          </a:p>
        </p:txBody>
      </p:sp>
      <p:pic>
        <p:nvPicPr>
          <p:cNvPr id="4" name="Graphic 3" descr="Scroll">
            <a:extLst>
              <a:ext uri="{FF2B5EF4-FFF2-40B4-BE49-F238E27FC236}">
                <a16:creationId xmlns:a16="http://schemas.microsoft.com/office/drawing/2014/main" id="{AEA05883-F80F-469B-A355-6321F5D1C9C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70040" y="2554207"/>
            <a:ext cx="1130300" cy="1130300"/>
          </a:xfrm>
          <a:prstGeom prst="rect">
            <a:avLst/>
          </a:prstGeom>
        </p:spPr>
      </p:pic>
      <p:sp>
        <p:nvSpPr>
          <p:cNvPr id="5" name="TextBox 4">
            <a:extLst>
              <a:ext uri="{FF2B5EF4-FFF2-40B4-BE49-F238E27FC236}">
                <a16:creationId xmlns:a16="http://schemas.microsoft.com/office/drawing/2014/main" id="{F9F38809-A735-4FAD-82E1-329468D701E4}"/>
              </a:ext>
            </a:extLst>
          </p:cNvPr>
          <p:cNvSpPr txBox="1"/>
          <p:nvPr/>
        </p:nvSpPr>
        <p:spPr>
          <a:xfrm>
            <a:off x="2235199" y="4816575"/>
            <a:ext cx="9259836" cy="707886"/>
          </a:xfrm>
          <a:prstGeom prst="rect">
            <a:avLst/>
          </a:prstGeom>
          <a:noFill/>
        </p:spPr>
        <p:txBody>
          <a:bodyPr wrap="square">
            <a:spAutoFit/>
          </a:bodyPr>
          <a:lstStyle/>
          <a:p>
            <a:r>
              <a:rPr lang="en-US" sz="2000" dirty="0"/>
              <a:t>Protocol for the Prohibition of the Use of Asphyxiating, Poisonous or Other Gases, and of Bacteriological Methods of Warfare – Geneva Protocol 1925 (entry into force 1928)</a:t>
            </a:r>
          </a:p>
        </p:txBody>
      </p:sp>
      <p:sp>
        <p:nvSpPr>
          <p:cNvPr id="8" name="TextBox 7">
            <a:extLst>
              <a:ext uri="{FF2B5EF4-FFF2-40B4-BE49-F238E27FC236}">
                <a16:creationId xmlns:a16="http://schemas.microsoft.com/office/drawing/2014/main" id="{13EA05AC-0AC2-44EC-89D8-B72FF7616BD7}"/>
              </a:ext>
            </a:extLst>
          </p:cNvPr>
          <p:cNvSpPr txBox="1"/>
          <p:nvPr/>
        </p:nvSpPr>
        <p:spPr>
          <a:xfrm>
            <a:off x="2630435" y="5552701"/>
            <a:ext cx="8864600" cy="1200329"/>
          </a:xfrm>
          <a:prstGeom prst="rect">
            <a:avLst/>
          </a:prstGeom>
          <a:noFill/>
        </p:spPr>
        <p:txBody>
          <a:bodyPr wrap="square">
            <a:spAutoFit/>
          </a:bodyPr>
          <a:lstStyle/>
          <a:p>
            <a:pPr marL="285750" indent="-285750">
              <a:buFont typeface="Wingdings" panose="05000000000000000000" pitchFamily="2" charset="2"/>
              <a:buChar char="Ø"/>
            </a:pPr>
            <a:r>
              <a:rPr lang="en-US" dirty="0"/>
              <a:t>international agreement whose states parties have agreed among themselves not to use CBW weapons against one another (no first use agreement). Considered customary international law. It prohibits the use in war of asphyxiating, poisonous, or other gases, and of bacteriological methods of warfare. Provided the basis for the BTWC and CWC.</a:t>
            </a:r>
            <a:endParaRPr lang="en-GB" dirty="0"/>
          </a:p>
        </p:txBody>
      </p:sp>
      <p:sp>
        <p:nvSpPr>
          <p:cNvPr id="30" name="TextBox 29">
            <a:extLst>
              <a:ext uri="{FF2B5EF4-FFF2-40B4-BE49-F238E27FC236}">
                <a16:creationId xmlns:a16="http://schemas.microsoft.com/office/drawing/2014/main" id="{B011C6F1-BE9A-4E93-AD49-6C89F97D366F}"/>
              </a:ext>
            </a:extLst>
          </p:cNvPr>
          <p:cNvSpPr txBox="1"/>
          <p:nvPr/>
        </p:nvSpPr>
        <p:spPr>
          <a:xfrm>
            <a:off x="2235199" y="2020884"/>
            <a:ext cx="7924143" cy="707886"/>
          </a:xfrm>
          <a:prstGeom prst="rect">
            <a:avLst/>
          </a:prstGeom>
          <a:noFill/>
        </p:spPr>
        <p:txBody>
          <a:bodyPr wrap="square">
            <a:spAutoFit/>
          </a:bodyPr>
          <a:lstStyle/>
          <a:p>
            <a:r>
              <a:rPr lang="en-US" sz="2000" dirty="0"/>
              <a:t>Convention on the Prohibition of the Development, Production and Stockpiling of Bacteriological (Biological) and Toxin Weapons (BWC)</a:t>
            </a:r>
            <a:endParaRPr lang="en-GB" sz="2000" dirty="0"/>
          </a:p>
        </p:txBody>
      </p:sp>
      <p:sp>
        <p:nvSpPr>
          <p:cNvPr id="33" name="TextBox 32">
            <a:extLst>
              <a:ext uri="{FF2B5EF4-FFF2-40B4-BE49-F238E27FC236}">
                <a16:creationId xmlns:a16="http://schemas.microsoft.com/office/drawing/2014/main" id="{A0FF8B6E-DACB-4AD0-A4FC-4DC6B54465C1}"/>
              </a:ext>
            </a:extLst>
          </p:cNvPr>
          <p:cNvSpPr txBox="1"/>
          <p:nvPr/>
        </p:nvSpPr>
        <p:spPr>
          <a:xfrm>
            <a:off x="2630435" y="2757010"/>
            <a:ext cx="9010650" cy="2031325"/>
          </a:xfrm>
          <a:prstGeom prst="rect">
            <a:avLst/>
          </a:prstGeom>
          <a:noFill/>
        </p:spPr>
        <p:txBody>
          <a:bodyPr wrap="square">
            <a:spAutoFit/>
          </a:bodyPr>
          <a:lstStyle/>
          <a:p>
            <a:pPr marL="285750" indent="-285750">
              <a:buFont typeface="Wingdings" panose="05000000000000000000" pitchFamily="2" charset="2"/>
              <a:buChar char="Ø"/>
            </a:pPr>
            <a:r>
              <a:rPr lang="en-US" dirty="0"/>
              <a:t>prohibits the development, production, stockpiling, or acquisition of biological and toxin weapons, and mandates the elimination of existing weapons, weapons production material, and delivery means. Prohibition of use is implicit as a common understanding among states parties. </a:t>
            </a:r>
          </a:p>
          <a:p>
            <a:pPr marL="285750" indent="-285750">
              <a:buFont typeface="Wingdings" panose="05000000000000000000" pitchFamily="2" charset="2"/>
              <a:buChar char="Ø"/>
            </a:pPr>
            <a:r>
              <a:rPr lang="en-US" dirty="0"/>
              <a:t>‘</a:t>
            </a:r>
            <a:r>
              <a:rPr lang="en-US" b="1" dirty="0"/>
              <a:t>General Purpose Criterion</a:t>
            </a:r>
            <a:r>
              <a:rPr lang="en-US" dirty="0"/>
              <a:t>’: scope defined by purposes the materials, substances and technologies are put to rather than prohibiting them – both BWC and CWC address dual-use goods in a unique way allowing peaceful uses, prohibiting hostile ones.</a:t>
            </a:r>
            <a:endParaRPr lang="en-GB" dirty="0"/>
          </a:p>
        </p:txBody>
      </p:sp>
      <p:cxnSp>
        <p:nvCxnSpPr>
          <p:cNvPr id="34" name="Straight Connector 33">
            <a:extLst>
              <a:ext uri="{FF2B5EF4-FFF2-40B4-BE49-F238E27FC236}">
                <a16:creationId xmlns:a16="http://schemas.microsoft.com/office/drawing/2014/main" id="{6CABD4EF-C8D9-43EF-A29D-A9E2C933741F}"/>
              </a:ext>
            </a:extLst>
          </p:cNvPr>
          <p:cNvCxnSpPr/>
          <p:nvPr/>
        </p:nvCxnSpPr>
        <p:spPr>
          <a:xfrm>
            <a:off x="2235199" y="4849554"/>
            <a:ext cx="9259836"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7835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4089</Words>
  <Application>Microsoft Office PowerPoint</Application>
  <PresentationFormat>Widescreen</PresentationFormat>
  <Paragraphs>231</Paragraphs>
  <Slides>20</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 Ilchmann</dc:creator>
  <cp:lastModifiedBy>Kai Ilchmann</cp:lastModifiedBy>
  <cp:revision>128</cp:revision>
  <dcterms:created xsi:type="dcterms:W3CDTF">2020-09-03T11:00:39Z</dcterms:created>
  <dcterms:modified xsi:type="dcterms:W3CDTF">2020-09-06T19:18:59Z</dcterms:modified>
</cp:coreProperties>
</file>