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4" r:id="rId9"/>
    <p:sldId id="263" r:id="rId10"/>
    <p:sldId id="265" r:id="rId11"/>
    <p:sldId id="266" r:id="rId12"/>
    <p:sldId id="268" r:id="rId13"/>
    <p:sldId id="269" r:id="rId14"/>
    <p:sldId id="270" r:id="rId15"/>
    <p:sldId id="271" r:id="rId16"/>
    <p:sldId id="267"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4665" autoAdjust="0"/>
  </p:normalViewPr>
  <p:slideViewPr>
    <p:cSldViewPr snapToGrid="0">
      <p:cViewPr varScale="1">
        <p:scale>
          <a:sx n="103" d="100"/>
          <a:sy n="103" d="100"/>
        </p:scale>
        <p:origin x="828" y="114"/>
      </p:cViewPr>
      <p:guideLst/>
    </p:cSldViewPr>
  </p:slideViewPr>
  <p:notesTextViewPr>
    <p:cViewPr>
      <p:scale>
        <a:sx n="200" d="100"/>
        <a:sy n="2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0A54CE-6F2F-40A8-86E1-AF29B87F1449}" type="datetimeFigureOut">
              <a:rPr lang="en-GB" smtClean="0"/>
              <a:t>05/09/2020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C76AAB-EAB2-4573-9E71-10EB3E327C2E}" type="slidenum">
              <a:rPr lang="en-GB" smtClean="0"/>
              <a:t>‹#›</a:t>
            </a:fld>
            <a:endParaRPr lang="en-GB"/>
          </a:p>
        </p:txBody>
      </p:sp>
    </p:spTree>
    <p:extLst>
      <p:ext uri="{BB962C8B-B14F-4D97-AF65-F5344CB8AC3E}">
        <p14:creationId xmlns:p14="http://schemas.microsoft.com/office/powerpoint/2010/main" val="36757737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This module introduces some ethical and professional dilemmas life scientists face in their daily work and relations with the wider society. Relevant issues are introduced in three forms: through discussion of real cases where life scientists played a role in public controversies, through discussion of issues related to the institutionalisation of science and society and through introducing ethical dilemmas in life science practices. In this module, reflection questions and exercises are incorporated in the discussion of cases, issues and ethical dilemmas</a:t>
            </a:r>
            <a:r>
              <a:rPr lang="en-GB"/>
              <a:t>. </a:t>
            </a:r>
            <a:endParaRPr lang="en-GB" dirty="0"/>
          </a:p>
          <a:p>
            <a:endParaRPr lang="en-GB" dirty="0"/>
          </a:p>
        </p:txBody>
      </p:sp>
      <p:sp>
        <p:nvSpPr>
          <p:cNvPr id="4" name="Slide Number Placeholder 3"/>
          <p:cNvSpPr>
            <a:spLocks noGrp="1"/>
          </p:cNvSpPr>
          <p:nvPr>
            <p:ph type="sldNum" sz="quarter" idx="5"/>
          </p:nvPr>
        </p:nvSpPr>
        <p:spPr/>
        <p:txBody>
          <a:bodyPr/>
          <a:lstStyle/>
          <a:p>
            <a:fld id="{D7C76AAB-EAB2-4573-9E71-10EB3E327C2E}" type="slidenum">
              <a:rPr lang="en-GB" smtClean="0"/>
              <a:t>3</a:t>
            </a:fld>
            <a:endParaRPr lang="en-GB"/>
          </a:p>
        </p:txBody>
      </p:sp>
    </p:spTree>
    <p:extLst>
      <p:ext uri="{BB962C8B-B14F-4D97-AF65-F5344CB8AC3E}">
        <p14:creationId xmlns:p14="http://schemas.microsoft.com/office/powerpoint/2010/main" val="2637842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https://www.opcw.org/hague-ethical-guidelines</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For an excellent exercise see: https://www.opcw.org/sites/default/files/documents/2019/02/Hague%20Ethical%20Guidelines%20Jigsaw%20Exercise-%202019.pdf</a:t>
            </a:r>
          </a:p>
        </p:txBody>
      </p:sp>
      <p:sp>
        <p:nvSpPr>
          <p:cNvPr id="4" name="Slide Number Placeholder 3"/>
          <p:cNvSpPr>
            <a:spLocks noGrp="1"/>
          </p:cNvSpPr>
          <p:nvPr>
            <p:ph type="sldNum" sz="quarter" idx="5"/>
          </p:nvPr>
        </p:nvSpPr>
        <p:spPr/>
        <p:txBody>
          <a:bodyPr/>
          <a:lstStyle/>
          <a:p>
            <a:fld id="{D7C76AAB-EAB2-4573-9E71-10EB3E327C2E}" type="slidenum">
              <a:rPr lang="en-GB" smtClean="0"/>
              <a:t>12</a:t>
            </a:fld>
            <a:endParaRPr lang="en-GB"/>
          </a:p>
        </p:txBody>
      </p:sp>
    </p:spTree>
    <p:extLst>
      <p:ext uri="{BB962C8B-B14F-4D97-AF65-F5344CB8AC3E}">
        <p14:creationId xmlns:p14="http://schemas.microsoft.com/office/powerpoint/2010/main" val="14129004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https://www.opcw.org/hague-ethical-guidelines</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For an excellent exercise see: https://www.opcw.org/sites/default/files/documents/2019/02/Hague%20Ethical%20Guidelines%20Jigsaw%20Exercise-%202019.pdf</a:t>
            </a:r>
          </a:p>
        </p:txBody>
      </p:sp>
      <p:sp>
        <p:nvSpPr>
          <p:cNvPr id="4" name="Slide Number Placeholder 3"/>
          <p:cNvSpPr>
            <a:spLocks noGrp="1"/>
          </p:cNvSpPr>
          <p:nvPr>
            <p:ph type="sldNum" sz="quarter" idx="5"/>
          </p:nvPr>
        </p:nvSpPr>
        <p:spPr/>
        <p:txBody>
          <a:bodyPr/>
          <a:lstStyle/>
          <a:p>
            <a:fld id="{D7C76AAB-EAB2-4573-9E71-10EB3E327C2E}" type="slidenum">
              <a:rPr lang="en-GB" smtClean="0"/>
              <a:t>13</a:t>
            </a:fld>
            <a:endParaRPr lang="en-GB"/>
          </a:p>
        </p:txBody>
      </p:sp>
    </p:spTree>
    <p:extLst>
      <p:ext uri="{BB962C8B-B14F-4D97-AF65-F5344CB8AC3E}">
        <p14:creationId xmlns:p14="http://schemas.microsoft.com/office/powerpoint/2010/main" val="25241544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https://www.opcw.org/hague-ethical-guidelines</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For an excellent exercise see: https://www.opcw.org/sites/default/files/documents/2019/02/Hague%20Ethical%20Guidelines%20Jigsaw%20Exercise-%202019.pdf</a:t>
            </a:r>
          </a:p>
        </p:txBody>
      </p:sp>
      <p:sp>
        <p:nvSpPr>
          <p:cNvPr id="4" name="Slide Number Placeholder 3"/>
          <p:cNvSpPr>
            <a:spLocks noGrp="1"/>
          </p:cNvSpPr>
          <p:nvPr>
            <p:ph type="sldNum" sz="quarter" idx="5"/>
          </p:nvPr>
        </p:nvSpPr>
        <p:spPr/>
        <p:txBody>
          <a:bodyPr/>
          <a:lstStyle/>
          <a:p>
            <a:fld id="{D7C76AAB-EAB2-4573-9E71-10EB3E327C2E}" type="slidenum">
              <a:rPr lang="en-GB" smtClean="0"/>
              <a:t>14</a:t>
            </a:fld>
            <a:endParaRPr lang="en-GB"/>
          </a:p>
        </p:txBody>
      </p:sp>
    </p:spTree>
    <p:extLst>
      <p:ext uri="{BB962C8B-B14F-4D97-AF65-F5344CB8AC3E}">
        <p14:creationId xmlns:p14="http://schemas.microsoft.com/office/powerpoint/2010/main" val="40899411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https://www.opcw.org/hague-ethical-guidelines</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For an excellent exercise see: https://www.opcw.org/sites/default/files/documents/2019/02/Hague%20Ethical%20Guidelines%20Jigsaw%20Exercise-%202019.pdf</a:t>
            </a:r>
          </a:p>
        </p:txBody>
      </p:sp>
      <p:sp>
        <p:nvSpPr>
          <p:cNvPr id="4" name="Slide Number Placeholder 3"/>
          <p:cNvSpPr>
            <a:spLocks noGrp="1"/>
          </p:cNvSpPr>
          <p:nvPr>
            <p:ph type="sldNum" sz="quarter" idx="5"/>
          </p:nvPr>
        </p:nvSpPr>
        <p:spPr/>
        <p:txBody>
          <a:bodyPr/>
          <a:lstStyle/>
          <a:p>
            <a:fld id="{D7C76AAB-EAB2-4573-9E71-10EB3E327C2E}" type="slidenum">
              <a:rPr lang="en-GB" smtClean="0"/>
              <a:t>15</a:t>
            </a:fld>
            <a:endParaRPr lang="en-GB"/>
          </a:p>
        </p:txBody>
      </p:sp>
    </p:spTree>
    <p:extLst>
      <p:ext uri="{BB962C8B-B14F-4D97-AF65-F5344CB8AC3E}">
        <p14:creationId xmlns:p14="http://schemas.microsoft.com/office/powerpoint/2010/main" val="16390900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7C76AAB-EAB2-4573-9E71-10EB3E327C2E}" type="slidenum">
              <a:rPr lang="en-GB" smtClean="0"/>
              <a:t>16</a:t>
            </a:fld>
            <a:endParaRPr lang="en-GB"/>
          </a:p>
        </p:txBody>
      </p:sp>
    </p:spTree>
    <p:extLst>
      <p:ext uri="{BB962C8B-B14F-4D97-AF65-F5344CB8AC3E}">
        <p14:creationId xmlns:p14="http://schemas.microsoft.com/office/powerpoint/2010/main" val="33664034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D7C76AAB-EAB2-4573-9E71-10EB3E327C2E}" type="slidenum">
              <a:rPr lang="en-GB" smtClean="0"/>
              <a:t>17</a:t>
            </a:fld>
            <a:endParaRPr lang="en-GB"/>
          </a:p>
        </p:txBody>
      </p:sp>
    </p:spTree>
    <p:extLst>
      <p:ext uri="{BB962C8B-B14F-4D97-AF65-F5344CB8AC3E}">
        <p14:creationId xmlns:p14="http://schemas.microsoft.com/office/powerpoint/2010/main" val="17628444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controversy has been extensively debated in the media, politics and in the scientific community. The case has for example been extensively analysed by Michael </a:t>
            </a:r>
            <a:r>
              <a:rPr lang="en-GB" dirty="0" err="1"/>
              <a:t>Selgelid</a:t>
            </a:r>
            <a:r>
              <a:rPr lang="en-GB" dirty="0"/>
              <a:t>. Reference: </a:t>
            </a:r>
            <a:r>
              <a:rPr lang="en-US" dirty="0" err="1"/>
              <a:t>Selgelid</a:t>
            </a:r>
            <a:r>
              <a:rPr lang="en-US" dirty="0"/>
              <a:t>, M.J. Gain-of-Function Research: Ethical Analysis. Sci </a:t>
            </a:r>
            <a:r>
              <a:rPr lang="en-US" dirty="0" err="1"/>
              <a:t>Eng</a:t>
            </a:r>
            <a:r>
              <a:rPr lang="en-US" dirty="0"/>
              <a:t> Ethics 22, 923–964 (2016). https://doi.org/10.1007/s11948-016-9810-1: https://link.springer.com/article/10.1007/s11948-016-9810-1 </a:t>
            </a:r>
            <a:endParaRPr lang="en-GB" dirty="0"/>
          </a:p>
          <a:p>
            <a:endParaRPr lang="en-GB" dirty="0"/>
          </a:p>
        </p:txBody>
      </p:sp>
      <p:sp>
        <p:nvSpPr>
          <p:cNvPr id="4" name="Slide Number Placeholder 3"/>
          <p:cNvSpPr>
            <a:spLocks noGrp="1"/>
          </p:cNvSpPr>
          <p:nvPr>
            <p:ph type="sldNum" sz="quarter" idx="5"/>
          </p:nvPr>
        </p:nvSpPr>
        <p:spPr/>
        <p:txBody>
          <a:bodyPr/>
          <a:lstStyle/>
          <a:p>
            <a:fld id="{D7C76AAB-EAB2-4573-9E71-10EB3E327C2E}" type="slidenum">
              <a:rPr lang="en-GB" smtClean="0"/>
              <a:t>4</a:t>
            </a:fld>
            <a:endParaRPr lang="en-GB"/>
          </a:p>
        </p:txBody>
      </p:sp>
    </p:spTree>
    <p:extLst>
      <p:ext uri="{BB962C8B-B14F-4D97-AF65-F5344CB8AC3E}">
        <p14:creationId xmlns:p14="http://schemas.microsoft.com/office/powerpoint/2010/main" val="11057022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Several aspects of the debate on this case of Gain of Function research illuminate the special role of scientists in the collective responsibility for governing life sciences in society. From a scientific perspective, the experiment is important and interesting science as it may elucidate evolutionary mechanisms necessary to confer transmissibility. This experiment can lead to an extraordinary scientific insight. However, there are risks involved, in this case giving a virus the ability to be transmissible by another route with pandemic potential if it infects a lab worker. Scientists should be aware of the potential risks involved, to the researcher and to society at large. The point is not to prohibit the research (these experiments and Gain of Function research were not prohibited by the US or Dutch authorities). While many participants in the public debate and in the discussion in the scientific community gave their personal opinion on the specific experiment, this is not the reason for including this case in this course. The point of the example is to show that people participating in the discussion had different interpretations of the case and of the status of the biosecurity code of conduct the scientists abided by. The case also demonstrates clearly that the research does not exist in a vacuum of supposed scientific objectivity in some imagined space dissociated from society – research is embedded in society. The point of this course is to open up the space for a dialogue, to convince you that your research work does not exist outside of society, and to offer you frameworks and concepts which you can use to fulfil the special role of scientists in the collective responsibility for governing science and technology in society. The case also shows that taking this responsibility is also in the self-interest of scientists. </a:t>
            </a:r>
            <a:r>
              <a:rPr lang="en-GB" dirty="0" err="1"/>
              <a:t>Fouchier</a:t>
            </a:r>
            <a:r>
              <a:rPr lang="en-GB" dirty="0"/>
              <a:t> and </a:t>
            </a:r>
            <a:r>
              <a:rPr lang="en-GB" dirty="0" err="1"/>
              <a:t>Kawaoka's</a:t>
            </a:r>
            <a:r>
              <a:rPr lang="en-GB" dirty="0"/>
              <a:t> experiments caused a research moratorium of US-funded research which took 3 years. In that period, valuable research was halted, and progress paused to discuss the issue of gain of function research. In the future, early engagement of life scientists in dialogue on emerging biosecurity issues and on appropriate precautionary ways to reinforce the web of prevention of misuse of dual use life sciences may contribute to more public support for this kind of scientific research. </a:t>
            </a:r>
          </a:p>
          <a:p>
            <a:r>
              <a:rPr lang="en-GB" sz="1800" dirty="0">
                <a:latin typeface="Segoe UI" panose="020B0502040204020203" pitchFamily="34" charset="0"/>
              </a:rPr>
              <a:t>See also: BBC World Service (2001) </a:t>
            </a:r>
            <a:r>
              <a:rPr lang="en-GB" sz="2800" b="1" dirty="0">
                <a:latin typeface="Verdana, Arial, Helvetica, sans-serif"/>
              </a:rPr>
              <a:t>Mouse Virus or Bioweapon</a:t>
            </a:r>
            <a:r>
              <a:rPr lang="en-GB" sz="2800" b="0" dirty="0">
                <a:latin typeface="Verdana, Arial, Helvetica, sans-serif"/>
              </a:rPr>
              <a:t> available at:</a:t>
            </a:r>
            <a:r>
              <a:rPr lang="en-GB" sz="2800" b="1" dirty="0">
                <a:latin typeface="Verdana, Arial, Helvetica, sans-serif"/>
              </a:rPr>
              <a:t> </a:t>
            </a:r>
            <a:r>
              <a:rPr lang="en-GB" sz="1800" dirty="0">
                <a:latin typeface="Segoe UI" panose="020B0502040204020203" pitchFamily="34" charset="0"/>
              </a:rPr>
              <a:t>http://www.bbc.co.uk/worldservice/sci_tech/highlights/010117_mousepox.shtml </a:t>
            </a:r>
            <a:endParaRPr lang="en-GB" dirty="0"/>
          </a:p>
          <a:p>
            <a:endParaRPr lang="en-GB" dirty="0"/>
          </a:p>
          <a:p>
            <a:r>
              <a:rPr lang="en-GB" dirty="0"/>
              <a:t>Information on the Dutch discussion on biosecurity is available on the website of the KNAW: https://knaw.nl/en/topics/veiligheid/biosecurity</a:t>
            </a:r>
          </a:p>
          <a:p>
            <a:endParaRPr lang="en-GB" dirty="0"/>
          </a:p>
        </p:txBody>
      </p:sp>
      <p:sp>
        <p:nvSpPr>
          <p:cNvPr id="4" name="Slide Number Placeholder 3"/>
          <p:cNvSpPr>
            <a:spLocks noGrp="1"/>
          </p:cNvSpPr>
          <p:nvPr>
            <p:ph type="sldNum" sz="quarter" idx="5"/>
          </p:nvPr>
        </p:nvSpPr>
        <p:spPr/>
        <p:txBody>
          <a:bodyPr/>
          <a:lstStyle/>
          <a:p>
            <a:fld id="{D7C76AAB-EAB2-4573-9E71-10EB3E327C2E}" type="slidenum">
              <a:rPr lang="en-GB" smtClean="0"/>
              <a:t>5</a:t>
            </a:fld>
            <a:endParaRPr lang="en-GB"/>
          </a:p>
        </p:txBody>
      </p:sp>
    </p:spTree>
    <p:extLst>
      <p:ext uri="{BB962C8B-B14F-4D97-AF65-F5344CB8AC3E}">
        <p14:creationId xmlns:p14="http://schemas.microsoft.com/office/powerpoint/2010/main" val="28406584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point is not to prohibit the research (these experiments and Gain of Function research were not prohibited by the US or Dutch authorities). While many participants in the public debate and in the discussion in the scientific community gave their personal opinion on the specific experiment, this is not the reason for including this case in this course. The point of this course is to open up the space for a dialogue, to convince you that your research work does not exist outside of society, and to offer you frameworks and concepts which you can use to fulfil the special role of scientists in the collective responsibility for governing science and technology in society. </a:t>
            </a:r>
          </a:p>
        </p:txBody>
      </p:sp>
      <p:sp>
        <p:nvSpPr>
          <p:cNvPr id="4" name="Slide Number Placeholder 3"/>
          <p:cNvSpPr>
            <a:spLocks noGrp="1"/>
          </p:cNvSpPr>
          <p:nvPr>
            <p:ph type="sldNum" sz="quarter" idx="5"/>
          </p:nvPr>
        </p:nvSpPr>
        <p:spPr/>
        <p:txBody>
          <a:bodyPr/>
          <a:lstStyle/>
          <a:p>
            <a:fld id="{D7C76AAB-EAB2-4573-9E71-10EB3E327C2E}" type="slidenum">
              <a:rPr lang="en-GB" smtClean="0"/>
              <a:t>6</a:t>
            </a:fld>
            <a:endParaRPr lang="en-GB"/>
          </a:p>
        </p:txBody>
      </p:sp>
    </p:spTree>
    <p:extLst>
      <p:ext uri="{BB962C8B-B14F-4D97-AF65-F5344CB8AC3E}">
        <p14:creationId xmlns:p14="http://schemas.microsoft.com/office/powerpoint/2010/main" val="11379263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case also shows that </a:t>
            </a:r>
            <a:r>
              <a:rPr lang="en-GB" b="1" u="sng" dirty="0"/>
              <a:t>taking this responsibility is also in the self-interest of scientists</a:t>
            </a:r>
            <a:r>
              <a:rPr lang="en-GB" dirty="0"/>
              <a:t>. </a:t>
            </a:r>
            <a:r>
              <a:rPr lang="en-GB" dirty="0" err="1"/>
              <a:t>Fouchier</a:t>
            </a:r>
            <a:r>
              <a:rPr lang="en-GB" dirty="0"/>
              <a:t> and </a:t>
            </a:r>
            <a:r>
              <a:rPr lang="en-GB" dirty="0" err="1"/>
              <a:t>Kawaoka's</a:t>
            </a:r>
            <a:r>
              <a:rPr lang="en-GB" dirty="0"/>
              <a:t> experiments caused a research moratorium of US-funded research which took 3 years. In that period, valuable research was halted, and progress paused to discuss the issue of gain of function research. In the future, early engagement of life scientists in dialogue on emerging biosecurity issues and on appropriate precautionary ways to reinforce the web of prevention of misuse of dual use life sciences may contribute to more public support for this kind of scientific research. </a:t>
            </a:r>
          </a:p>
          <a:p>
            <a:r>
              <a:rPr lang="en-GB" sz="1800" dirty="0">
                <a:latin typeface="Segoe UI" panose="020B0502040204020203" pitchFamily="34" charset="0"/>
              </a:rPr>
              <a:t>See also: BBC World Service (2001) </a:t>
            </a:r>
            <a:r>
              <a:rPr lang="en-GB" sz="2800" b="1" dirty="0">
                <a:latin typeface="Verdana, Arial, Helvetica, sans-serif"/>
              </a:rPr>
              <a:t>Mouse Virus or Bioweapon</a:t>
            </a:r>
            <a:r>
              <a:rPr lang="en-GB" sz="2800" b="0" dirty="0">
                <a:latin typeface="Verdana, Arial, Helvetica, sans-serif"/>
              </a:rPr>
              <a:t> available at:</a:t>
            </a:r>
            <a:r>
              <a:rPr lang="en-GB" sz="2800" b="1" dirty="0">
                <a:latin typeface="Verdana, Arial, Helvetica, sans-serif"/>
              </a:rPr>
              <a:t> </a:t>
            </a:r>
            <a:r>
              <a:rPr lang="en-GB" sz="1800" dirty="0">
                <a:latin typeface="Segoe UI" panose="020B0502040204020203" pitchFamily="34" charset="0"/>
              </a:rPr>
              <a:t>http://www.bbc.co.uk/worldservice/sci_tech/highlights/010117_mousepox.shtml </a:t>
            </a:r>
            <a:endParaRPr lang="en-GB" dirty="0"/>
          </a:p>
          <a:p>
            <a:endParaRPr lang="en-GB" dirty="0"/>
          </a:p>
          <a:p>
            <a:r>
              <a:rPr lang="en-GB" dirty="0"/>
              <a:t>Information on the Dutch discussion on biosecurity is available on the website of the KNAW: https://knaw.nl/en/topics/veiligheid/biosecurity</a:t>
            </a:r>
          </a:p>
          <a:p>
            <a:endParaRPr lang="en-GB" dirty="0"/>
          </a:p>
        </p:txBody>
      </p:sp>
      <p:sp>
        <p:nvSpPr>
          <p:cNvPr id="4" name="Slide Number Placeholder 3"/>
          <p:cNvSpPr>
            <a:spLocks noGrp="1"/>
          </p:cNvSpPr>
          <p:nvPr>
            <p:ph type="sldNum" sz="quarter" idx="5"/>
          </p:nvPr>
        </p:nvSpPr>
        <p:spPr/>
        <p:txBody>
          <a:bodyPr/>
          <a:lstStyle/>
          <a:p>
            <a:fld id="{D7C76AAB-EAB2-4573-9E71-10EB3E327C2E}" type="slidenum">
              <a:rPr lang="en-GB" smtClean="0"/>
              <a:t>7</a:t>
            </a:fld>
            <a:endParaRPr lang="en-GB"/>
          </a:p>
        </p:txBody>
      </p:sp>
    </p:spTree>
    <p:extLst>
      <p:ext uri="{BB962C8B-B14F-4D97-AF65-F5344CB8AC3E}">
        <p14:creationId xmlns:p14="http://schemas.microsoft.com/office/powerpoint/2010/main" val="39909684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noProof="0" dirty="0"/>
              <a:t>Like everyone else, scientists are members of distinct communities and other groups. Specifically, scientists are members of their research department, university or research institute, disciplinary society and other research communities. The members of a particular group tend to share common values and interests, which may be different from the rest of society. Individual scientists who would like to contribute more actively in collective responsibility for the societal impacts of their research, may experience either support or discouragement from the other group members. </a:t>
            </a:r>
          </a:p>
          <a:p>
            <a:endParaRPr lang="en-GB" noProof="0" dirty="0"/>
          </a:p>
          <a:p>
            <a:r>
              <a:rPr lang="en-GB" noProof="0" dirty="0"/>
              <a:t>Watch: University of Texas. Ethics Defined: Group Think. Video explaining group think: https://ethicsunwrapped.utexas.edu/glossary/groupthink  </a:t>
            </a:r>
          </a:p>
          <a:p>
            <a:r>
              <a:rPr lang="en-GB" noProof="0" dirty="0"/>
              <a:t>More explanation and references are collected in this Wikipedia page: https://en.wikipedia.org/wiki/Groupthink </a:t>
            </a:r>
          </a:p>
          <a:p>
            <a:endParaRPr lang="en-GB" noProof="0" dirty="0"/>
          </a:p>
          <a:p>
            <a:r>
              <a:rPr lang="en-GB" noProof="0" dirty="0"/>
              <a:t>The case study on nuclear weapons research is analysed in Hugh </a:t>
            </a:r>
            <a:r>
              <a:rPr lang="en-GB" noProof="0" dirty="0" err="1"/>
              <a:t>Gusterson</a:t>
            </a:r>
            <a:r>
              <a:rPr lang="en-GB" noProof="0" dirty="0"/>
              <a:t> (1996) Nuclear Rites. A Weapons Laboratory at the End of the Cold War. University of California Press. https://www.ucpress.edu/book/9780520213739/nuclear-rites</a:t>
            </a:r>
          </a:p>
          <a:p>
            <a:endParaRPr lang="en-GB" dirty="0"/>
          </a:p>
        </p:txBody>
      </p:sp>
      <p:sp>
        <p:nvSpPr>
          <p:cNvPr id="4" name="Slide Number Placeholder 3"/>
          <p:cNvSpPr>
            <a:spLocks noGrp="1"/>
          </p:cNvSpPr>
          <p:nvPr>
            <p:ph type="sldNum" sz="quarter" idx="5"/>
          </p:nvPr>
        </p:nvSpPr>
        <p:spPr/>
        <p:txBody>
          <a:bodyPr/>
          <a:lstStyle/>
          <a:p>
            <a:fld id="{D7C76AAB-EAB2-4573-9E71-10EB3E327C2E}" type="slidenum">
              <a:rPr lang="en-GB" smtClean="0"/>
              <a:t>8</a:t>
            </a:fld>
            <a:endParaRPr lang="en-GB"/>
          </a:p>
        </p:txBody>
      </p:sp>
    </p:spTree>
    <p:extLst>
      <p:ext uri="{BB962C8B-B14F-4D97-AF65-F5344CB8AC3E}">
        <p14:creationId xmlns:p14="http://schemas.microsoft.com/office/powerpoint/2010/main" val="39203623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addition to fulfilling one’s own role responsibility, governments, scientists, industry and civil society must continuously engage in dialogue on emerging risks and contribute to a precautionary approach.</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In the discussion of the special role responsibility of scientists in module 2, fragmentation of responsibilities was addressed as an issue limiting the effectiveness of efforts to reflect on ethical issues by life scientists. Such fragmentation is also referred to as the ‘many hands problem’ and a precautionary approach in collaboration with other actors is needed to address the issues.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See, for example: </a:t>
            </a:r>
            <a:r>
              <a:rPr lang="en-US" b="1" dirty="0"/>
              <a:t>Voids or Fragmentation: Moral Responsibility For Collective Outcomes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Matthew Braham, Martin van </a:t>
            </a:r>
            <a:r>
              <a:rPr lang="en-GB" dirty="0" err="1"/>
              <a:t>Hees</a:t>
            </a:r>
            <a:r>
              <a:rPr lang="en-GB" dirty="0"/>
              <a:t> (2018) </a:t>
            </a:r>
            <a:r>
              <a:rPr lang="en-US" dirty="0"/>
              <a:t>Moral Responsibility For Collective Outcomes. </a:t>
            </a:r>
            <a:r>
              <a:rPr lang="en-US" i="1" dirty="0"/>
              <a:t>The Economic Journal</a:t>
            </a:r>
            <a:r>
              <a:rPr lang="en-US" dirty="0"/>
              <a:t>, Volume 128, Issue 612, 1 July 2018, Pages F95–F113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t>
            </a:r>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D7C76AAB-EAB2-4573-9E71-10EB3E327C2E}" type="slidenum">
              <a:rPr lang="en-GB" smtClean="0"/>
              <a:t>9</a:t>
            </a:fld>
            <a:endParaRPr lang="en-GB"/>
          </a:p>
        </p:txBody>
      </p:sp>
    </p:spTree>
    <p:extLst>
      <p:ext uri="{BB962C8B-B14F-4D97-AF65-F5344CB8AC3E}">
        <p14:creationId xmlns:p14="http://schemas.microsoft.com/office/powerpoint/2010/main" val="7569605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Much discussion focusses on the role of science in society, both in public media and in the scientific community. The position people take in the public discussion is influenced by their personal conception of technology, as explained in module 1 (e.g. neutral, useful, risky or unethical). Scientists engaging in public dialogue on their work should take these different perceptions into account if they want to communicate effectively, as illustrated in the case study on Gain of Function research discussed earlier in this module. </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In this exercise, the focus is on the internal discussion in the scientific community on the role of science in society. Some scientists stress the need to perform good science and the importance to maintain high research integrity standards. An earlier mentioned example is the All European Academies code of conduct for Research Integrity: https://ec.europa.eu/research/participants/data/ref/h2020/other/hi/h2020-ethics_code-of-conduct_en.pdf</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While other scientists don’t dispute the need to respect those standards, they tend to focus more on engaging in action research, aiming to contribute to societal goals such as sustainable development and alleviating human suffering. The concepts responsible research and innovation and ethical, legal and social aspects introduced in module 1 include arguments as well as practical instruments for engaging in action research. Some groups of young scientists are developing their own approaches to contributing to societal goals. </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Young Scientists Ethics Code published by the World Economic Forum is a good practice example: Young scientists code of ethics – world economic forum: http://www3.weforum.org/docs/WEF_Code_of_Ethics.pdf</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4" name="Slide Number Placeholder 3"/>
          <p:cNvSpPr>
            <a:spLocks noGrp="1"/>
          </p:cNvSpPr>
          <p:nvPr>
            <p:ph type="sldNum" sz="quarter" idx="5"/>
          </p:nvPr>
        </p:nvSpPr>
        <p:spPr/>
        <p:txBody>
          <a:bodyPr/>
          <a:lstStyle/>
          <a:p>
            <a:fld id="{D7C76AAB-EAB2-4573-9E71-10EB3E327C2E}" type="slidenum">
              <a:rPr lang="en-GB" smtClean="0"/>
              <a:t>10</a:t>
            </a:fld>
            <a:endParaRPr lang="en-GB"/>
          </a:p>
        </p:txBody>
      </p:sp>
    </p:spTree>
    <p:extLst>
      <p:ext uri="{BB962C8B-B14F-4D97-AF65-F5344CB8AC3E}">
        <p14:creationId xmlns:p14="http://schemas.microsoft.com/office/powerpoint/2010/main" val="26097857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https://www.opcw.org/hague-ethical-guidelines</a:t>
            </a:r>
          </a:p>
          <a:p>
            <a:pPr>
              <a:lnSpc>
                <a:spcPct val="107000"/>
              </a:lnSpc>
              <a:spcAft>
                <a:spcPts val="8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For more on the excellent exercise see: https://www.opcw.org/sites/default/files/documents/2019/02/Hague%20Ethical%20Guidelines%20Jigsaw%20Exercise-%202019.pdf</a:t>
            </a:r>
          </a:p>
        </p:txBody>
      </p:sp>
      <p:sp>
        <p:nvSpPr>
          <p:cNvPr id="4" name="Slide Number Placeholder 3"/>
          <p:cNvSpPr>
            <a:spLocks noGrp="1"/>
          </p:cNvSpPr>
          <p:nvPr>
            <p:ph type="sldNum" sz="quarter" idx="5"/>
          </p:nvPr>
        </p:nvSpPr>
        <p:spPr/>
        <p:txBody>
          <a:bodyPr/>
          <a:lstStyle/>
          <a:p>
            <a:fld id="{D7C76AAB-EAB2-4573-9E71-10EB3E327C2E}" type="slidenum">
              <a:rPr lang="en-GB" smtClean="0"/>
              <a:t>11</a:t>
            </a:fld>
            <a:endParaRPr lang="en-GB"/>
          </a:p>
        </p:txBody>
      </p:sp>
    </p:spTree>
    <p:extLst>
      <p:ext uri="{BB962C8B-B14F-4D97-AF65-F5344CB8AC3E}">
        <p14:creationId xmlns:p14="http://schemas.microsoft.com/office/powerpoint/2010/main" val="7276241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162B5-5B10-43BC-94FD-39A7B2F2D24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93C3E29-0108-4F3A-B914-F033EB2443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50C3994-6DED-4B14-ADEF-8664C7D93FF2}"/>
              </a:ext>
            </a:extLst>
          </p:cNvPr>
          <p:cNvSpPr>
            <a:spLocks noGrp="1"/>
          </p:cNvSpPr>
          <p:nvPr>
            <p:ph type="dt" sz="half" idx="10"/>
          </p:nvPr>
        </p:nvSpPr>
        <p:spPr/>
        <p:txBody>
          <a:bodyPr/>
          <a:lstStyle/>
          <a:p>
            <a:fld id="{D55C3168-4C0C-4ABF-99CD-984AE63C16CF}" type="datetimeFigureOut">
              <a:rPr lang="en-GB" smtClean="0"/>
              <a:t>05/09/2020</a:t>
            </a:fld>
            <a:endParaRPr lang="en-GB"/>
          </a:p>
        </p:txBody>
      </p:sp>
      <p:sp>
        <p:nvSpPr>
          <p:cNvPr id="5" name="Footer Placeholder 4">
            <a:extLst>
              <a:ext uri="{FF2B5EF4-FFF2-40B4-BE49-F238E27FC236}">
                <a16:creationId xmlns:a16="http://schemas.microsoft.com/office/drawing/2014/main" id="{D4287E15-D66F-490D-BE9F-C6CFAF6830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4098A2-9AAC-4A1D-8E69-D1BAF141356B}"/>
              </a:ext>
            </a:extLst>
          </p:cNvPr>
          <p:cNvSpPr>
            <a:spLocks noGrp="1"/>
          </p:cNvSpPr>
          <p:nvPr>
            <p:ph type="sldNum" sz="quarter" idx="12"/>
          </p:nvPr>
        </p:nvSpPr>
        <p:spPr/>
        <p:txBody>
          <a:bodyPr/>
          <a:lstStyle/>
          <a:p>
            <a:fld id="{14755C3C-5C90-45B3-A516-3DB66A200351}" type="slidenum">
              <a:rPr lang="en-GB" smtClean="0"/>
              <a:t>‹#›</a:t>
            </a:fld>
            <a:endParaRPr lang="en-GB"/>
          </a:p>
        </p:txBody>
      </p:sp>
    </p:spTree>
    <p:extLst>
      <p:ext uri="{BB962C8B-B14F-4D97-AF65-F5344CB8AC3E}">
        <p14:creationId xmlns:p14="http://schemas.microsoft.com/office/powerpoint/2010/main" val="31726673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8082B-AAA4-4E06-88A7-907450423B7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6DAD0E5-71F2-4592-9A66-3AE147C54D8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DDEC5E-EA24-4256-A2DE-23E7A0134736}"/>
              </a:ext>
            </a:extLst>
          </p:cNvPr>
          <p:cNvSpPr>
            <a:spLocks noGrp="1"/>
          </p:cNvSpPr>
          <p:nvPr>
            <p:ph type="dt" sz="half" idx="10"/>
          </p:nvPr>
        </p:nvSpPr>
        <p:spPr/>
        <p:txBody>
          <a:bodyPr/>
          <a:lstStyle/>
          <a:p>
            <a:fld id="{D55C3168-4C0C-4ABF-99CD-984AE63C16CF}" type="datetimeFigureOut">
              <a:rPr lang="en-GB" smtClean="0"/>
              <a:t>05/09/2020</a:t>
            </a:fld>
            <a:endParaRPr lang="en-GB"/>
          </a:p>
        </p:txBody>
      </p:sp>
      <p:sp>
        <p:nvSpPr>
          <p:cNvPr id="5" name="Footer Placeholder 4">
            <a:extLst>
              <a:ext uri="{FF2B5EF4-FFF2-40B4-BE49-F238E27FC236}">
                <a16:creationId xmlns:a16="http://schemas.microsoft.com/office/drawing/2014/main" id="{4C64A20F-C6E1-436A-8158-39DA7F0478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356C50-06B4-4BD7-B1ED-7C4BF1615C9A}"/>
              </a:ext>
            </a:extLst>
          </p:cNvPr>
          <p:cNvSpPr>
            <a:spLocks noGrp="1"/>
          </p:cNvSpPr>
          <p:nvPr>
            <p:ph type="sldNum" sz="quarter" idx="12"/>
          </p:nvPr>
        </p:nvSpPr>
        <p:spPr/>
        <p:txBody>
          <a:bodyPr/>
          <a:lstStyle/>
          <a:p>
            <a:fld id="{14755C3C-5C90-45B3-A516-3DB66A200351}" type="slidenum">
              <a:rPr lang="en-GB" smtClean="0"/>
              <a:t>‹#›</a:t>
            </a:fld>
            <a:endParaRPr lang="en-GB"/>
          </a:p>
        </p:txBody>
      </p:sp>
    </p:spTree>
    <p:extLst>
      <p:ext uri="{BB962C8B-B14F-4D97-AF65-F5344CB8AC3E}">
        <p14:creationId xmlns:p14="http://schemas.microsoft.com/office/powerpoint/2010/main" val="714039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A6B5153-F3A3-44F9-AF6B-C65FBE8AD28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0D13188-CD26-4BAB-856E-72991999818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195AF4B-18E5-4C6E-B426-7487EE7AE25D}"/>
              </a:ext>
            </a:extLst>
          </p:cNvPr>
          <p:cNvSpPr>
            <a:spLocks noGrp="1"/>
          </p:cNvSpPr>
          <p:nvPr>
            <p:ph type="dt" sz="half" idx="10"/>
          </p:nvPr>
        </p:nvSpPr>
        <p:spPr/>
        <p:txBody>
          <a:bodyPr/>
          <a:lstStyle/>
          <a:p>
            <a:fld id="{D55C3168-4C0C-4ABF-99CD-984AE63C16CF}" type="datetimeFigureOut">
              <a:rPr lang="en-GB" smtClean="0"/>
              <a:t>05/09/2020</a:t>
            </a:fld>
            <a:endParaRPr lang="en-GB"/>
          </a:p>
        </p:txBody>
      </p:sp>
      <p:sp>
        <p:nvSpPr>
          <p:cNvPr id="5" name="Footer Placeholder 4">
            <a:extLst>
              <a:ext uri="{FF2B5EF4-FFF2-40B4-BE49-F238E27FC236}">
                <a16:creationId xmlns:a16="http://schemas.microsoft.com/office/drawing/2014/main" id="{2D070E10-9D7F-4011-AC87-5C4DAA7523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07B5AB-95E2-4D6B-8959-930F04DA7FE2}"/>
              </a:ext>
            </a:extLst>
          </p:cNvPr>
          <p:cNvSpPr>
            <a:spLocks noGrp="1"/>
          </p:cNvSpPr>
          <p:nvPr>
            <p:ph type="sldNum" sz="quarter" idx="12"/>
          </p:nvPr>
        </p:nvSpPr>
        <p:spPr/>
        <p:txBody>
          <a:bodyPr/>
          <a:lstStyle/>
          <a:p>
            <a:fld id="{14755C3C-5C90-45B3-A516-3DB66A200351}" type="slidenum">
              <a:rPr lang="en-GB" smtClean="0"/>
              <a:t>‹#›</a:t>
            </a:fld>
            <a:endParaRPr lang="en-GB"/>
          </a:p>
        </p:txBody>
      </p:sp>
    </p:spTree>
    <p:extLst>
      <p:ext uri="{BB962C8B-B14F-4D97-AF65-F5344CB8AC3E}">
        <p14:creationId xmlns:p14="http://schemas.microsoft.com/office/powerpoint/2010/main" val="2353188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96094-F405-4B83-951C-E0251236BB5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537AB1A-CECF-40F0-A297-6A0208671F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ED7633C-0C98-4C3F-ABB6-82EDBEC29FB7}"/>
              </a:ext>
            </a:extLst>
          </p:cNvPr>
          <p:cNvSpPr>
            <a:spLocks noGrp="1"/>
          </p:cNvSpPr>
          <p:nvPr>
            <p:ph type="dt" sz="half" idx="10"/>
          </p:nvPr>
        </p:nvSpPr>
        <p:spPr/>
        <p:txBody>
          <a:bodyPr/>
          <a:lstStyle/>
          <a:p>
            <a:fld id="{D55C3168-4C0C-4ABF-99CD-984AE63C16CF}" type="datetimeFigureOut">
              <a:rPr lang="en-GB" smtClean="0"/>
              <a:t>05/09/2020</a:t>
            </a:fld>
            <a:endParaRPr lang="en-GB"/>
          </a:p>
        </p:txBody>
      </p:sp>
      <p:sp>
        <p:nvSpPr>
          <p:cNvPr id="5" name="Footer Placeholder 4">
            <a:extLst>
              <a:ext uri="{FF2B5EF4-FFF2-40B4-BE49-F238E27FC236}">
                <a16:creationId xmlns:a16="http://schemas.microsoft.com/office/drawing/2014/main" id="{EA4D6DDA-98A8-4506-92B6-F7CE9828AAF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03CE423-4248-4C06-B871-CFB4A6BFF203}"/>
              </a:ext>
            </a:extLst>
          </p:cNvPr>
          <p:cNvSpPr>
            <a:spLocks noGrp="1"/>
          </p:cNvSpPr>
          <p:nvPr>
            <p:ph type="sldNum" sz="quarter" idx="12"/>
          </p:nvPr>
        </p:nvSpPr>
        <p:spPr/>
        <p:txBody>
          <a:bodyPr/>
          <a:lstStyle/>
          <a:p>
            <a:fld id="{14755C3C-5C90-45B3-A516-3DB66A200351}" type="slidenum">
              <a:rPr lang="en-GB" smtClean="0"/>
              <a:t>‹#›</a:t>
            </a:fld>
            <a:endParaRPr lang="en-GB"/>
          </a:p>
        </p:txBody>
      </p:sp>
    </p:spTree>
    <p:extLst>
      <p:ext uri="{BB962C8B-B14F-4D97-AF65-F5344CB8AC3E}">
        <p14:creationId xmlns:p14="http://schemas.microsoft.com/office/powerpoint/2010/main" val="2017335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321EA4-6847-48A7-8EB1-F22FDE4815F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C28B534-DE02-420B-ADE3-48209871E9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857C38D-4783-4D31-A718-C53ABE0616AE}"/>
              </a:ext>
            </a:extLst>
          </p:cNvPr>
          <p:cNvSpPr>
            <a:spLocks noGrp="1"/>
          </p:cNvSpPr>
          <p:nvPr>
            <p:ph type="dt" sz="half" idx="10"/>
          </p:nvPr>
        </p:nvSpPr>
        <p:spPr/>
        <p:txBody>
          <a:bodyPr/>
          <a:lstStyle/>
          <a:p>
            <a:fld id="{D55C3168-4C0C-4ABF-99CD-984AE63C16CF}" type="datetimeFigureOut">
              <a:rPr lang="en-GB" smtClean="0"/>
              <a:t>05/09/2020</a:t>
            </a:fld>
            <a:endParaRPr lang="en-GB"/>
          </a:p>
        </p:txBody>
      </p:sp>
      <p:sp>
        <p:nvSpPr>
          <p:cNvPr id="5" name="Footer Placeholder 4">
            <a:extLst>
              <a:ext uri="{FF2B5EF4-FFF2-40B4-BE49-F238E27FC236}">
                <a16:creationId xmlns:a16="http://schemas.microsoft.com/office/drawing/2014/main" id="{C005BC71-C801-4FDF-8A16-BD5296B8ED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281C40-E638-4518-925D-23857E4E03D3}"/>
              </a:ext>
            </a:extLst>
          </p:cNvPr>
          <p:cNvSpPr>
            <a:spLocks noGrp="1"/>
          </p:cNvSpPr>
          <p:nvPr>
            <p:ph type="sldNum" sz="quarter" idx="12"/>
          </p:nvPr>
        </p:nvSpPr>
        <p:spPr/>
        <p:txBody>
          <a:bodyPr/>
          <a:lstStyle/>
          <a:p>
            <a:fld id="{14755C3C-5C90-45B3-A516-3DB66A200351}" type="slidenum">
              <a:rPr lang="en-GB" smtClean="0"/>
              <a:t>‹#›</a:t>
            </a:fld>
            <a:endParaRPr lang="en-GB"/>
          </a:p>
        </p:txBody>
      </p:sp>
    </p:spTree>
    <p:extLst>
      <p:ext uri="{BB962C8B-B14F-4D97-AF65-F5344CB8AC3E}">
        <p14:creationId xmlns:p14="http://schemas.microsoft.com/office/powerpoint/2010/main" val="2295632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032C3-DC7A-416C-8E1D-1EEFA9A358D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9AD895F-2F4C-4BB3-BDEA-CF5FB5FA14F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079F623-B99C-4935-812D-F648FBEF4EF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226E1EF-AC5E-44B3-AFEE-19591C1FAF28}"/>
              </a:ext>
            </a:extLst>
          </p:cNvPr>
          <p:cNvSpPr>
            <a:spLocks noGrp="1"/>
          </p:cNvSpPr>
          <p:nvPr>
            <p:ph type="dt" sz="half" idx="10"/>
          </p:nvPr>
        </p:nvSpPr>
        <p:spPr/>
        <p:txBody>
          <a:bodyPr/>
          <a:lstStyle/>
          <a:p>
            <a:fld id="{D55C3168-4C0C-4ABF-99CD-984AE63C16CF}" type="datetimeFigureOut">
              <a:rPr lang="en-GB" smtClean="0"/>
              <a:t>05/09/2020</a:t>
            </a:fld>
            <a:endParaRPr lang="en-GB"/>
          </a:p>
        </p:txBody>
      </p:sp>
      <p:sp>
        <p:nvSpPr>
          <p:cNvPr id="6" name="Footer Placeholder 5">
            <a:extLst>
              <a:ext uri="{FF2B5EF4-FFF2-40B4-BE49-F238E27FC236}">
                <a16:creationId xmlns:a16="http://schemas.microsoft.com/office/drawing/2014/main" id="{5E658FD1-B5D4-4B30-8DB4-729EB17BC77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BCFC7C7-FBBF-41F0-9FB5-7B5CB55974C2}"/>
              </a:ext>
            </a:extLst>
          </p:cNvPr>
          <p:cNvSpPr>
            <a:spLocks noGrp="1"/>
          </p:cNvSpPr>
          <p:nvPr>
            <p:ph type="sldNum" sz="quarter" idx="12"/>
          </p:nvPr>
        </p:nvSpPr>
        <p:spPr/>
        <p:txBody>
          <a:bodyPr/>
          <a:lstStyle/>
          <a:p>
            <a:fld id="{14755C3C-5C90-45B3-A516-3DB66A200351}" type="slidenum">
              <a:rPr lang="en-GB" smtClean="0"/>
              <a:t>‹#›</a:t>
            </a:fld>
            <a:endParaRPr lang="en-GB"/>
          </a:p>
        </p:txBody>
      </p:sp>
    </p:spTree>
    <p:extLst>
      <p:ext uri="{BB962C8B-B14F-4D97-AF65-F5344CB8AC3E}">
        <p14:creationId xmlns:p14="http://schemas.microsoft.com/office/powerpoint/2010/main" val="2911080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DE5D0-7297-45B5-AABD-4B5EEFAA06F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DA9363-9476-4E9C-B78A-DD5CF4E0CD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9B9C5C-AD61-448E-9BF7-B9BA009FF6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704BA1A-A033-4F89-8C90-6677BDCBCF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269A67C-024A-4400-9B41-DEBEB3316F5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B0A4C9E-CC00-4BCF-A464-EA118C572C0B}"/>
              </a:ext>
            </a:extLst>
          </p:cNvPr>
          <p:cNvSpPr>
            <a:spLocks noGrp="1"/>
          </p:cNvSpPr>
          <p:nvPr>
            <p:ph type="dt" sz="half" idx="10"/>
          </p:nvPr>
        </p:nvSpPr>
        <p:spPr/>
        <p:txBody>
          <a:bodyPr/>
          <a:lstStyle/>
          <a:p>
            <a:fld id="{D55C3168-4C0C-4ABF-99CD-984AE63C16CF}" type="datetimeFigureOut">
              <a:rPr lang="en-GB" smtClean="0"/>
              <a:t>05/09/2020</a:t>
            </a:fld>
            <a:endParaRPr lang="en-GB"/>
          </a:p>
        </p:txBody>
      </p:sp>
      <p:sp>
        <p:nvSpPr>
          <p:cNvPr id="8" name="Footer Placeholder 7">
            <a:extLst>
              <a:ext uri="{FF2B5EF4-FFF2-40B4-BE49-F238E27FC236}">
                <a16:creationId xmlns:a16="http://schemas.microsoft.com/office/drawing/2014/main" id="{4E42D0CB-D069-47A7-B83B-357C99DFB46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2B707ED-653F-4178-AF97-029D60E42668}"/>
              </a:ext>
            </a:extLst>
          </p:cNvPr>
          <p:cNvSpPr>
            <a:spLocks noGrp="1"/>
          </p:cNvSpPr>
          <p:nvPr>
            <p:ph type="sldNum" sz="quarter" idx="12"/>
          </p:nvPr>
        </p:nvSpPr>
        <p:spPr/>
        <p:txBody>
          <a:bodyPr/>
          <a:lstStyle/>
          <a:p>
            <a:fld id="{14755C3C-5C90-45B3-A516-3DB66A200351}" type="slidenum">
              <a:rPr lang="en-GB" smtClean="0"/>
              <a:t>‹#›</a:t>
            </a:fld>
            <a:endParaRPr lang="en-GB"/>
          </a:p>
        </p:txBody>
      </p:sp>
    </p:spTree>
    <p:extLst>
      <p:ext uri="{BB962C8B-B14F-4D97-AF65-F5344CB8AC3E}">
        <p14:creationId xmlns:p14="http://schemas.microsoft.com/office/powerpoint/2010/main" val="784623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BCE1E-543A-44A6-989C-B4857561D19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E9B2406-51D7-4799-AE0C-A7DE12BD9514}"/>
              </a:ext>
            </a:extLst>
          </p:cNvPr>
          <p:cNvSpPr>
            <a:spLocks noGrp="1"/>
          </p:cNvSpPr>
          <p:nvPr>
            <p:ph type="dt" sz="half" idx="10"/>
          </p:nvPr>
        </p:nvSpPr>
        <p:spPr/>
        <p:txBody>
          <a:bodyPr/>
          <a:lstStyle/>
          <a:p>
            <a:fld id="{D55C3168-4C0C-4ABF-99CD-984AE63C16CF}" type="datetimeFigureOut">
              <a:rPr lang="en-GB" smtClean="0"/>
              <a:t>05/09/2020</a:t>
            </a:fld>
            <a:endParaRPr lang="en-GB"/>
          </a:p>
        </p:txBody>
      </p:sp>
      <p:sp>
        <p:nvSpPr>
          <p:cNvPr id="4" name="Footer Placeholder 3">
            <a:extLst>
              <a:ext uri="{FF2B5EF4-FFF2-40B4-BE49-F238E27FC236}">
                <a16:creationId xmlns:a16="http://schemas.microsoft.com/office/drawing/2014/main" id="{E23D27A0-223E-4B45-B112-CFBADB31689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A4D379C-E128-4216-BF9B-1AE313496197}"/>
              </a:ext>
            </a:extLst>
          </p:cNvPr>
          <p:cNvSpPr>
            <a:spLocks noGrp="1"/>
          </p:cNvSpPr>
          <p:nvPr>
            <p:ph type="sldNum" sz="quarter" idx="12"/>
          </p:nvPr>
        </p:nvSpPr>
        <p:spPr/>
        <p:txBody>
          <a:bodyPr/>
          <a:lstStyle/>
          <a:p>
            <a:fld id="{14755C3C-5C90-45B3-A516-3DB66A200351}" type="slidenum">
              <a:rPr lang="en-GB" smtClean="0"/>
              <a:t>‹#›</a:t>
            </a:fld>
            <a:endParaRPr lang="en-GB"/>
          </a:p>
        </p:txBody>
      </p:sp>
    </p:spTree>
    <p:extLst>
      <p:ext uri="{BB962C8B-B14F-4D97-AF65-F5344CB8AC3E}">
        <p14:creationId xmlns:p14="http://schemas.microsoft.com/office/powerpoint/2010/main" val="4051951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5AF0A7-6184-42D1-9CA6-F226E3B91314}"/>
              </a:ext>
            </a:extLst>
          </p:cNvPr>
          <p:cNvSpPr>
            <a:spLocks noGrp="1"/>
          </p:cNvSpPr>
          <p:nvPr>
            <p:ph type="dt" sz="half" idx="10"/>
          </p:nvPr>
        </p:nvSpPr>
        <p:spPr/>
        <p:txBody>
          <a:bodyPr/>
          <a:lstStyle/>
          <a:p>
            <a:fld id="{D55C3168-4C0C-4ABF-99CD-984AE63C16CF}" type="datetimeFigureOut">
              <a:rPr lang="en-GB" smtClean="0"/>
              <a:t>05/09/2020</a:t>
            </a:fld>
            <a:endParaRPr lang="en-GB"/>
          </a:p>
        </p:txBody>
      </p:sp>
      <p:sp>
        <p:nvSpPr>
          <p:cNvPr id="3" name="Footer Placeholder 2">
            <a:extLst>
              <a:ext uri="{FF2B5EF4-FFF2-40B4-BE49-F238E27FC236}">
                <a16:creationId xmlns:a16="http://schemas.microsoft.com/office/drawing/2014/main" id="{D6019403-A568-4D47-B30B-73A8EBB4BF2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A24C4FA-EC65-4BF4-8F8E-DD4998CACE94}"/>
              </a:ext>
            </a:extLst>
          </p:cNvPr>
          <p:cNvSpPr>
            <a:spLocks noGrp="1"/>
          </p:cNvSpPr>
          <p:nvPr>
            <p:ph type="sldNum" sz="quarter" idx="12"/>
          </p:nvPr>
        </p:nvSpPr>
        <p:spPr/>
        <p:txBody>
          <a:bodyPr/>
          <a:lstStyle/>
          <a:p>
            <a:fld id="{14755C3C-5C90-45B3-A516-3DB66A200351}" type="slidenum">
              <a:rPr lang="en-GB" smtClean="0"/>
              <a:t>‹#›</a:t>
            </a:fld>
            <a:endParaRPr lang="en-GB"/>
          </a:p>
        </p:txBody>
      </p:sp>
    </p:spTree>
    <p:extLst>
      <p:ext uri="{BB962C8B-B14F-4D97-AF65-F5344CB8AC3E}">
        <p14:creationId xmlns:p14="http://schemas.microsoft.com/office/powerpoint/2010/main" val="2549228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7DCB6-0A23-4164-B26B-29E033ED57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1DA9907-A767-4A84-81DB-50011D4012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532F923-151B-4F52-BAAD-93EC0A086C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BEFEBE-F698-45A4-9260-CB259D19E6D7}"/>
              </a:ext>
            </a:extLst>
          </p:cNvPr>
          <p:cNvSpPr>
            <a:spLocks noGrp="1"/>
          </p:cNvSpPr>
          <p:nvPr>
            <p:ph type="dt" sz="half" idx="10"/>
          </p:nvPr>
        </p:nvSpPr>
        <p:spPr/>
        <p:txBody>
          <a:bodyPr/>
          <a:lstStyle/>
          <a:p>
            <a:fld id="{D55C3168-4C0C-4ABF-99CD-984AE63C16CF}" type="datetimeFigureOut">
              <a:rPr lang="en-GB" smtClean="0"/>
              <a:t>05/09/2020</a:t>
            </a:fld>
            <a:endParaRPr lang="en-GB"/>
          </a:p>
        </p:txBody>
      </p:sp>
      <p:sp>
        <p:nvSpPr>
          <p:cNvPr id="6" name="Footer Placeholder 5">
            <a:extLst>
              <a:ext uri="{FF2B5EF4-FFF2-40B4-BE49-F238E27FC236}">
                <a16:creationId xmlns:a16="http://schemas.microsoft.com/office/drawing/2014/main" id="{1F2D5643-7D7C-4ED5-B4B2-F9FD4357EE7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A858C3D-95F9-4FBD-9968-DD1A746C2A72}"/>
              </a:ext>
            </a:extLst>
          </p:cNvPr>
          <p:cNvSpPr>
            <a:spLocks noGrp="1"/>
          </p:cNvSpPr>
          <p:nvPr>
            <p:ph type="sldNum" sz="quarter" idx="12"/>
          </p:nvPr>
        </p:nvSpPr>
        <p:spPr/>
        <p:txBody>
          <a:bodyPr/>
          <a:lstStyle/>
          <a:p>
            <a:fld id="{14755C3C-5C90-45B3-A516-3DB66A200351}" type="slidenum">
              <a:rPr lang="en-GB" smtClean="0"/>
              <a:t>‹#›</a:t>
            </a:fld>
            <a:endParaRPr lang="en-GB"/>
          </a:p>
        </p:txBody>
      </p:sp>
    </p:spTree>
    <p:extLst>
      <p:ext uri="{BB962C8B-B14F-4D97-AF65-F5344CB8AC3E}">
        <p14:creationId xmlns:p14="http://schemas.microsoft.com/office/powerpoint/2010/main" val="2875433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21F48-0959-44AF-9B54-1CAC2E3E4D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5258C9C-7EBD-44C6-A97F-30EC64B645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E09613E-056B-4D3A-BAF8-A85A4F8658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38E881-E4BD-4BA9-9C57-03FDB015D1FB}"/>
              </a:ext>
            </a:extLst>
          </p:cNvPr>
          <p:cNvSpPr>
            <a:spLocks noGrp="1"/>
          </p:cNvSpPr>
          <p:nvPr>
            <p:ph type="dt" sz="half" idx="10"/>
          </p:nvPr>
        </p:nvSpPr>
        <p:spPr/>
        <p:txBody>
          <a:bodyPr/>
          <a:lstStyle/>
          <a:p>
            <a:fld id="{D55C3168-4C0C-4ABF-99CD-984AE63C16CF}" type="datetimeFigureOut">
              <a:rPr lang="en-GB" smtClean="0"/>
              <a:t>05/09/2020</a:t>
            </a:fld>
            <a:endParaRPr lang="en-GB"/>
          </a:p>
        </p:txBody>
      </p:sp>
      <p:sp>
        <p:nvSpPr>
          <p:cNvPr id="6" name="Footer Placeholder 5">
            <a:extLst>
              <a:ext uri="{FF2B5EF4-FFF2-40B4-BE49-F238E27FC236}">
                <a16:creationId xmlns:a16="http://schemas.microsoft.com/office/drawing/2014/main" id="{C6656F50-FB90-4E58-A91F-B730244519C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99FFA2A-2562-486C-BE4A-2005B325E641}"/>
              </a:ext>
            </a:extLst>
          </p:cNvPr>
          <p:cNvSpPr>
            <a:spLocks noGrp="1"/>
          </p:cNvSpPr>
          <p:nvPr>
            <p:ph type="sldNum" sz="quarter" idx="12"/>
          </p:nvPr>
        </p:nvSpPr>
        <p:spPr/>
        <p:txBody>
          <a:bodyPr/>
          <a:lstStyle/>
          <a:p>
            <a:fld id="{14755C3C-5C90-45B3-A516-3DB66A200351}" type="slidenum">
              <a:rPr lang="en-GB" smtClean="0"/>
              <a:t>‹#›</a:t>
            </a:fld>
            <a:endParaRPr lang="en-GB"/>
          </a:p>
        </p:txBody>
      </p:sp>
    </p:spTree>
    <p:extLst>
      <p:ext uri="{BB962C8B-B14F-4D97-AF65-F5344CB8AC3E}">
        <p14:creationId xmlns:p14="http://schemas.microsoft.com/office/powerpoint/2010/main" val="3556402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2B2133-A430-4A53-AD89-8A24FE468E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9EBDEB9-7828-4E69-9132-E7C7EC8004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C2C5E74-1CF9-45A6-8331-1DC2EEA76D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5C3168-4C0C-4ABF-99CD-984AE63C16CF}" type="datetimeFigureOut">
              <a:rPr lang="en-GB" smtClean="0"/>
              <a:t>05/09/2020</a:t>
            </a:fld>
            <a:endParaRPr lang="en-GB"/>
          </a:p>
        </p:txBody>
      </p:sp>
      <p:sp>
        <p:nvSpPr>
          <p:cNvPr id="5" name="Footer Placeholder 4">
            <a:extLst>
              <a:ext uri="{FF2B5EF4-FFF2-40B4-BE49-F238E27FC236}">
                <a16:creationId xmlns:a16="http://schemas.microsoft.com/office/drawing/2014/main" id="{B189F0B3-C6B4-4A3F-8F44-6A9C44161D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BA842B3-48B3-440E-B251-352C840E7C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755C3C-5C90-45B3-A516-3DB66A200351}" type="slidenum">
              <a:rPr lang="en-GB" smtClean="0"/>
              <a:t>‹#›</a:t>
            </a:fld>
            <a:endParaRPr lang="en-GB"/>
          </a:p>
        </p:txBody>
      </p:sp>
    </p:spTree>
    <p:extLst>
      <p:ext uri="{BB962C8B-B14F-4D97-AF65-F5344CB8AC3E}">
        <p14:creationId xmlns:p14="http://schemas.microsoft.com/office/powerpoint/2010/main" val="1347309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7.svg"/></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9.svg"/></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svg"/></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19.svg"/></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9.svg"/></Relationships>
</file>

<file path=ppt/slides/_rels/slide15.xml.rels><?xml version="1.0" encoding="UTF-8" standalone="yes"?>
<Relationships xmlns="http://schemas.openxmlformats.org/package/2006/relationships"><Relationship Id="rId8" Type="http://schemas.openxmlformats.org/officeDocument/2006/relationships/image" Target="../media/image26.png"/><Relationship Id="rId13" Type="http://schemas.openxmlformats.org/officeDocument/2006/relationships/image" Target="../media/image31.png"/><Relationship Id="rId3" Type="http://schemas.openxmlformats.org/officeDocument/2006/relationships/image" Target="../media/image18.png"/><Relationship Id="rId7" Type="http://schemas.openxmlformats.org/officeDocument/2006/relationships/image" Target="../media/image25.png"/><Relationship Id="rId12" Type="http://schemas.openxmlformats.org/officeDocument/2006/relationships/image" Target="../media/image30.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24.png"/><Relationship Id="rId11" Type="http://schemas.openxmlformats.org/officeDocument/2006/relationships/image" Target="../media/image29.png"/><Relationship Id="rId5" Type="http://schemas.openxmlformats.org/officeDocument/2006/relationships/image" Target="../media/image23.png"/><Relationship Id="rId10" Type="http://schemas.openxmlformats.org/officeDocument/2006/relationships/image" Target="../media/image28.png"/><Relationship Id="rId4" Type="http://schemas.openxmlformats.org/officeDocument/2006/relationships/image" Target="../media/image19.svg"/><Relationship Id="rId9" Type="http://schemas.openxmlformats.org/officeDocument/2006/relationships/image" Target="../media/image27.png"/></Relationships>
</file>

<file path=ppt/slides/_rels/slide16.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3.svg"/></Relationships>
</file>

<file path=ppt/slides/_rels/slide17.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3.sv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7.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7.png"/><Relationship Id="rId7"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9.svg"/><Relationship Id="rId5" Type="http://schemas.openxmlformats.org/officeDocument/2006/relationships/image" Target="../media/image5.png"/><Relationship Id="rId4" Type="http://schemas.openxmlformats.org/officeDocument/2006/relationships/image" Target="../media/image8.sv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3.svg"/></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3AC0D0D-DBE0-4B60-A1FC-52F7900863D7}"/>
              </a:ext>
            </a:extLst>
          </p:cNvPr>
          <p:cNvSpPr txBox="1"/>
          <p:nvPr/>
        </p:nvSpPr>
        <p:spPr>
          <a:xfrm>
            <a:off x="2240513" y="1004787"/>
            <a:ext cx="7710973" cy="1446550"/>
          </a:xfrm>
          <a:prstGeom prst="rect">
            <a:avLst/>
          </a:prstGeom>
          <a:noFill/>
        </p:spPr>
        <p:txBody>
          <a:bodyPr wrap="square">
            <a:spAutoFit/>
          </a:bodyPr>
          <a:lstStyle/>
          <a:p>
            <a:pPr algn="ctr"/>
            <a:r>
              <a:rPr lang="en-GB" sz="4400" dirty="0"/>
              <a:t>Ethics and responsible research </a:t>
            </a:r>
          </a:p>
          <a:p>
            <a:pPr algn="ctr"/>
            <a:r>
              <a:rPr lang="en-GB" sz="4400" dirty="0"/>
              <a:t>Module 3</a:t>
            </a:r>
          </a:p>
        </p:txBody>
      </p:sp>
      <p:sp>
        <p:nvSpPr>
          <p:cNvPr id="8" name="TextBox 7">
            <a:extLst>
              <a:ext uri="{FF2B5EF4-FFF2-40B4-BE49-F238E27FC236}">
                <a16:creationId xmlns:a16="http://schemas.microsoft.com/office/drawing/2014/main" id="{60155EA1-839C-4E40-9C80-B48CEA9E6B3F}"/>
              </a:ext>
            </a:extLst>
          </p:cNvPr>
          <p:cNvSpPr txBox="1"/>
          <p:nvPr/>
        </p:nvSpPr>
        <p:spPr>
          <a:xfrm>
            <a:off x="2240513" y="3603037"/>
            <a:ext cx="7710973" cy="646331"/>
          </a:xfrm>
          <a:prstGeom prst="rect">
            <a:avLst/>
          </a:prstGeom>
          <a:noFill/>
        </p:spPr>
        <p:txBody>
          <a:bodyPr wrap="square">
            <a:spAutoFit/>
          </a:bodyPr>
          <a:lstStyle/>
          <a:p>
            <a:pPr algn="ctr"/>
            <a:r>
              <a:rPr lang="en-GB" dirty="0"/>
              <a:t>A virtual course on responsible research, export control and ethics in the life sciences related to chemical, biological, radiological and nuclear sciences</a:t>
            </a:r>
          </a:p>
        </p:txBody>
      </p:sp>
      <p:sp>
        <p:nvSpPr>
          <p:cNvPr id="10" name="TextBox 9">
            <a:extLst>
              <a:ext uri="{FF2B5EF4-FFF2-40B4-BE49-F238E27FC236}">
                <a16:creationId xmlns:a16="http://schemas.microsoft.com/office/drawing/2014/main" id="{7C5DA1CC-05A2-450F-83A0-03B4E8ECD004}"/>
              </a:ext>
            </a:extLst>
          </p:cNvPr>
          <p:cNvSpPr txBox="1"/>
          <p:nvPr/>
        </p:nvSpPr>
        <p:spPr>
          <a:xfrm>
            <a:off x="3047222" y="5700617"/>
            <a:ext cx="6097554" cy="369332"/>
          </a:xfrm>
          <a:prstGeom prst="rect">
            <a:avLst/>
          </a:prstGeom>
          <a:noFill/>
        </p:spPr>
        <p:txBody>
          <a:bodyPr wrap="square">
            <a:spAutoFit/>
          </a:bodyPr>
          <a:lstStyle/>
          <a:p>
            <a:pPr algn="ctr"/>
            <a:r>
              <a:rPr lang="en-GB" dirty="0"/>
              <a:t>Concept and content by Ineke </a:t>
            </a:r>
            <a:r>
              <a:rPr lang="en-GB" dirty="0" err="1"/>
              <a:t>Malsch</a:t>
            </a:r>
            <a:endParaRPr lang="en-GB" dirty="0"/>
          </a:p>
        </p:txBody>
      </p:sp>
      <p:pic>
        <p:nvPicPr>
          <p:cNvPr id="12" name="Afbeelding 7" descr="Afbeelding met computer&#10;&#10;Automatisch gegenereerde beschrijving">
            <a:extLst>
              <a:ext uri="{FF2B5EF4-FFF2-40B4-BE49-F238E27FC236}">
                <a16:creationId xmlns:a16="http://schemas.microsoft.com/office/drawing/2014/main" id="{372E7BF1-64B1-4C31-96C7-2679153DA7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10239" y="5012625"/>
            <a:ext cx="2079904" cy="1446550"/>
          </a:xfrm>
          <a:prstGeom prst="rect">
            <a:avLst/>
          </a:prstGeom>
        </p:spPr>
      </p:pic>
      <p:pic>
        <p:nvPicPr>
          <p:cNvPr id="14" name="Afbeelding 8">
            <a:extLst>
              <a:ext uri="{FF2B5EF4-FFF2-40B4-BE49-F238E27FC236}">
                <a16:creationId xmlns:a16="http://schemas.microsoft.com/office/drawing/2014/main" id="{2FC31B30-98F9-4EF1-811A-04E3B4064AB7}"/>
              </a:ext>
            </a:extLst>
          </p:cNvPr>
          <p:cNvPicPr>
            <a:picLocks noChangeAspect="1"/>
          </p:cNvPicPr>
          <p:nvPr/>
        </p:nvPicPr>
        <p:blipFill>
          <a:blip r:embed="rId3"/>
          <a:stretch>
            <a:fillRect/>
          </a:stretch>
        </p:blipFill>
        <p:spPr>
          <a:xfrm>
            <a:off x="430676" y="5199424"/>
            <a:ext cx="1261980" cy="1371718"/>
          </a:xfrm>
          <a:prstGeom prst="rect">
            <a:avLst/>
          </a:prstGeom>
        </p:spPr>
      </p:pic>
    </p:spTree>
    <p:extLst>
      <p:ext uri="{BB962C8B-B14F-4D97-AF65-F5344CB8AC3E}">
        <p14:creationId xmlns:p14="http://schemas.microsoft.com/office/powerpoint/2010/main" val="42385306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798A7732-F90F-477D-B1D3-63D4DD2CBB16}"/>
              </a:ext>
            </a:extLst>
          </p:cNvPr>
          <p:cNvSpPr txBox="1"/>
          <p:nvPr/>
        </p:nvSpPr>
        <p:spPr>
          <a:xfrm>
            <a:off x="0" y="0"/>
            <a:ext cx="6643396" cy="523220"/>
          </a:xfrm>
          <a:prstGeom prst="rect">
            <a:avLst/>
          </a:prstGeom>
          <a:noFill/>
        </p:spPr>
        <p:txBody>
          <a:bodyPr wrap="square" rtlCol="0">
            <a:spAutoFit/>
          </a:bodyPr>
          <a:lstStyle/>
          <a:p>
            <a:r>
              <a:rPr lang="en-GB" sz="2800" b="1" dirty="0"/>
              <a:t>Module 3 – Discussing ethical dilemmas</a:t>
            </a:r>
            <a:endParaRPr lang="en-GB" dirty="0"/>
          </a:p>
        </p:txBody>
      </p:sp>
      <p:sp>
        <p:nvSpPr>
          <p:cNvPr id="27" name="TextBox 26">
            <a:extLst>
              <a:ext uri="{FF2B5EF4-FFF2-40B4-BE49-F238E27FC236}">
                <a16:creationId xmlns:a16="http://schemas.microsoft.com/office/drawing/2014/main" id="{31E6A1AD-7CCD-4CA6-98EF-971A0C05C4C8}"/>
              </a:ext>
            </a:extLst>
          </p:cNvPr>
          <p:cNvSpPr txBox="1"/>
          <p:nvPr/>
        </p:nvSpPr>
        <p:spPr>
          <a:xfrm>
            <a:off x="1992365" y="969526"/>
            <a:ext cx="8805774" cy="400110"/>
          </a:xfrm>
          <a:prstGeom prst="rect">
            <a:avLst/>
          </a:prstGeom>
          <a:noFill/>
        </p:spPr>
        <p:txBody>
          <a:bodyPr wrap="square">
            <a:spAutoFit/>
          </a:bodyPr>
          <a:lstStyle/>
          <a:p>
            <a:r>
              <a:rPr lang="en-GB" sz="2000" b="1" dirty="0"/>
              <a:t>Ethical dilemmas in scientific practice</a:t>
            </a:r>
          </a:p>
        </p:txBody>
      </p:sp>
      <p:pic>
        <p:nvPicPr>
          <p:cNvPr id="36" name="Graphic 35" descr="Venn Diagram">
            <a:extLst>
              <a:ext uri="{FF2B5EF4-FFF2-40B4-BE49-F238E27FC236}">
                <a16:creationId xmlns:a16="http://schemas.microsoft.com/office/drawing/2014/main" id="{6841B0A5-B416-43BE-BB22-70095286B4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0" y="969526"/>
            <a:ext cx="1470381" cy="1470381"/>
          </a:xfrm>
          <a:prstGeom prst="rect">
            <a:avLst/>
          </a:prstGeom>
        </p:spPr>
      </p:pic>
      <p:sp>
        <p:nvSpPr>
          <p:cNvPr id="14" name="TextBox 13">
            <a:extLst>
              <a:ext uri="{FF2B5EF4-FFF2-40B4-BE49-F238E27FC236}">
                <a16:creationId xmlns:a16="http://schemas.microsoft.com/office/drawing/2014/main" id="{5D617A03-ACD2-4BEE-9314-09ECB3F89277}"/>
              </a:ext>
            </a:extLst>
          </p:cNvPr>
          <p:cNvSpPr txBox="1"/>
          <p:nvPr/>
        </p:nvSpPr>
        <p:spPr>
          <a:xfrm>
            <a:off x="1992362" y="1408136"/>
            <a:ext cx="8610567" cy="1015663"/>
          </a:xfrm>
          <a:prstGeom prst="rect">
            <a:avLst/>
          </a:prstGeom>
          <a:noFill/>
        </p:spPr>
        <p:txBody>
          <a:bodyPr wrap="square">
            <a:spAutoFit/>
          </a:bodyPr>
          <a:lstStyle/>
          <a:p>
            <a:r>
              <a:rPr lang="en-GB" sz="2000" dirty="0"/>
              <a:t>There is no single universal standard for performing science in society, some scientists tend to stress research integrity standards, while others focus more on contributing to societal goals.</a:t>
            </a:r>
          </a:p>
        </p:txBody>
      </p:sp>
      <p:sp>
        <p:nvSpPr>
          <p:cNvPr id="12" name="TextBox 11">
            <a:extLst>
              <a:ext uri="{FF2B5EF4-FFF2-40B4-BE49-F238E27FC236}">
                <a16:creationId xmlns:a16="http://schemas.microsoft.com/office/drawing/2014/main" id="{3FEF2D91-562E-43E5-80E0-6DCC23E620E5}"/>
              </a:ext>
            </a:extLst>
          </p:cNvPr>
          <p:cNvSpPr txBox="1"/>
          <p:nvPr/>
        </p:nvSpPr>
        <p:spPr>
          <a:xfrm>
            <a:off x="1992362" y="2919084"/>
            <a:ext cx="4485086" cy="1631216"/>
          </a:xfrm>
          <a:prstGeom prst="rect">
            <a:avLst/>
          </a:prstGeom>
          <a:noFill/>
        </p:spPr>
        <p:txBody>
          <a:bodyPr wrap="square">
            <a:spAutoFit/>
          </a:bodyPr>
          <a:lstStyle/>
          <a:p>
            <a:r>
              <a:rPr lang="en-GB" sz="2000" dirty="0"/>
              <a:t>In this exercise, you should compare the criteria in the ALLEA code of conduct for research integrity and in the Young Scientists code of ethics (summarised on the right)</a:t>
            </a:r>
          </a:p>
        </p:txBody>
      </p:sp>
      <p:sp>
        <p:nvSpPr>
          <p:cNvPr id="15" name="TextBox 14">
            <a:extLst>
              <a:ext uri="{FF2B5EF4-FFF2-40B4-BE49-F238E27FC236}">
                <a16:creationId xmlns:a16="http://schemas.microsoft.com/office/drawing/2014/main" id="{ACAF119D-80DC-4227-8BDC-D43EA18A6FBE}"/>
              </a:ext>
            </a:extLst>
          </p:cNvPr>
          <p:cNvSpPr txBox="1"/>
          <p:nvPr/>
        </p:nvSpPr>
        <p:spPr>
          <a:xfrm>
            <a:off x="1992362" y="4572272"/>
            <a:ext cx="4485086" cy="1015663"/>
          </a:xfrm>
          <a:prstGeom prst="rect">
            <a:avLst/>
          </a:prstGeom>
          <a:noFill/>
        </p:spPr>
        <p:txBody>
          <a:bodyPr wrap="square">
            <a:spAutoFit/>
          </a:bodyPr>
          <a:lstStyle/>
          <a:p>
            <a:r>
              <a:rPr lang="en-GB" sz="2000" dirty="0"/>
              <a:t>Examine both codes. Which criteria do they have in common? Are these criteria interpreted in the same way?</a:t>
            </a:r>
          </a:p>
        </p:txBody>
      </p:sp>
      <p:sp>
        <p:nvSpPr>
          <p:cNvPr id="17" name="TextBox 16">
            <a:extLst>
              <a:ext uri="{FF2B5EF4-FFF2-40B4-BE49-F238E27FC236}">
                <a16:creationId xmlns:a16="http://schemas.microsoft.com/office/drawing/2014/main" id="{A160E8C4-3FC5-404F-923E-53ECEB859A85}"/>
              </a:ext>
            </a:extLst>
          </p:cNvPr>
          <p:cNvSpPr txBox="1"/>
          <p:nvPr/>
        </p:nvSpPr>
        <p:spPr>
          <a:xfrm>
            <a:off x="1992361" y="5609906"/>
            <a:ext cx="6915333" cy="707886"/>
          </a:xfrm>
          <a:prstGeom prst="rect">
            <a:avLst/>
          </a:prstGeom>
          <a:noFill/>
        </p:spPr>
        <p:txBody>
          <a:bodyPr wrap="square">
            <a:spAutoFit/>
          </a:bodyPr>
          <a:lstStyle/>
          <a:p>
            <a:r>
              <a:rPr lang="en-GB" sz="2000" dirty="0"/>
              <a:t>What are differences between the codes? What does this imply for the preferred role of science in society in each case?</a:t>
            </a:r>
          </a:p>
        </p:txBody>
      </p:sp>
      <p:graphicFrame>
        <p:nvGraphicFramePr>
          <p:cNvPr id="6" name="Table 5">
            <a:extLst>
              <a:ext uri="{FF2B5EF4-FFF2-40B4-BE49-F238E27FC236}">
                <a16:creationId xmlns:a16="http://schemas.microsoft.com/office/drawing/2014/main" id="{8E02D296-912E-4381-A3FE-96C9CBCCD47B}"/>
              </a:ext>
            </a:extLst>
          </p:cNvPr>
          <p:cNvGraphicFramePr>
            <a:graphicFrameLocks noGrp="1"/>
          </p:cNvGraphicFramePr>
          <p:nvPr>
            <p:extLst>
              <p:ext uri="{D42A27DB-BD31-4B8C-83A1-F6EECF244321}">
                <p14:modId xmlns:p14="http://schemas.microsoft.com/office/powerpoint/2010/main" val="2495053451"/>
              </p:ext>
            </p:extLst>
          </p:nvPr>
        </p:nvGraphicFramePr>
        <p:xfrm>
          <a:off x="6756114" y="2469074"/>
          <a:ext cx="1982089" cy="2438692"/>
        </p:xfrm>
        <a:graphic>
          <a:graphicData uri="http://schemas.openxmlformats.org/drawingml/2006/table">
            <a:tbl>
              <a:tblPr firstRow="1" bandRow="1">
                <a:effectLst>
                  <a:outerShdw blurRad="63500" sx="102000" sy="102000" algn="ctr" rotWithShape="0">
                    <a:prstClr val="black">
                      <a:alpha val="40000"/>
                    </a:prstClr>
                  </a:outerShdw>
                </a:effectLst>
                <a:tableStyleId>{073A0DAA-6AF3-43AB-8588-CEC1D06C72B9}</a:tableStyleId>
              </a:tblPr>
              <a:tblGrid>
                <a:gridCol w="1982089">
                  <a:extLst>
                    <a:ext uri="{9D8B030D-6E8A-4147-A177-3AD203B41FA5}">
                      <a16:colId xmlns:a16="http://schemas.microsoft.com/office/drawing/2014/main" val="1753770454"/>
                    </a:ext>
                  </a:extLst>
                </a:gridCol>
              </a:tblGrid>
              <a:tr h="370840">
                <a:tc>
                  <a:txBody>
                    <a:bodyPr/>
                    <a:lstStyle/>
                    <a:p>
                      <a:r>
                        <a:rPr lang="en-GB" b="1" dirty="0"/>
                        <a:t>ALLEA research integrity principles</a:t>
                      </a:r>
                    </a:p>
                  </a:txBody>
                  <a:tcPr/>
                </a:tc>
                <a:extLst>
                  <a:ext uri="{0D108BD9-81ED-4DB2-BD59-A6C34878D82A}">
                    <a16:rowId xmlns:a16="http://schemas.microsoft.com/office/drawing/2014/main" val="3486771041"/>
                  </a:ext>
                </a:extLst>
              </a:tr>
              <a:tr h="449653">
                <a:tc>
                  <a:txBody>
                    <a:bodyPr/>
                    <a:lstStyle/>
                    <a:p>
                      <a:r>
                        <a:rPr lang="en-GB" noProof="0" dirty="0"/>
                        <a:t>Reliability</a:t>
                      </a:r>
                    </a:p>
                  </a:txBody>
                  <a:tcPr/>
                </a:tc>
                <a:extLst>
                  <a:ext uri="{0D108BD9-81ED-4DB2-BD59-A6C34878D82A}">
                    <a16:rowId xmlns:a16="http://schemas.microsoft.com/office/drawing/2014/main" val="3491217117"/>
                  </a:ext>
                </a:extLst>
              </a:tr>
              <a:tr h="449653">
                <a:tc>
                  <a:txBody>
                    <a:bodyPr/>
                    <a:lstStyle/>
                    <a:p>
                      <a:r>
                        <a:rPr lang="en-GB" noProof="0" dirty="0"/>
                        <a:t>Honesty</a:t>
                      </a:r>
                    </a:p>
                  </a:txBody>
                  <a:tcPr/>
                </a:tc>
                <a:extLst>
                  <a:ext uri="{0D108BD9-81ED-4DB2-BD59-A6C34878D82A}">
                    <a16:rowId xmlns:a16="http://schemas.microsoft.com/office/drawing/2014/main" val="1408682041"/>
                  </a:ext>
                </a:extLst>
              </a:tr>
              <a:tr h="449653">
                <a:tc>
                  <a:txBody>
                    <a:bodyPr/>
                    <a:lstStyle/>
                    <a:p>
                      <a:r>
                        <a:rPr lang="en-GB" noProof="0" dirty="0"/>
                        <a:t>Respect</a:t>
                      </a:r>
                    </a:p>
                  </a:txBody>
                  <a:tcPr/>
                </a:tc>
                <a:extLst>
                  <a:ext uri="{0D108BD9-81ED-4DB2-BD59-A6C34878D82A}">
                    <a16:rowId xmlns:a16="http://schemas.microsoft.com/office/drawing/2014/main" val="1138136393"/>
                  </a:ext>
                </a:extLst>
              </a:tr>
              <a:tr h="449653">
                <a:tc>
                  <a:txBody>
                    <a:bodyPr/>
                    <a:lstStyle/>
                    <a:p>
                      <a:r>
                        <a:rPr lang="en-GB" noProof="0" dirty="0"/>
                        <a:t>Accountability</a:t>
                      </a:r>
                    </a:p>
                  </a:txBody>
                  <a:tcPr/>
                </a:tc>
                <a:extLst>
                  <a:ext uri="{0D108BD9-81ED-4DB2-BD59-A6C34878D82A}">
                    <a16:rowId xmlns:a16="http://schemas.microsoft.com/office/drawing/2014/main" val="2656874103"/>
                  </a:ext>
                </a:extLst>
              </a:tr>
            </a:tbl>
          </a:graphicData>
        </a:graphic>
      </p:graphicFrame>
      <p:graphicFrame>
        <p:nvGraphicFramePr>
          <p:cNvPr id="7" name="Table 6">
            <a:extLst>
              <a:ext uri="{FF2B5EF4-FFF2-40B4-BE49-F238E27FC236}">
                <a16:creationId xmlns:a16="http://schemas.microsoft.com/office/drawing/2014/main" id="{C4BE06E1-2C87-43AB-ABDA-BFB29B3DD38F}"/>
              </a:ext>
            </a:extLst>
          </p:cNvPr>
          <p:cNvGraphicFramePr>
            <a:graphicFrameLocks noGrp="1"/>
          </p:cNvGraphicFramePr>
          <p:nvPr>
            <p:extLst>
              <p:ext uri="{D42A27DB-BD31-4B8C-83A1-F6EECF244321}">
                <p14:modId xmlns:p14="http://schemas.microsoft.com/office/powerpoint/2010/main" val="2259005895"/>
              </p:ext>
            </p:extLst>
          </p:nvPr>
        </p:nvGraphicFramePr>
        <p:xfrm>
          <a:off x="9114748" y="2467920"/>
          <a:ext cx="2638888" cy="3787651"/>
        </p:xfrm>
        <a:graphic>
          <a:graphicData uri="http://schemas.openxmlformats.org/drawingml/2006/table">
            <a:tbl>
              <a:tblPr firstRow="1" bandRow="1">
                <a:effectLst>
                  <a:outerShdw blurRad="63500" sx="102000" sy="102000" algn="ctr" rotWithShape="0">
                    <a:prstClr val="black">
                      <a:alpha val="40000"/>
                    </a:prstClr>
                  </a:outerShdw>
                </a:effectLst>
                <a:tableStyleId>{073A0DAA-6AF3-43AB-8588-CEC1D06C72B9}</a:tableStyleId>
              </a:tblPr>
              <a:tblGrid>
                <a:gridCol w="2638888">
                  <a:extLst>
                    <a:ext uri="{9D8B030D-6E8A-4147-A177-3AD203B41FA5}">
                      <a16:colId xmlns:a16="http://schemas.microsoft.com/office/drawing/2014/main" val="3178281716"/>
                    </a:ext>
                  </a:extLst>
                </a:gridCol>
              </a:tblGrid>
              <a:tr h="370840">
                <a:tc>
                  <a:txBody>
                    <a:bodyPr/>
                    <a:lstStyle/>
                    <a:p>
                      <a:r>
                        <a:rPr lang="en-GB" b="1" dirty="0"/>
                        <a:t>WEF Young Scientists code of ethics</a:t>
                      </a:r>
                    </a:p>
                  </a:txBody>
                  <a:tcPr/>
                </a:tc>
                <a:extLst>
                  <a:ext uri="{0D108BD9-81ED-4DB2-BD59-A6C34878D82A}">
                    <a16:rowId xmlns:a16="http://schemas.microsoft.com/office/drawing/2014/main" val="3897476434"/>
                  </a:ext>
                </a:extLst>
              </a:tr>
              <a:tr h="449653">
                <a:tc>
                  <a:txBody>
                    <a:bodyPr/>
                    <a:lstStyle/>
                    <a:p>
                      <a:r>
                        <a:rPr lang="en-GB" sz="1600" noProof="0" dirty="0"/>
                        <a:t>Engage with the public</a:t>
                      </a:r>
                    </a:p>
                  </a:txBody>
                  <a:tcPr/>
                </a:tc>
                <a:extLst>
                  <a:ext uri="{0D108BD9-81ED-4DB2-BD59-A6C34878D82A}">
                    <a16:rowId xmlns:a16="http://schemas.microsoft.com/office/drawing/2014/main" val="2411830335"/>
                  </a:ext>
                </a:extLst>
              </a:tr>
              <a:tr h="449653">
                <a:tc>
                  <a:txBody>
                    <a:bodyPr/>
                    <a:lstStyle/>
                    <a:p>
                      <a:r>
                        <a:rPr lang="en-GB" sz="1600" noProof="0" dirty="0"/>
                        <a:t>Pursue the truth</a:t>
                      </a:r>
                    </a:p>
                  </a:txBody>
                  <a:tcPr/>
                </a:tc>
                <a:extLst>
                  <a:ext uri="{0D108BD9-81ED-4DB2-BD59-A6C34878D82A}">
                    <a16:rowId xmlns:a16="http://schemas.microsoft.com/office/drawing/2014/main" val="3743822655"/>
                  </a:ext>
                </a:extLst>
              </a:tr>
              <a:tr h="449653">
                <a:tc>
                  <a:txBody>
                    <a:bodyPr/>
                    <a:lstStyle/>
                    <a:p>
                      <a:r>
                        <a:rPr lang="en-GB" sz="1600" noProof="0" dirty="0"/>
                        <a:t>Minimize harm</a:t>
                      </a:r>
                    </a:p>
                  </a:txBody>
                  <a:tcPr/>
                </a:tc>
                <a:extLst>
                  <a:ext uri="{0D108BD9-81ED-4DB2-BD59-A6C34878D82A}">
                    <a16:rowId xmlns:a16="http://schemas.microsoft.com/office/drawing/2014/main" val="3351404903"/>
                  </a:ext>
                </a:extLst>
              </a:tr>
              <a:tr h="449653">
                <a:tc>
                  <a:txBody>
                    <a:bodyPr/>
                    <a:lstStyle/>
                    <a:p>
                      <a:r>
                        <a:rPr lang="en-GB" sz="1600" noProof="0" dirty="0"/>
                        <a:t>Engage with decision makers</a:t>
                      </a:r>
                    </a:p>
                  </a:txBody>
                  <a:tcPr/>
                </a:tc>
                <a:extLst>
                  <a:ext uri="{0D108BD9-81ED-4DB2-BD59-A6C34878D82A}">
                    <a16:rowId xmlns:a16="http://schemas.microsoft.com/office/drawing/2014/main" val="1586582688"/>
                  </a:ext>
                </a:extLst>
              </a:tr>
              <a:tr h="449653">
                <a:tc>
                  <a:txBody>
                    <a:bodyPr/>
                    <a:lstStyle/>
                    <a:p>
                      <a:r>
                        <a:rPr lang="en-GB" sz="1600" noProof="0" dirty="0"/>
                        <a:t>Support diversity</a:t>
                      </a:r>
                    </a:p>
                  </a:txBody>
                  <a:tcPr/>
                </a:tc>
                <a:extLst>
                  <a:ext uri="{0D108BD9-81ED-4DB2-BD59-A6C34878D82A}">
                    <a16:rowId xmlns:a16="http://schemas.microsoft.com/office/drawing/2014/main" val="2266153416"/>
                  </a:ext>
                </a:extLst>
              </a:tr>
              <a:tr h="449653">
                <a:tc>
                  <a:txBody>
                    <a:bodyPr/>
                    <a:lstStyle/>
                    <a:p>
                      <a:r>
                        <a:rPr lang="en-GB" sz="1600" noProof="0" dirty="0"/>
                        <a:t>Be a mentor</a:t>
                      </a:r>
                    </a:p>
                  </a:txBody>
                  <a:tcPr/>
                </a:tc>
                <a:extLst>
                  <a:ext uri="{0D108BD9-81ED-4DB2-BD59-A6C34878D82A}">
                    <a16:rowId xmlns:a16="http://schemas.microsoft.com/office/drawing/2014/main" val="801104906"/>
                  </a:ext>
                </a:extLst>
              </a:tr>
              <a:tr h="449653">
                <a:tc>
                  <a:txBody>
                    <a:bodyPr/>
                    <a:lstStyle/>
                    <a:p>
                      <a:r>
                        <a:rPr lang="en-GB" sz="1600" noProof="0" dirty="0"/>
                        <a:t>Be accountable</a:t>
                      </a:r>
                    </a:p>
                  </a:txBody>
                  <a:tcPr/>
                </a:tc>
                <a:extLst>
                  <a:ext uri="{0D108BD9-81ED-4DB2-BD59-A6C34878D82A}">
                    <a16:rowId xmlns:a16="http://schemas.microsoft.com/office/drawing/2014/main" val="1864488634"/>
                  </a:ext>
                </a:extLst>
              </a:tr>
            </a:tbl>
          </a:graphicData>
        </a:graphic>
      </p:graphicFrame>
      <p:sp>
        <p:nvSpPr>
          <p:cNvPr id="22" name="TextBox 21">
            <a:extLst>
              <a:ext uri="{FF2B5EF4-FFF2-40B4-BE49-F238E27FC236}">
                <a16:creationId xmlns:a16="http://schemas.microsoft.com/office/drawing/2014/main" id="{06A72410-EC3F-425C-8D01-CDB416A4E97F}"/>
              </a:ext>
            </a:extLst>
          </p:cNvPr>
          <p:cNvSpPr txBox="1"/>
          <p:nvPr/>
        </p:nvSpPr>
        <p:spPr>
          <a:xfrm>
            <a:off x="1992361" y="2545647"/>
            <a:ext cx="2013735" cy="400110"/>
          </a:xfrm>
          <a:prstGeom prst="rect">
            <a:avLst/>
          </a:prstGeom>
          <a:noFill/>
        </p:spPr>
        <p:txBody>
          <a:bodyPr wrap="square">
            <a:spAutoFit/>
          </a:bodyPr>
          <a:lstStyle/>
          <a:p>
            <a:r>
              <a:rPr lang="en-GB" sz="2000" b="1" dirty="0"/>
              <a:t>Exercise</a:t>
            </a:r>
          </a:p>
        </p:txBody>
      </p:sp>
    </p:spTree>
    <p:extLst>
      <p:ext uri="{BB962C8B-B14F-4D97-AF65-F5344CB8AC3E}">
        <p14:creationId xmlns:p14="http://schemas.microsoft.com/office/powerpoint/2010/main" val="27234831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Rectangle 49">
            <a:extLst>
              <a:ext uri="{FF2B5EF4-FFF2-40B4-BE49-F238E27FC236}">
                <a16:creationId xmlns:a16="http://schemas.microsoft.com/office/drawing/2014/main" id="{2F129E26-88BA-4777-A25F-D8C99046D0D2}"/>
              </a:ext>
            </a:extLst>
          </p:cNvPr>
          <p:cNvSpPr/>
          <p:nvPr/>
        </p:nvSpPr>
        <p:spPr>
          <a:xfrm>
            <a:off x="7304926" y="3296583"/>
            <a:ext cx="4685016" cy="3443264"/>
          </a:xfrm>
          <a:prstGeom prst="rect">
            <a:avLst/>
          </a:prstGeom>
          <a:solidFill>
            <a:schemeClr val="bg1"/>
          </a:solidFill>
          <a:ln w="3175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a:extLst>
              <a:ext uri="{FF2B5EF4-FFF2-40B4-BE49-F238E27FC236}">
                <a16:creationId xmlns:a16="http://schemas.microsoft.com/office/drawing/2014/main" id="{798A7732-F90F-477D-B1D3-63D4DD2CBB16}"/>
              </a:ext>
            </a:extLst>
          </p:cNvPr>
          <p:cNvSpPr txBox="1"/>
          <p:nvPr/>
        </p:nvSpPr>
        <p:spPr>
          <a:xfrm>
            <a:off x="0" y="0"/>
            <a:ext cx="6643396" cy="523220"/>
          </a:xfrm>
          <a:prstGeom prst="rect">
            <a:avLst/>
          </a:prstGeom>
          <a:noFill/>
        </p:spPr>
        <p:txBody>
          <a:bodyPr wrap="square" rtlCol="0">
            <a:spAutoFit/>
          </a:bodyPr>
          <a:lstStyle/>
          <a:p>
            <a:r>
              <a:rPr lang="en-GB" sz="2800" b="1" dirty="0"/>
              <a:t>Module 3 – Discussing ethical dilemmas</a:t>
            </a:r>
            <a:endParaRPr lang="en-GB" dirty="0"/>
          </a:p>
        </p:txBody>
      </p:sp>
      <p:sp>
        <p:nvSpPr>
          <p:cNvPr id="27" name="TextBox 26">
            <a:extLst>
              <a:ext uri="{FF2B5EF4-FFF2-40B4-BE49-F238E27FC236}">
                <a16:creationId xmlns:a16="http://schemas.microsoft.com/office/drawing/2014/main" id="{31E6A1AD-7CCD-4CA6-98EF-971A0C05C4C8}"/>
              </a:ext>
            </a:extLst>
          </p:cNvPr>
          <p:cNvSpPr txBox="1"/>
          <p:nvPr/>
        </p:nvSpPr>
        <p:spPr>
          <a:xfrm>
            <a:off x="1992365" y="969526"/>
            <a:ext cx="8805774" cy="400110"/>
          </a:xfrm>
          <a:prstGeom prst="rect">
            <a:avLst/>
          </a:prstGeom>
          <a:noFill/>
        </p:spPr>
        <p:txBody>
          <a:bodyPr wrap="square">
            <a:spAutoFit/>
          </a:bodyPr>
          <a:lstStyle/>
          <a:p>
            <a:r>
              <a:rPr lang="en-GB" sz="2000" b="1" dirty="0"/>
              <a:t>Hague Ethical Guidelines Jigsaw Exercise*</a:t>
            </a:r>
          </a:p>
        </p:txBody>
      </p:sp>
      <p:pic>
        <p:nvPicPr>
          <p:cNvPr id="36" name="Graphic 35" descr="Puzzle">
            <a:extLst>
              <a:ext uri="{FF2B5EF4-FFF2-40B4-BE49-F238E27FC236}">
                <a16:creationId xmlns:a16="http://schemas.microsoft.com/office/drawing/2014/main" id="{6841B0A5-B416-43BE-BB22-70095286B4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 y="969526"/>
            <a:ext cx="1470381" cy="1470381"/>
          </a:xfrm>
          <a:prstGeom prst="rect">
            <a:avLst/>
          </a:prstGeom>
        </p:spPr>
      </p:pic>
      <p:sp>
        <p:nvSpPr>
          <p:cNvPr id="14" name="TextBox 13">
            <a:extLst>
              <a:ext uri="{FF2B5EF4-FFF2-40B4-BE49-F238E27FC236}">
                <a16:creationId xmlns:a16="http://schemas.microsoft.com/office/drawing/2014/main" id="{5D617A03-ACD2-4BEE-9314-09ECB3F89277}"/>
              </a:ext>
            </a:extLst>
          </p:cNvPr>
          <p:cNvSpPr txBox="1"/>
          <p:nvPr/>
        </p:nvSpPr>
        <p:spPr>
          <a:xfrm>
            <a:off x="1992362" y="1408136"/>
            <a:ext cx="9935934" cy="1015663"/>
          </a:xfrm>
          <a:prstGeom prst="rect">
            <a:avLst/>
          </a:prstGeom>
          <a:noFill/>
        </p:spPr>
        <p:txBody>
          <a:bodyPr wrap="square">
            <a:spAutoFit/>
          </a:bodyPr>
          <a:lstStyle/>
          <a:p>
            <a:r>
              <a:rPr lang="en-US" sz="2000" dirty="0"/>
              <a:t>To promote a culture of responsible conduct in the chemical sciences and to guard against the misuse of chemistry, a group of chemical practitioners from around the world have formulated a set of ethical guidelines informed by the Chemical Weapons Convention</a:t>
            </a:r>
            <a:r>
              <a:rPr lang="en-GB" sz="2000" dirty="0"/>
              <a:t>.</a:t>
            </a:r>
          </a:p>
        </p:txBody>
      </p:sp>
      <p:sp>
        <p:nvSpPr>
          <p:cNvPr id="13" name="TextBox 12">
            <a:extLst>
              <a:ext uri="{FF2B5EF4-FFF2-40B4-BE49-F238E27FC236}">
                <a16:creationId xmlns:a16="http://schemas.microsoft.com/office/drawing/2014/main" id="{5BD598A5-3826-4F42-9376-4ABDF8AA3A5A}"/>
              </a:ext>
            </a:extLst>
          </p:cNvPr>
          <p:cNvSpPr txBox="1"/>
          <p:nvPr/>
        </p:nvSpPr>
        <p:spPr>
          <a:xfrm>
            <a:off x="1992361" y="2450167"/>
            <a:ext cx="9935935" cy="707886"/>
          </a:xfrm>
          <a:prstGeom prst="rect">
            <a:avLst/>
          </a:prstGeom>
          <a:noFill/>
        </p:spPr>
        <p:txBody>
          <a:bodyPr wrap="square">
            <a:spAutoFit/>
          </a:bodyPr>
          <a:lstStyle/>
          <a:p>
            <a:r>
              <a:rPr lang="en-US" sz="2000" dirty="0"/>
              <a:t>The Hague Ethical Guidelines are intended to serve as elements for ethical codes and discussion points for ethical issues related to the practice of chemistry under the Convention. </a:t>
            </a:r>
            <a:endParaRPr lang="en-GB" sz="2000" dirty="0"/>
          </a:p>
        </p:txBody>
      </p:sp>
      <p:sp>
        <p:nvSpPr>
          <p:cNvPr id="33" name="TextBox 32">
            <a:extLst>
              <a:ext uri="{FF2B5EF4-FFF2-40B4-BE49-F238E27FC236}">
                <a16:creationId xmlns:a16="http://schemas.microsoft.com/office/drawing/2014/main" id="{15894BC2-4655-4ACA-BE53-030387A4F951}"/>
              </a:ext>
            </a:extLst>
          </p:cNvPr>
          <p:cNvSpPr txBox="1"/>
          <p:nvPr/>
        </p:nvSpPr>
        <p:spPr>
          <a:xfrm>
            <a:off x="9318661" y="3768478"/>
            <a:ext cx="2609635" cy="369332"/>
          </a:xfrm>
          <a:prstGeom prst="rect">
            <a:avLst/>
          </a:prstGeom>
          <a:noFill/>
        </p:spPr>
        <p:txBody>
          <a:bodyPr wrap="square">
            <a:spAutoFit/>
          </a:bodyPr>
          <a:lstStyle/>
          <a:p>
            <a:r>
              <a:rPr lang="en-US" dirty="0">
                <a:effectLst/>
                <a:cs typeface="Arial" panose="020B0604020202020204" pitchFamily="34" charset="0"/>
              </a:rPr>
              <a:t>Sustainability</a:t>
            </a:r>
            <a:endParaRPr lang="en-GB" dirty="0">
              <a:cs typeface="Arial" panose="020B0604020202020204" pitchFamily="34" charset="0"/>
            </a:endParaRPr>
          </a:p>
        </p:txBody>
      </p:sp>
      <p:sp>
        <p:nvSpPr>
          <p:cNvPr id="35" name="TextBox 34">
            <a:extLst>
              <a:ext uri="{FF2B5EF4-FFF2-40B4-BE49-F238E27FC236}">
                <a16:creationId xmlns:a16="http://schemas.microsoft.com/office/drawing/2014/main" id="{75F11073-EF5F-400D-AF84-B81A7E4F8E5D}"/>
              </a:ext>
            </a:extLst>
          </p:cNvPr>
          <p:cNvSpPr txBox="1"/>
          <p:nvPr/>
        </p:nvSpPr>
        <p:spPr>
          <a:xfrm>
            <a:off x="9318661" y="4132785"/>
            <a:ext cx="2609635" cy="369332"/>
          </a:xfrm>
          <a:prstGeom prst="rect">
            <a:avLst/>
          </a:prstGeom>
          <a:noFill/>
        </p:spPr>
        <p:txBody>
          <a:bodyPr wrap="square">
            <a:spAutoFit/>
          </a:bodyPr>
          <a:lstStyle/>
          <a:p>
            <a:r>
              <a:rPr lang="en-US" dirty="0">
                <a:effectLst/>
                <a:cs typeface="Arial" panose="020B0604020202020204" pitchFamily="34" charset="0"/>
              </a:rPr>
              <a:t>Education</a:t>
            </a:r>
            <a:endParaRPr lang="en-GB" dirty="0">
              <a:cs typeface="Arial" panose="020B0604020202020204" pitchFamily="34" charset="0"/>
            </a:endParaRPr>
          </a:p>
        </p:txBody>
      </p:sp>
      <p:sp>
        <p:nvSpPr>
          <p:cNvPr id="37" name="TextBox 36">
            <a:extLst>
              <a:ext uri="{FF2B5EF4-FFF2-40B4-BE49-F238E27FC236}">
                <a16:creationId xmlns:a16="http://schemas.microsoft.com/office/drawing/2014/main" id="{CCC229BD-C955-41F6-A3E0-04ABE6BEDD35}"/>
              </a:ext>
            </a:extLst>
          </p:cNvPr>
          <p:cNvSpPr txBox="1"/>
          <p:nvPr/>
        </p:nvSpPr>
        <p:spPr>
          <a:xfrm>
            <a:off x="9318661" y="4497092"/>
            <a:ext cx="2609635" cy="369332"/>
          </a:xfrm>
          <a:prstGeom prst="rect">
            <a:avLst/>
          </a:prstGeom>
          <a:noFill/>
        </p:spPr>
        <p:txBody>
          <a:bodyPr wrap="square">
            <a:spAutoFit/>
          </a:bodyPr>
          <a:lstStyle/>
          <a:p>
            <a:r>
              <a:rPr lang="en-US" dirty="0">
                <a:effectLst/>
                <a:cs typeface="Arial" panose="020B0604020202020204" pitchFamily="34" charset="0"/>
              </a:rPr>
              <a:t>Awareness &amp; Engagement </a:t>
            </a:r>
            <a:endParaRPr lang="en-GB" dirty="0">
              <a:cs typeface="Arial" panose="020B0604020202020204" pitchFamily="34" charset="0"/>
            </a:endParaRPr>
          </a:p>
        </p:txBody>
      </p:sp>
      <p:sp>
        <p:nvSpPr>
          <p:cNvPr id="39" name="TextBox 38">
            <a:extLst>
              <a:ext uri="{FF2B5EF4-FFF2-40B4-BE49-F238E27FC236}">
                <a16:creationId xmlns:a16="http://schemas.microsoft.com/office/drawing/2014/main" id="{911143BB-EFB3-479E-938E-594DC44D8E3C}"/>
              </a:ext>
            </a:extLst>
          </p:cNvPr>
          <p:cNvSpPr txBox="1"/>
          <p:nvPr/>
        </p:nvSpPr>
        <p:spPr>
          <a:xfrm>
            <a:off x="9318661" y="4861399"/>
            <a:ext cx="2609635" cy="369332"/>
          </a:xfrm>
          <a:prstGeom prst="rect">
            <a:avLst/>
          </a:prstGeom>
          <a:noFill/>
        </p:spPr>
        <p:txBody>
          <a:bodyPr wrap="square">
            <a:spAutoFit/>
          </a:bodyPr>
          <a:lstStyle/>
          <a:p>
            <a:r>
              <a:rPr lang="en-US" dirty="0">
                <a:effectLst/>
                <a:cs typeface="Arial" panose="020B0604020202020204" pitchFamily="34" charset="0"/>
              </a:rPr>
              <a:t>Ethics</a:t>
            </a:r>
            <a:endParaRPr lang="en-GB" dirty="0">
              <a:cs typeface="Arial" panose="020B0604020202020204" pitchFamily="34" charset="0"/>
            </a:endParaRPr>
          </a:p>
        </p:txBody>
      </p:sp>
      <p:sp>
        <p:nvSpPr>
          <p:cNvPr id="41" name="TextBox 40">
            <a:extLst>
              <a:ext uri="{FF2B5EF4-FFF2-40B4-BE49-F238E27FC236}">
                <a16:creationId xmlns:a16="http://schemas.microsoft.com/office/drawing/2014/main" id="{F4367C4A-373F-4C9E-9040-BC923D47696B}"/>
              </a:ext>
            </a:extLst>
          </p:cNvPr>
          <p:cNvSpPr txBox="1"/>
          <p:nvPr/>
        </p:nvSpPr>
        <p:spPr>
          <a:xfrm>
            <a:off x="9318661" y="5225706"/>
            <a:ext cx="2609635" cy="369332"/>
          </a:xfrm>
          <a:prstGeom prst="rect">
            <a:avLst/>
          </a:prstGeom>
          <a:noFill/>
        </p:spPr>
        <p:txBody>
          <a:bodyPr wrap="square">
            <a:spAutoFit/>
          </a:bodyPr>
          <a:lstStyle/>
          <a:p>
            <a:r>
              <a:rPr lang="en-US" dirty="0">
                <a:effectLst/>
                <a:cs typeface="Arial" panose="020B0604020202020204" pitchFamily="34" charset="0"/>
              </a:rPr>
              <a:t>Safety &amp; Security</a:t>
            </a:r>
            <a:endParaRPr lang="en-GB" dirty="0">
              <a:cs typeface="Arial" panose="020B0604020202020204" pitchFamily="34" charset="0"/>
            </a:endParaRPr>
          </a:p>
        </p:txBody>
      </p:sp>
      <p:sp>
        <p:nvSpPr>
          <p:cNvPr id="43" name="TextBox 42">
            <a:extLst>
              <a:ext uri="{FF2B5EF4-FFF2-40B4-BE49-F238E27FC236}">
                <a16:creationId xmlns:a16="http://schemas.microsoft.com/office/drawing/2014/main" id="{3B3EEE75-DEFB-41F9-A7B6-43744CAB0456}"/>
              </a:ext>
            </a:extLst>
          </p:cNvPr>
          <p:cNvSpPr txBox="1"/>
          <p:nvPr/>
        </p:nvSpPr>
        <p:spPr>
          <a:xfrm>
            <a:off x="9318661" y="5590013"/>
            <a:ext cx="2609635" cy="369332"/>
          </a:xfrm>
          <a:prstGeom prst="rect">
            <a:avLst/>
          </a:prstGeom>
          <a:noFill/>
        </p:spPr>
        <p:txBody>
          <a:bodyPr wrap="square">
            <a:spAutoFit/>
          </a:bodyPr>
          <a:lstStyle/>
          <a:p>
            <a:r>
              <a:rPr lang="en-US" dirty="0">
                <a:effectLst/>
                <a:cs typeface="Arial" panose="020B0604020202020204" pitchFamily="34" charset="0"/>
              </a:rPr>
              <a:t>Accountability</a:t>
            </a:r>
            <a:endParaRPr lang="en-GB" dirty="0">
              <a:cs typeface="Arial" panose="020B0604020202020204" pitchFamily="34" charset="0"/>
            </a:endParaRPr>
          </a:p>
        </p:txBody>
      </p:sp>
      <p:sp>
        <p:nvSpPr>
          <p:cNvPr id="45" name="TextBox 44">
            <a:extLst>
              <a:ext uri="{FF2B5EF4-FFF2-40B4-BE49-F238E27FC236}">
                <a16:creationId xmlns:a16="http://schemas.microsoft.com/office/drawing/2014/main" id="{3A21760C-48EE-4925-BB45-5558C41392BA}"/>
              </a:ext>
            </a:extLst>
          </p:cNvPr>
          <p:cNvSpPr txBox="1"/>
          <p:nvPr/>
        </p:nvSpPr>
        <p:spPr>
          <a:xfrm>
            <a:off x="9318661" y="5954320"/>
            <a:ext cx="2609635" cy="369332"/>
          </a:xfrm>
          <a:prstGeom prst="rect">
            <a:avLst/>
          </a:prstGeom>
          <a:noFill/>
        </p:spPr>
        <p:txBody>
          <a:bodyPr wrap="square">
            <a:spAutoFit/>
          </a:bodyPr>
          <a:lstStyle/>
          <a:p>
            <a:r>
              <a:rPr lang="en-US" dirty="0">
                <a:effectLst/>
                <a:cs typeface="Arial" panose="020B0604020202020204" pitchFamily="34" charset="0"/>
              </a:rPr>
              <a:t>Oversight</a:t>
            </a:r>
            <a:endParaRPr lang="en-GB" dirty="0">
              <a:cs typeface="Arial" panose="020B0604020202020204" pitchFamily="34" charset="0"/>
            </a:endParaRPr>
          </a:p>
        </p:txBody>
      </p:sp>
      <p:sp>
        <p:nvSpPr>
          <p:cNvPr id="47" name="TextBox 46">
            <a:extLst>
              <a:ext uri="{FF2B5EF4-FFF2-40B4-BE49-F238E27FC236}">
                <a16:creationId xmlns:a16="http://schemas.microsoft.com/office/drawing/2014/main" id="{D7638247-A4B8-4CD3-978D-797007457E6C}"/>
              </a:ext>
            </a:extLst>
          </p:cNvPr>
          <p:cNvSpPr txBox="1"/>
          <p:nvPr/>
        </p:nvSpPr>
        <p:spPr>
          <a:xfrm>
            <a:off x="9318661" y="6318630"/>
            <a:ext cx="2609635" cy="369332"/>
          </a:xfrm>
          <a:prstGeom prst="rect">
            <a:avLst/>
          </a:prstGeom>
          <a:noFill/>
        </p:spPr>
        <p:txBody>
          <a:bodyPr wrap="square">
            <a:spAutoFit/>
          </a:bodyPr>
          <a:lstStyle/>
          <a:p>
            <a:r>
              <a:rPr lang="en-US" dirty="0">
                <a:effectLst/>
                <a:cs typeface="Arial" panose="020B0604020202020204" pitchFamily="34" charset="0"/>
              </a:rPr>
              <a:t>Exchange of information</a:t>
            </a:r>
            <a:endParaRPr lang="en-GB" dirty="0">
              <a:cs typeface="Arial" panose="020B0604020202020204" pitchFamily="34" charset="0"/>
            </a:endParaRPr>
          </a:p>
        </p:txBody>
      </p:sp>
      <p:sp>
        <p:nvSpPr>
          <p:cNvPr id="49" name="TextBox 48">
            <a:extLst>
              <a:ext uri="{FF2B5EF4-FFF2-40B4-BE49-F238E27FC236}">
                <a16:creationId xmlns:a16="http://schemas.microsoft.com/office/drawing/2014/main" id="{38F5D92A-B93A-4CBF-A09E-AB5073555A12}"/>
              </a:ext>
            </a:extLst>
          </p:cNvPr>
          <p:cNvSpPr txBox="1"/>
          <p:nvPr/>
        </p:nvSpPr>
        <p:spPr>
          <a:xfrm>
            <a:off x="7426569" y="3799614"/>
            <a:ext cx="1830448" cy="2862322"/>
          </a:xfrm>
          <a:prstGeom prst="rect">
            <a:avLst/>
          </a:prstGeom>
          <a:solidFill>
            <a:schemeClr val="bg1"/>
          </a:solidFill>
          <a:ln w="19050">
            <a:solidFill>
              <a:schemeClr val="tx1"/>
            </a:solidFill>
            <a:extLst>
              <a:ext uri="{C807C97D-BFC1-408E-A445-0C87EB9F89A2}">
                <ask:lineSketchStyleProps xmlns:ask="http://schemas.microsoft.com/office/drawing/2018/sketchyshapes" sd="1219033472">
                  <a:custGeom>
                    <a:avLst/>
                    <a:gdLst>
                      <a:gd name="connsiteX0" fmla="*/ 0 w 1830448"/>
                      <a:gd name="connsiteY0" fmla="*/ 0 h 2862322"/>
                      <a:gd name="connsiteX1" fmla="*/ 439308 w 1830448"/>
                      <a:gd name="connsiteY1" fmla="*/ 0 h 2862322"/>
                      <a:gd name="connsiteX2" fmla="*/ 842006 w 1830448"/>
                      <a:gd name="connsiteY2" fmla="*/ 0 h 2862322"/>
                      <a:gd name="connsiteX3" fmla="*/ 1336227 w 1830448"/>
                      <a:gd name="connsiteY3" fmla="*/ 0 h 2862322"/>
                      <a:gd name="connsiteX4" fmla="*/ 1830448 w 1830448"/>
                      <a:gd name="connsiteY4" fmla="*/ 0 h 2862322"/>
                      <a:gd name="connsiteX5" fmla="*/ 1830448 w 1830448"/>
                      <a:gd name="connsiteY5" fmla="*/ 543841 h 2862322"/>
                      <a:gd name="connsiteX6" fmla="*/ 1830448 w 1830448"/>
                      <a:gd name="connsiteY6" fmla="*/ 1059059 h 2862322"/>
                      <a:gd name="connsiteX7" fmla="*/ 1830448 w 1830448"/>
                      <a:gd name="connsiteY7" fmla="*/ 1631524 h 2862322"/>
                      <a:gd name="connsiteX8" fmla="*/ 1830448 w 1830448"/>
                      <a:gd name="connsiteY8" fmla="*/ 2203988 h 2862322"/>
                      <a:gd name="connsiteX9" fmla="*/ 1830448 w 1830448"/>
                      <a:gd name="connsiteY9" fmla="*/ 2862322 h 2862322"/>
                      <a:gd name="connsiteX10" fmla="*/ 1409445 w 1830448"/>
                      <a:gd name="connsiteY10" fmla="*/ 2862322 h 2862322"/>
                      <a:gd name="connsiteX11" fmla="*/ 951833 w 1830448"/>
                      <a:gd name="connsiteY11" fmla="*/ 2862322 h 2862322"/>
                      <a:gd name="connsiteX12" fmla="*/ 512525 w 1830448"/>
                      <a:gd name="connsiteY12" fmla="*/ 2862322 h 2862322"/>
                      <a:gd name="connsiteX13" fmla="*/ 0 w 1830448"/>
                      <a:gd name="connsiteY13" fmla="*/ 2862322 h 2862322"/>
                      <a:gd name="connsiteX14" fmla="*/ 0 w 1830448"/>
                      <a:gd name="connsiteY14" fmla="*/ 2232611 h 2862322"/>
                      <a:gd name="connsiteX15" fmla="*/ 0 w 1830448"/>
                      <a:gd name="connsiteY15" fmla="*/ 1602900 h 2862322"/>
                      <a:gd name="connsiteX16" fmla="*/ 0 w 1830448"/>
                      <a:gd name="connsiteY16" fmla="*/ 1030436 h 2862322"/>
                      <a:gd name="connsiteX17" fmla="*/ 0 w 1830448"/>
                      <a:gd name="connsiteY17" fmla="*/ 0 h 2862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830448" h="2862322" extrusionOk="0">
                        <a:moveTo>
                          <a:pt x="0" y="0"/>
                        </a:moveTo>
                        <a:cubicBezTo>
                          <a:pt x="148389" y="-52409"/>
                          <a:pt x="274507" y="27935"/>
                          <a:pt x="439308" y="0"/>
                        </a:cubicBezTo>
                        <a:cubicBezTo>
                          <a:pt x="604109" y="-27935"/>
                          <a:pt x="753462" y="19094"/>
                          <a:pt x="842006" y="0"/>
                        </a:cubicBezTo>
                        <a:cubicBezTo>
                          <a:pt x="930550" y="-19094"/>
                          <a:pt x="1092911" y="17990"/>
                          <a:pt x="1336227" y="0"/>
                        </a:cubicBezTo>
                        <a:cubicBezTo>
                          <a:pt x="1579543" y="-17990"/>
                          <a:pt x="1594073" y="14639"/>
                          <a:pt x="1830448" y="0"/>
                        </a:cubicBezTo>
                        <a:cubicBezTo>
                          <a:pt x="1859416" y="146630"/>
                          <a:pt x="1807353" y="339058"/>
                          <a:pt x="1830448" y="543841"/>
                        </a:cubicBezTo>
                        <a:cubicBezTo>
                          <a:pt x="1853543" y="748624"/>
                          <a:pt x="1829530" y="871262"/>
                          <a:pt x="1830448" y="1059059"/>
                        </a:cubicBezTo>
                        <a:cubicBezTo>
                          <a:pt x="1831366" y="1246856"/>
                          <a:pt x="1774891" y="1403111"/>
                          <a:pt x="1830448" y="1631524"/>
                        </a:cubicBezTo>
                        <a:cubicBezTo>
                          <a:pt x="1886005" y="1859937"/>
                          <a:pt x="1807175" y="1971213"/>
                          <a:pt x="1830448" y="2203988"/>
                        </a:cubicBezTo>
                        <a:cubicBezTo>
                          <a:pt x="1853721" y="2436763"/>
                          <a:pt x="1755686" y="2610166"/>
                          <a:pt x="1830448" y="2862322"/>
                        </a:cubicBezTo>
                        <a:cubicBezTo>
                          <a:pt x="1725209" y="2899101"/>
                          <a:pt x="1593889" y="2823010"/>
                          <a:pt x="1409445" y="2862322"/>
                        </a:cubicBezTo>
                        <a:cubicBezTo>
                          <a:pt x="1225001" y="2901634"/>
                          <a:pt x="1052968" y="2838063"/>
                          <a:pt x="951833" y="2862322"/>
                        </a:cubicBezTo>
                        <a:cubicBezTo>
                          <a:pt x="850698" y="2886581"/>
                          <a:pt x="679193" y="2839796"/>
                          <a:pt x="512525" y="2862322"/>
                        </a:cubicBezTo>
                        <a:cubicBezTo>
                          <a:pt x="345857" y="2884848"/>
                          <a:pt x="153211" y="2850491"/>
                          <a:pt x="0" y="2862322"/>
                        </a:cubicBezTo>
                        <a:cubicBezTo>
                          <a:pt x="-28579" y="2650446"/>
                          <a:pt x="67635" y="2434475"/>
                          <a:pt x="0" y="2232611"/>
                        </a:cubicBezTo>
                        <a:cubicBezTo>
                          <a:pt x="-67635" y="2030747"/>
                          <a:pt x="32520" y="1865691"/>
                          <a:pt x="0" y="1602900"/>
                        </a:cubicBezTo>
                        <a:cubicBezTo>
                          <a:pt x="-32520" y="1340109"/>
                          <a:pt x="48242" y="1159995"/>
                          <a:pt x="0" y="1030436"/>
                        </a:cubicBezTo>
                        <a:cubicBezTo>
                          <a:pt x="-48242" y="900877"/>
                          <a:pt x="20339" y="331947"/>
                          <a:pt x="0" y="0"/>
                        </a:cubicBezTo>
                        <a:close/>
                      </a:path>
                    </a:pathLst>
                  </a:custGeom>
                  <ask:type>
                    <ask:lineSketchNone/>
                  </ask:type>
                </ask:lineSketchStyleProps>
              </a:ext>
            </a:extLst>
          </a:ln>
          <a:effectLst>
            <a:outerShdw blurRad="63500" sx="102000" sy="102000" algn="ctr" rotWithShape="0">
              <a:prstClr val="black">
                <a:alpha val="40000"/>
              </a:prstClr>
            </a:outerShdw>
          </a:effectLst>
        </p:spPr>
        <p:txBody>
          <a:bodyPr wrap="square">
            <a:spAutoFit/>
          </a:bodyPr>
          <a:lstStyle>
            <a:defPPr>
              <a:defRPr lang="en-US"/>
            </a:defPPr>
            <a:lvl1pPr>
              <a:defRPr b="1"/>
            </a:lvl1pPr>
          </a:lstStyle>
          <a:p>
            <a:r>
              <a:rPr lang="en-US" dirty="0"/>
              <a:t>Core element. </a:t>
            </a:r>
          </a:p>
          <a:p>
            <a:endParaRPr lang="en-US" sz="1200" b="0" dirty="0"/>
          </a:p>
          <a:p>
            <a:r>
              <a:rPr lang="en-US" b="0" dirty="0"/>
              <a:t>Achievements in the field of chemistry should be used to benefit humankind and protect the environment. </a:t>
            </a:r>
          </a:p>
        </p:txBody>
      </p:sp>
      <p:sp>
        <p:nvSpPr>
          <p:cNvPr id="52" name="TextBox 51">
            <a:extLst>
              <a:ext uri="{FF2B5EF4-FFF2-40B4-BE49-F238E27FC236}">
                <a16:creationId xmlns:a16="http://schemas.microsoft.com/office/drawing/2014/main" id="{4E7B6864-80FD-4B9C-8FBE-11EE3FFD1CED}"/>
              </a:ext>
            </a:extLst>
          </p:cNvPr>
          <p:cNvSpPr txBox="1"/>
          <p:nvPr/>
        </p:nvSpPr>
        <p:spPr>
          <a:xfrm>
            <a:off x="7325474" y="3306573"/>
            <a:ext cx="4602822" cy="369332"/>
          </a:xfrm>
          <a:prstGeom prst="rect">
            <a:avLst/>
          </a:prstGeom>
          <a:noFill/>
        </p:spPr>
        <p:txBody>
          <a:bodyPr wrap="square">
            <a:spAutoFit/>
          </a:bodyPr>
          <a:lstStyle/>
          <a:p>
            <a:r>
              <a:rPr lang="en-US" b="1" i="1" dirty="0">
                <a:effectLst/>
                <a:cs typeface="Arial" panose="020B0604020202020204" pitchFamily="34" charset="0"/>
              </a:rPr>
              <a:t>9 Ethical Guidelines </a:t>
            </a:r>
            <a:r>
              <a:rPr lang="en-US" sz="1600" i="1" dirty="0">
                <a:effectLst/>
                <a:cs typeface="Arial" panose="020B0604020202020204" pitchFamily="34" charset="0"/>
              </a:rPr>
              <a:t>(8, plus the core element)</a:t>
            </a:r>
            <a:endParaRPr lang="en-GB" i="1" dirty="0">
              <a:cs typeface="Arial" panose="020B0604020202020204" pitchFamily="34" charset="0"/>
            </a:endParaRPr>
          </a:p>
        </p:txBody>
      </p:sp>
      <p:sp>
        <p:nvSpPr>
          <p:cNvPr id="54" name="TextBox 53">
            <a:extLst>
              <a:ext uri="{FF2B5EF4-FFF2-40B4-BE49-F238E27FC236}">
                <a16:creationId xmlns:a16="http://schemas.microsoft.com/office/drawing/2014/main" id="{78499403-AF38-4AB1-BC37-970880793BF9}"/>
              </a:ext>
            </a:extLst>
          </p:cNvPr>
          <p:cNvSpPr txBox="1"/>
          <p:nvPr/>
        </p:nvSpPr>
        <p:spPr>
          <a:xfrm>
            <a:off x="1992361" y="3410155"/>
            <a:ext cx="5250919" cy="1015663"/>
          </a:xfrm>
          <a:prstGeom prst="rect">
            <a:avLst/>
          </a:prstGeom>
          <a:noFill/>
        </p:spPr>
        <p:txBody>
          <a:bodyPr wrap="square">
            <a:spAutoFit/>
          </a:bodyPr>
          <a:lstStyle>
            <a:defPPr>
              <a:defRPr lang="en-US"/>
            </a:defPPr>
            <a:lvl1pPr>
              <a:defRPr sz="2000"/>
            </a:lvl1pPr>
          </a:lstStyle>
          <a:p>
            <a:r>
              <a:rPr lang="en-US" dirty="0"/>
              <a:t>The exercise is configured for 36 participants but can be adapted for multiple group sizes, as long as you keep numbers similar in each group. </a:t>
            </a:r>
            <a:endParaRPr lang="en-GB" dirty="0"/>
          </a:p>
        </p:txBody>
      </p:sp>
      <p:sp>
        <p:nvSpPr>
          <p:cNvPr id="56" name="TextBox 55">
            <a:extLst>
              <a:ext uri="{FF2B5EF4-FFF2-40B4-BE49-F238E27FC236}">
                <a16:creationId xmlns:a16="http://schemas.microsoft.com/office/drawing/2014/main" id="{48044A79-4499-4042-9F2C-FFA2B59750FF}"/>
              </a:ext>
            </a:extLst>
          </p:cNvPr>
          <p:cNvSpPr txBox="1"/>
          <p:nvPr/>
        </p:nvSpPr>
        <p:spPr>
          <a:xfrm>
            <a:off x="1992361" y="4630881"/>
            <a:ext cx="4860502" cy="1323439"/>
          </a:xfrm>
          <a:prstGeom prst="rect">
            <a:avLst/>
          </a:prstGeom>
          <a:noFill/>
        </p:spPr>
        <p:txBody>
          <a:bodyPr wrap="square">
            <a:spAutoFit/>
          </a:bodyPr>
          <a:lstStyle/>
          <a:p>
            <a:r>
              <a:rPr lang="en-GB" sz="2000" b="0" i="0" u="none" strike="noStrike" baseline="0" dirty="0">
                <a:solidFill>
                  <a:srgbClr val="000000"/>
                </a:solidFill>
              </a:rPr>
              <a:t>Example Combinations: </a:t>
            </a:r>
          </a:p>
          <a:p>
            <a:pPr marL="285750" indent="-285750">
              <a:buFont typeface="Wingdings" panose="05000000000000000000" pitchFamily="2" charset="2"/>
              <a:buChar char="Ø"/>
            </a:pPr>
            <a:r>
              <a:rPr lang="en-US" sz="2000" b="0" i="0" u="none" strike="noStrike" baseline="0" dirty="0">
                <a:solidFill>
                  <a:srgbClr val="000000"/>
                </a:solidFill>
              </a:rPr>
              <a:t>4 groups of 4, discuss 4 principles. </a:t>
            </a:r>
          </a:p>
          <a:p>
            <a:pPr marL="285750" indent="-285750">
              <a:buFont typeface="Wingdings" panose="05000000000000000000" pitchFamily="2" charset="2"/>
              <a:buChar char="Ø"/>
            </a:pPr>
            <a:r>
              <a:rPr lang="en-US" sz="2000" b="0" i="0" u="none" strike="noStrike" baseline="0" dirty="0">
                <a:solidFill>
                  <a:srgbClr val="000000"/>
                </a:solidFill>
              </a:rPr>
              <a:t>3 groups of 3, discuss 3 principles. </a:t>
            </a:r>
          </a:p>
          <a:p>
            <a:pPr marL="285750" indent="-285750">
              <a:buFont typeface="Wingdings" panose="05000000000000000000" pitchFamily="2" charset="2"/>
              <a:buChar char="Ø"/>
            </a:pPr>
            <a:r>
              <a:rPr lang="en-GB" sz="2000" b="0" i="0" u="none" strike="noStrike" baseline="0" dirty="0">
                <a:solidFill>
                  <a:srgbClr val="000000"/>
                </a:solidFill>
              </a:rPr>
              <a:t>5 groups of 5, discuss 5 principles, etc </a:t>
            </a:r>
          </a:p>
        </p:txBody>
      </p:sp>
      <p:sp>
        <p:nvSpPr>
          <p:cNvPr id="58" name="TextBox 57">
            <a:extLst>
              <a:ext uri="{FF2B5EF4-FFF2-40B4-BE49-F238E27FC236}">
                <a16:creationId xmlns:a16="http://schemas.microsoft.com/office/drawing/2014/main" id="{0F181C30-F4F2-4AE2-B4FA-645DF3D23272}"/>
              </a:ext>
            </a:extLst>
          </p:cNvPr>
          <p:cNvSpPr txBox="1"/>
          <p:nvPr/>
        </p:nvSpPr>
        <p:spPr>
          <a:xfrm>
            <a:off x="2310859" y="6241686"/>
            <a:ext cx="4860502" cy="523220"/>
          </a:xfrm>
          <a:prstGeom prst="rect">
            <a:avLst/>
          </a:prstGeom>
          <a:noFill/>
        </p:spPr>
        <p:txBody>
          <a:bodyPr wrap="square">
            <a:spAutoFit/>
          </a:bodyPr>
          <a:lstStyle/>
          <a:p>
            <a:r>
              <a:rPr lang="en-GB" sz="1400" b="0" i="1" u="none" strike="noStrike" baseline="0" dirty="0">
                <a:solidFill>
                  <a:srgbClr val="000000"/>
                </a:solidFill>
              </a:rPr>
              <a:t>* This exercise has been created by Prof Alistair Hay for the OPCW Advisory Board on Education and Outreach (ABEO)</a:t>
            </a:r>
          </a:p>
        </p:txBody>
      </p:sp>
    </p:spTree>
    <p:extLst>
      <p:ext uri="{BB962C8B-B14F-4D97-AF65-F5344CB8AC3E}">
        <p14:creationId xmlns:p14="http://schemas.microsoft.com/office/powerpoint/2010/main" val="24835476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798A7732-F90F-477D-B1D3-63D4DD2CBB16}"/>
              </a:ext>
            </a:extLst>
          </p:cNvPr>
          <p:cNvSpPr txBox="1"/>
          <p:nvPr/>
        </p:nvSpPr>
        <p:spPr>
          <a:xfrm>
            <a:off x="0" y="0"/>
            <a:ext cx="6643396" cy="523220"/>
          </a:xfrm>
          <a:prstGeom prst="rect">
            <a:avLst/>
          </a:prstGeom>
          <a:noFill/>
        </p:spPr>
        <p:txBody>
          <a:bodyPr wrap="square" rtlCol="0">
            <a:spAutoFit/>
          </a:bodyPr>
          <a:lstStyle/>
          <a:p>
            <a:r>
              <a:rPr lang="en-GB" sz="2800" b="1" dirty="0"/>
              <a:t>Module 3 – Discussing ethical dilemmas</a:t>
            </a:r>
            <a:endParaRPr lang="en-GB" dirty="0"/>
          </a:p>
        </p:txBody>
      </p:sp>
      <p:sp>
        <p:nvSpPr>
          <p:cNvPr id="27" name="TextBox 26">
            <a:extLst>
              <a:ext uri="{FF2B5EF4-FFF2-40B4-BE49-F238E27FC236}">
                <a16:creationId xmlns:a16="http://schemas.microsoft.com/office/drawing/2014/main" id="{31E6A1AD-7CCD-4CA6-98EF-971A0C05C4C8}"/>
              </a:ext>
            </a:extLst>
          </p:cNvPr>
          <p:cNvSpPr txBox="1"/>
          <p:nvPr/>
        </p:nvSpPr>
        <p:spPr>
          <a:xfrm>
            <a:off x="1992365" y="969526"/>
            <a:ext cx="8805774" cy="400110"/>
          </a:xfrm>
          <a:prstGeom prst="rect">
            <a:avLst/>
          </a:prstGeom>
          <a:noFill/>
        </p:spPr>
        <p:txBody>
          <a:bodyPr wrap="square">
            <a:spAutoFit/>
          </a:bodyPr>
          <a:lstStyle/>
          <a:p>
            <a:r>
              <a:rPr lang="en-GB" sz="2000" b="1" dirty="0"/>
              <a:t>Hague Ethical Guidelines Jigsaw Exercise - Running the Exercise</a:t>
            </a:r>
          </a:p>
        </p:txBody>
      </p:sp>
      <p:pic>
        <p:nvPicPr>
          <p:cNvPr id="36" name="Graphic 35" descr="Puzzle">
            <a:extLst>
              <a:ext uri="{FF2B5EF4-FFF2-40B4-BE49-F238E27FC236}">
                <a16:creationId xmlns:a16="http://schemas.microsoft.com/office/drawing/2014/main" id="{6841B0A5-B416-43BE-BB22-70095286B4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 y="969526"/>
            <a:ext cx="1470381" cy="1470381"/>
          </a:xfrm>
          <a:prstGeom prst="rect">
            <a:avLst/>
          </a:prstGeom>
        </p:spPr>
      </p:pic>
      <p:sp>
        <p:nvSpPr>
          <p:cNvPr id="21" name="TextBox 20">
            <a:extLst>
              <a:ext uri="{FF2B5EF4-FFF2-40B4-BE49-F238E27FC236}">
                <a16:creationId xmlns:a16="http://schemas.microsoft.com/office/drawing/2014/main" id="{71A22BE2-3C17-4F00-BCFA-E7255F1227C8}"/>
              </a:ext>
            </a:extLst>
          </p:cNvPr>
          <p:cNvSpPr txBox="1"/>
          <p:nvPr/>
        </p:nvSpPr>
        <p:spPr>
          <a:xfrm>
            <a:off x="1992365" y="1574523"/>
            <a:ext cx="6164494" cy="646331"/>
          </a:xfrm>
          <a:prstGeom prst="rect">
            <a:avLst/>
          </a:prstGeom>
          <a:noFill/>
        </p:spPr>
        <p:txBody>
          <a:bodyPr wrap="square">
            <a:spAutoFit/>
          </a:bodyPr>
          <a:lstStyle>
            <a:defPPr>
              <a:defRPr lang="en-US"/>
            </a:defPPr>
            <a:lvl1pPr>
              <a:defRPr sz="2000"/>
            </a:lvl1pPr>
          </a:lstStyle>
          <a:p>
            <a:r>
              <a:rPr lang="en-US"/>
              <a:t>1</a:t>
            </a:r>
            <a:r>
              <a:rPr lang="en-US" dirty="0"/>
              <a:t>. Create </a:t>
            </a:r>
            <a:r>
              <a:rPr lang="en-US"/>
              <a:t>your groups </a:t>
            </a:r>
            <a:r>
              <a:rPr lang="en-US" dirty="0"/>
              <a:t>and allocate each group a number and </a:t>
            </a:r>
            <a:r>
              <a:rPr lang="en-US"/>
              <a:t>a </a:t>
            </a:r>
            <a:r>
              <a:rPr lang="en-US" dirty="0"/>
              <a:t>letter (see right</a:t>
            </a:r>
            <a:r>
              <a:rPr lang="en-US"/>
              <a:t>). </a:t>
            </a:r>
            <a:endParaRPr lang="en-US" dirty="0"/>
          </a:p>
        </p:txBody>
      </p:sp>
      <p:pic>
        <p:nvPicPr>
          <p:cNvPr id="3" name="Picture 2">
            <a:extLst>
              <a:ext uri="{FF2B5EF4-FFF2-40B4-BE49-F238E27FC236}">
                <a16:creationId xmlns:a16="http://schemas.microsoft.com/office/drawing/2014/main" id="{4D3DB784-CCB6-4952-AE62-824EB1C6241B}"/>
              </a:ext>
            </a:extLst>
          </p:cNvPr>
          <p:cNvPicPr>
            <a:picLocks noChangeAspect="1"/>
          </p:cNvPicPr>
          <p:nvPr/>
        </p:nvPicPr>
        <p:blipFill>
          <a:blip r:embed="rId5">
            <a:grayscl/>
          </a:blip>
          <a:stretch>
            <a:fillRect/>
          </a:stretch>
        </p:blipFill>
        <p:spPr>
          <a:xfrm>
            <a:off x="6917238" y="2282409"/>
            <a:ext cx="4602821" cy="1788203"/>
          </a:xfrm>
          <a:prstGeom prst="rect">
            <a:avLst/>
          </a:prstGeom>
        </p:spPr>
      </p:pic>
      <p:pic>
        <p:nvPicPr>
          <p:cNvPr id="4" name="Picture 3">
            <a:extLst>
              <a:ext uri="{FF2B5EF4-FFF2-40B4-BE49-F238E27FC236}">
                <a16:creationId xmlns:a16="http://schemas.microsoft.com/office/drawing/2014/main" id="{E8DD6419-0603-4DFF-94E4-9D0C84C50FBE}"/>
              </a:ext>
            </a:extLst>
          </p:cNvPr>
          <p:cNvPicPr>
            <a:picLocks noChangeAspect="1"/>
          </p:cNvPicPr>
          <p:nvPr/>
        </p:nvPicPr>
        <p:blipFill>
          <a:blip r:embed="rId6">
            <a:grayscl/>
          </a:blip>
          <a:stretch>
            <a:fillRect/>
          </a:stretch>
        </p:blipFill>
        <p:spPr>
          <a:xfrm>
            <a:off x="6917237" y="4736551"/>
            <a:ext cx="4602822" cy="1768410"/>
          </a:xfrm>
          <a:prstGeom prst="rect">
            <a:avLst/>
          </a:prstGeom>
        </p:spPr>
      </p:pic>
      <p:sp>
        <p:nvSpPr>
          <p:cNvPr id="25" name="TextBox 24">
            <a:extLst>
              <a:ext uri="{FF2B5EF4-FFF2-40B4-BE49-F238E27FC236}">
                <a16:creationId xmlns:a16="http://schemas.microsoft.com/office/drawing/2014/main" id="{35A9CDB8-78C5-496F-B0E3-ADA65CA6C2E4}"/>
              </a:ext>
            </a:extLst>
          </p:cNvPr>
          <p:cNvSpPr txBox="1"/>
          <p:nvPr/>
        </p:nvSpPr>
        <p:spPr>
          <a:xfrm>
            <a:off x="1986266" y="2608114"/>
            <a:ext cx="4332341" cy="1938992"/>
          </a:xfrm>
          <a:prstGeom prst="rect">
            <a:avLst/>
          </a:prstGeom>
          <a:noFill/>
        </p:spPr>
        <p:txBody>
          <a:bodyPr wrap="square">
            <a:spAutoFit/>
          </a:bodyPr>
          <a:lstStyle>
            <a:defPPr>
              <a:defRPr lang="en-US"/>
            </a:defPPr>
            <a:lvl1pPr>
              <a:defRPr sz="2000"/>
            </a:lvl1pPr>
          </a:lstStyle>
          <a:p>
            <a:r>
              <a:rPr lang="en-US" dirty="0"/>
              <a:t>2. Give each group a separate principle to discuss. </a:t>
            </a:r>
            <a:r>
              <a:rPr lang="en-US" dirty="0" err="1"/>
              <a:t>Emphasise</a:t>
            </a:r>
            <a:r>
              <a:rPr lang="en-US" dirty="0"/>
              <a:t> the need for each member of the group to become an expert on the principle, as they will each have to argue its importance in the next step of the exercise. </a:t>
            </a:r>
          </a:p>
        </p:txBody>
      </p:sp>
      <p:sp>
        <p:nvSpPr>
          <p:cNvPr id="28" name="TextBox 27">
            <a:extLst>
              <a:ext uri="{FF2B5EF4-FFF2-40B4-BE49-F238E27FC236}">
                <a16:creationId xmlns:a16="http://schemas.microsoft.com/office/drawing/2014/main" id="{99D4C8AC-DB8A-4400-90D7-204825D2077A}"/>
              </a:ext>
            </a:extLst>
          </p:cNvPr>
          <p:cNvSpPr txBox="1"/>
          <p:nvPr/>
        </p:nvSpPr>
        <p:spPr>
          <a:xfrm>
            <a:off x="1990992" y="4873745"/>
            <a:ext cx="4404260" cy="1631216"/>
          </a:xfrm>
          <a:prstGeom prst="rect">
            <a:avLst/>
          </a:prstGeom>
          <a:noFill/>
        </p:spPr>
        <p:txBody>
          <a:bodyPr wrap="square">
            <a:spAutoFit/>
          </a:bodyPr>
          <a:lstStyle>
            <a:defPPr>
              <a:defRPr lang="en-US"/>
            </a:defPPr>
            <a:lvl1pPr>
              <a:defRPr sz="2000"/>
            </a:lvl1pPr>
          </a:lstStyle>
          <a:p>
            <a:r>
              <a:rPr lang="en-US" dirty="0"/>
              <a:t>3. Give the groups 15 to 20 minutes to </a:t>
            </a:r>
            <a:r>
              <a:rPr lang="en-US" dirty="0" err="1"/>
              <a:t>familiarise</a:t>
            </a:r>
            <a:r>
              <a:rPr lang="en-US" dirty="0"/>
              <a:t> themselves with the principle and the reasons why it is important. Some may take notes, but this is not mandatory. </a:t>
            </a:r>
          </a:p>
        </p:txBody>
      </p:sp>
    </p:spTree>
    <p:extLst>
      <p:ext uri="{BB962C8B-B14F-4D97-AF65-F5344CB8AC3E}">
        <p14:creationId xmlns:p14="http://schemas.microsoft.com/office/powerpoint/2010/main" val="39023555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798A7732-F90F-477D-B1D3-63D4DD2CBB16}"/>
              </a:ext>
            </a:extLst>
          </p:cNvPr>
          <p:cNvSpPr txBox="1"/>
          <p:nvPr/>
        </p:nvSpPr>
        <p:spPr>
          <a:xfrm>
            <a:off x="0" y="0"/>
            <a:ext cx="6643396" cy="523220"/>
          </a:xfrm>
          <a:prstGeom prst="rect">
            <a:avLst/>
          </a:prstGeom>
          <a:noFill/>
        </p:spPr>
        <p:txBody>
          <a:bodyPr wrap="square" rtlCol="0">
            <a:spAutoFit/>
          </a:bodyPr>
          <a:lstStyle/>
          <a:p>
            <a:r>
              <a:rPr lang="en-GB" sz="2800" b="1" dirty="0"/>
              <a:t>Module 3 – Discussing ethical dilemmas</a:t>
            </a:r>
            <a:endParaRPr lang="en-GB" dirty="0"/>
          </a:p>
        </p:txBody>
      </p:sp>
      <p:sp>
        <p:nvSpPr>
          <p:cNvPr id="27" name="TextBox 26">
            <a:extLst>
              <a:ext uri="{FF2B5EF4-FFF2-40B4-BE49-F238E27FC236}">
                <a16:creationId xmlns:a16="http://schemas.microsoft.com/office/drawing/2014/main" id="{31E6A1AD-7CCD-4CA6-98EF-971A0C05C4C8}"/>
              </a:ext>
            </a:extLst>
          </p:cNvPr>
          <p:cNvSpPr txBox="1"/>
          <p:nvPr/>
        </p:nvSpPr>
        <p:spPr>
          <a:xfrm>
            <a:off x="1992365" y="969526"/>
            <a:ext cx="8805774" cy="400110"/>
          </a:xfrm>
          <a:prstGeom prst="rect">
            <a:avLst/>
          </a:prstGeom>
          <a:noFill/>
        </p:spPr>
        <p:txBody>
          <a:bodyPr wrap="square">
            <a:spAutoFit/>
          </a:bodyPr>
          <a:lstStyle/>
          <a:p>
            <a:r>
              <a:rPr lang="en-GB" sz="2000" b="1" dirty="0"/>
              <a:t>Hague Ethical Guidelines Jigsaw Exercise - Running the Exercise</a:t>
            </a:r>
          </a:p>
        </p:txBody>
      </p:sp>
      <p:pic>
        <p:nvPicPr>
          <p:cNvPr id="36" name="Graphic 35" descr="Puzzle">
            <a:extLst>
              <a:ext uri="{FF2B5EF4-FFF2-40B4-BE49-F238E27FC236}">
                <a16:creationId xmlns:a16="http://schemas.microsoft.com/office/drawing/2014/main" id="{6841B0A5-B416-43BE-BB22-70095286B4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 y="969526"/>
            <a:ext cx="1470381" cy="1470381"/>
          </a:xfrm>
          <a:prstGeom prst="rect">
            <a:avLst/>
          </a:prstGeom>
        </p:spPr>
      </p:pic>
      <p:sp>
        <p:nvSpPr>
          <p:cNvPr id="21" name="TextBox 20">
            <a:extLst>
              <a:ext uri="{FF2B5EF4-FFF2-40B4-BE49-F238E27FC236}">
                <a16:creationId xmlns:a16="http://schemas.microsoft.com/office/drawing/2014/main" id="{71A22BE2-3C17-4F00-BCFA-E7255F1227C8}"/>
              </a:ext>
            </a:extLst>
          </p:cNvPr>
          <p:cNvSpPr txBox="1"/>
          <p:nvPr/>
        </p:nvSpPr>
        <p:spPr>
          <a:xfrm>
            <a:off x="1992364" y="1574523"/>
            <a:ext cx="6524911" cy="1631216"/>
          </a:xfrm>
          <a:prstGeom prst="rect">
            <a:avLst/>
          </a:prstGeom>
          <a:noFill/>
        </p:spPr>
        <p:txBody>
          <a:bodyPr wrap="square">
            <a:spAutoFit/>
          </a:bodyPr>
          <a:lstStyle>
            <a:defPPr>
              <a:defRPr lang="en-US"/>
            </a:defPPr>
            <a:lvl1pPr>
              <a:defRPr sz="2000"/>
            </a:lvl1pPr>
          </a:lstStyle>
          <a:p>
            <a:r>
              <a:rPr lang="en-US" b="0" i="0" u="none" strike="noStrike" baseline="0" dirty="0">
                <a:solidFill>
                  <a:srgbClr val="000000"/>
                </a:solidFill>
                <a:cs typeface="Arial" panose="020B0604020202020204" pitchFamily="34" charset="0"/>
              </a:rPr>
              <a:t>4. While they are discussing their principle go round each table and assign each member of the group a letter (A to C for 3 person groups, A to D for 4 person groups etc.). </a:t>
            </a:r>
          </a:p>
          <a:p>
            <a:r>
              <a:rPr lang="en-US" b="0" i="1" u="none" strike="noStrike" baseline="0" dirty="0">
                <a:solidFill>
                  <a:srgbClr val="000000"/>
                </a:solidFill>
                <a:cs typeface="Arial" panose="020B0604020202020204" pitchFamily="34" charset="0"/>
              </a:rPr>
              <a:t>Remind everyone to keep the letter safe as the lettering will determine the next group they are allocated to. </a:t>
            </a:r>
          </a:p>
        </p:txBody>
      </p:sp>
      <p:sp>
        <p:nvSpPr>
          <p:cNvPr id="11" name="TextBox 10">
            <a:extLst>
              <a:ext uri="{FF2B5EF4-FFF2-40B4-BE49-F238E27FC236}">
                <a16:creationId xmlns:a16="http://schemas.microsoft.com/office/drawing/2014/main" id="{3626E6D6-9CD1-4BD1-9252-7CACE2CDB34C}"/>
              </a:ext>
            </a:extLst>
          </p:cNvPr>
          <p:cNvSpPr txBox="1"/>
          <p:nvPr/>
        </p:nvSpPr>
        <p:spPr>
          <a:xfrm>
            <a:off x="1992364" y="3407496"/>
            <a:ext cx="6524911" cy="1015663"/>
          </a:xfrm>
          <a:prstGeom prst="rect">
            <a:avLst/>
          </a:prstGeom>
          <a:noFill/>
        </p:spPr>
        <p:txBody>
          <a:bodyPr wrap="square">
            <a:spAutoFit/>
          </a:bodyPr>
          <a:lstStyle/>
          <a:p>
            <a:r>
              <a:rPr lang="en-US" sz="2000" b="0" i="0" u="none" strike="noStrike" baseline="0" dirty="0">
                <a:solidFill>
                  <a:srgbClr val="000000"/>
                </a:solidFill>
                <a:cs typeface="Arial" panose="020B0604020202020204" pitchFamily="34" charset="0"/>
              </a:rPr>
              <a:t>5. After some discussion ask individuals to move so that all the A’s sit together, all the B’s together, all the C’s etc. at the tables that matches their letter. </a:t>
            </a:r>
          </a:p>
        </p:txBody>
      </p:sp>
      <p:sp>
        <p:nvSpPr>
          <p:cNvPr id="13" name="TextBox 12">
            <a:extLst>
              <a:ext uri="{FF2B5EF4-FFF2-40B4-BE49-F238E27FC236}">
                <a16:creationId xmlns:a16="http://schemas.microsoft.com/office/drawing/2014/main" id="{7B6FA172-F7BA-4CAD-8461-0242EA3735E5}"/>
              </a:ext>
            </a:extLst>
          </p:cNvPr>
          <p:cNvSpPr txBox="1"/>
          <p:nvPr/>
        </p:nvSpPr>
        <p:spPr>
          <a:xfrm>
            <a:off x="1992365" y="4624916"/>
            <a:ext cx="6442718" cy="1015663"/>
          </a:xfrm>
          <a:prstGeom prst="rect">
            <a:avLst/>
          </a:prstGeom>
          <a:noFill/>
        </p:spPr>
        <p:txBody>
          <a:bodyPr wrap="square">
            <a:spAutoFit/>
          </a:bodyPr>
          <a:lstStyle>
            <a:defPPr>
              <a:defRPr lang="en-US"/>
            </a:defPPr>
            <a:lvl1pPr>
              <a:defRPr sz="2000" b="0" i="0" u="none" strike="noStrike" baseline="0">
                <a:solidFill>
                  <a:srgbClr val="000000"/>
                </a:solidFill>
                <a:cs typeface="Arial" panose="020B0604020202020204" pitchFamily="34" charset="0"/>
              </a:defRPr>
            </a:lvl1pPr>
          </a:lstStyle>
          <a:p>
            <a:r>
              <a:rPr lang="en-US" dirty="0"/>
              <a:t>6. Once everyone has moved into their new group, ask each member of the group to make a case for why their principle is the most important. (Debate rules on the next slide)</a:t>
            </a:r>
          </a:p>
        </p:txBody>
      </p:sp>
      <p:pic>
        <p:nvPicPr>
          <p:cNvPr id="6" name="Picture 5">
            <a:extLst>
              <a:ext uri="{FF2B5EF4-FFF2-40B4-BE49-F238E27FC236}">
                <a16:creationId xmlns:a16="http://schemas.microsoft.com/office/drawing/2014/main" id="{792C59B7-555E-4CCC-A379-78398F7B3909}"/>
              </a:ext>
            </a:extLst>
          </p:cNvPr>
          <p:cNvPicPr>
            <a:picLocks noChangeAspect="1"/>
          </p:cNvPicPr>
          <p:nvPr/>
        </p:nvPicPr>
        <p:blipFill>
          <a:blip r:embed="rId5">
            <a:grayscl/>
          </a:blip>
          <a:stretch>
            <a:fillRect/>
          </a:stretch>
        </p:blipFill>
        <p:spPr>
          <a:xfrm>
            <a:off x="8628106" y="1730139"/>
            <a:ext cx="3143058" cy="3224908"/>
          </a:xfrm>
          <a:prstGeom prst="rect">
            <a:avLst/>
          </a:prstGeom>
        </p:spPr>
      </p:pic>
      <p:sp>
        <p:nvSpPr>
          <p:cNvPr id="16" name="TextBox 15">
            <a:extLst>
              <a:ext uri="{FF2B5EF4-FFF2-40B4-BE49-F238E27FC236}">
                <a16:creationId xmlns:a16="http://schemas.microsoft.com/office/drawing/2014/main" id="{71A8CBC0-092D-4DF6-9A17-C3A073374884}"/>
              </a:ext>
            </a:extLst>
          </p:cNvPr>
          <p:cNvSpPr txBox="1"/>
          <p:nvPr/>
        </p:nvSpPr>
        <p:spPr>
          <a:xfrm>
            <a:off x="1992363" y="5842337"/>
            <a:ext cx="9309209" cy="707886"/>
          </a:xfrm>
          <a:prstGeom prst="rect">
            <a:avLst/>
          </a:prstGeom>
          <a:noFill/>
        </p:spPr>
        <p:txBody>
          <a:bodyPr wrap="square">
            <a:spAutoFit/>
          </a:bodyPr>
          <a:lstStyle>
            <a:defPPr>
              <a:defRPr lang="en-US"/>
            </a:defPPr>
            <a:lvl1pPr>
              <a:defRPr sz="2000" b="0" i="0" u="none" strike="noStrike" baseline="0">
                <a:solidFill>
                  <a:srgbClr val="000000"/>
                </a:solidFill>
                <a:cs typeface="Arial" panose="020B0604020202020204" pitchFamily="34" charset="0"/>
              </a:defRPr>
            </a:lvl1pPr>
          </a:lstStyle>
          <a:p>
            <a:r>
              <a:rPr lang="en-US" dirty="0"/>
              <a:t>7. When you judge groups have finished exchanging views, ask participants to go back to their original groupings i.e. all the 1‘s together, all the 2’s etc. </a:t>
            </a:r>
          </a:p>
        </p:txBody>
      </p:sp>
      <p:cxnSp>
        <p:nvCxnSpPr>
          <p:cNvPr id="9" name="Straight Arrow Connector 8">
            <a:extLst>
              <a:ext uri="{FF2B5EF4-FFF2-40B4-BE49-F238E27FC236}">
                <a16:creationId xmlns:a16="http://schemas.microsoft.com/office/drawing/2014/main" id="{4A3B4F6B-1EB2-478F-981C-53DB6869EA33}"/>
              </a:ext>
            </a:extLst>
          </p:cNvPr>
          <p:cNvCxnSpPr/>
          <p:nvPr/>
        </p:nvCxnSpPr>
        <p:spPr>
          <a:xfrm flipH="1">
            <a:off x="9154274" y="2390131"/>
            <a:ext cx="667820" cy="1790169"/>
          </a:xfrm>
          <a:prstGeom prst="straightConnector1">
            <a:avLst/>
          </a:prstGeom>
          <a:ln w="60325">
            <a:solidFill>
              <a:schemeClr val="bg1">
                <a:lumMod val="50000"/>
              </a:schemeClr>
            </a:solidFill>
            <a:tailEnd type="triangle"/>
          </a:ln>
          <a:effectLst>
            <a:glow rad="63500">
              <a:schemeClr val="accent3">
                <a:satMod val="175000"/>
                <a:alpha val="40000"/>
              </a:schemeClr>
            </a:glow>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4BEFBD6C-13C3-469D-AEF7-1E0611CE347C}"/>
              </a:ext>
            </a:extLst>
          </p:cNvPr>
          <p:cNvCxnSpPr>
            <a:cxnSpLocks/>
          </p:cNvCxnSpPr>
          <p:nvPr/>
        </p:nvCxnSpPr>
        <p:spPr>
          <a:xfrm flipH="1">
            <a:off x="9753125" y="2319371"/>
            <a:ext cx="1734726" cy="1896309"/>
          </a:xfrm>
          <a:prstGeom prst="straightConnector1">
            <a:avLst/>
          </a:prstGeom>
          <a:ln w="60325">
            <a:solidFill>
              <a:schemeClr val="bg1">
                <a:lumMod val="50000"/>
              </a:schemeClr>
            </a:solidFill>
            <a:tailEnd type="triangle"/>
          </a:ln>
          <a:effectLst>
            <a:glow rad="63500">
              <a:schemeClr val="accent3">
                <a:satMod val="175000"/>
                <a:alpha val="40000"/>
              </a:schemeClr>
            </a:glow>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E0D6F76E-AEF4-4029-AB71-9BC784023E2D}"/>
              </a:ext>
            </a:extLst>
          </p:cNvPr>
          <p:cNvCxnSpPr>
            <a:cxnSpLocks/>
          </p:cNvCxnSpPr>
          <p:nvPr/>
        </p:nvCxnSpPr>
        <p:spPr>
          <a:xfrm>
            <a:off x="8931263" y="3429000"/>
            <a:ext cx="1683417" cy="921226"/>
          </a:xfrm>
          <a:prstGeom prst="straightConnector1">
            <a:avLst/>
          </a:prstGeom>
          <a:ln w="60325">
            <a:solidFill>
              <a:schemeClr val="bg1">
                <a:lumMod val="50000"/>
              </a:schemeClr>
            </a:solidFill>
            <a:tailEnd type="triangle"/>
          </a:ln>
          <a:effectLst>
            <a:glow rad="63500">
              <a:schemeClr val="accent3">
                <a:satMod val="175000"/>
                <a:alpha val="40000"/>
              </a:schemeClr>
            </a:glow>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F048FC3F-EBB2-4FB3-B755-80C75CCE430C}"/>
              </a:ext>
            </a:extLst>
          </p:cNvPr>
          <p:cNvCxnSpPr>
            <a:cxnSpLocks/>
          </p:cNvCxnSpPr>
          <p:nvPr/>
        </p:nvCxnSpPr>
        <p:spPr>
          <a:xfrm>
            <a:off x="10614680" y="3429000"/>
            <a:ext cx="440313" cy="850466"/>
          </a:xfrm>
          <a:prstGeom prst="straightConnector1">
            <a:avLst/>
          </a:prstGeom>
          <a:ln w="60325">
            <a:solidFill>
              <a:schemeClr val="bg1">
                <a:lumMod val="50000"/>
              </a:schemeClr>
            </a:solidFill>
            <a:tailEnd type="triangle"/>
          </a:ln>
          <a:effectLst>
            <a:glow rad="63500">
              <a:schemeClr val="accent3">
                <a:satMod val="175000"/>
                <a:alpha val="40000"/>
              </a:schemeClr>
            </a:glow>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54802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798A7732-F90F-477D-B1D3-63D4DD2CBB16}"/>
              </a:ext>
            </a:extLst>
          </p:cNvPr>
          <p:cNvSpPr txBox="1"/>
          <p:nvPr/>
        </p:nvSpPr>
        <p:spPr>
          <a:xfrm>
            <a:off x="0" y="0"/>
            <a:ext cx="6643396" cy="523220"/>
          </a:xfrm>
          <a:prstGeom prst="rect">
            <a:avLst/>
          </a:prstGeom>
          <a:noFill/>
        </p:spPr>
        <p:txBody>
          <a:bodyPr wrap="square" rtlCol="0">
            <a:spAutoFit/>
          </a:bodyPr>
          <a:lstStyle/>
          <a:p>
            <a:r>
              <a:rPr lang="en-GB" sz="2800" b="1" dirty="0"/>
              <a:t>Module 3 – Discussing ethical dilemmas</a:t>
            </a:r>
            <a:endParaRPr lang="en-GB" dirty="0"/>
          </a:p>
        </p:txBody>
      </p:sp>
      <p:sp>
        <p:nvSpPr>
          <p:cNvPr id="27" name="TextBox 26">
            <a:extLst>
              <a:ext uri="{FF2B5EF4-FFF2-40B4-BE49-F238E27FC236}">
                <a16:creationId xmlns:a16="http://schemas.microsoft.com/office/drawing/2014/main" id="{31E6A1AD-7CCD-4CA6-98EF-971A0C05C4C8}"/>
              </a:ext>
            </a:extLst>
          </p:cNvPr>
          <p:cNvSpPr txBox="1"/>
          <p:nvPr/>
        </p:nvSpPr>
        <p:spPr>
          <a:xfrm>
            <a:off x="1992365" y="969526"/>
            <a:ext cx="8805774" cy="400110"/>
          </a:xfrm>
          <a:prstGeom prst="rect">
            <a:avLst/>
          </a:prstGeom>
          <a:noFill/>
        </p:spPr>
        <p:txBody>
          <a:bodyPr wrap="square">
            <a:spAutoFit/>
          </a:bodyPr>
          <a:lstStyle/>
          <a:p>
            <a:r>
              <a:rPr lang="en-GB" sz="2000" b="1" dirty="0"/>
              <a:t>Hague Ethical Guidelines Jigsaw Exercise - Running the Exercise</a:t>
            </a:r>
          </a:p>
        </p:txBody>
      </p:sp>
      <p:pic>
        <p:nvPicPr>
          <p:cNvPr id="36" name="Graphic 35" descr="Puzzle">
            <a:extLst>
              <a:ext uri="{FF2B5EF4-FFF2-40B4-BE49-F238E27FC236}">
                <a16:creationId xmlns:a16="http://schemas.microsoft.com/office/drawing/2014/main" id="{6841B0A5-B416-43BE-BB22-70095286B4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 y="969526"/>
            <a:ext cx="1470381" cy="1470381"/>
          </a:xfrm>
          <a:prstGeom prst="rect">
            <a:avLst/>
          </a:prstGeom>
        </p:spPr>
      </p:pic>
      <p:sp>
        <p:nvSpPr>
          <p:cNvPr id="21" name="TextBox 20">
            <a:extLst>
              <a:ext uri="{FF2B5EF4-FFF2-40B4-BE49-F238E27FC236}">
                <a16:creationId xmlns:a16="http://schemas.microsoft.com/office/drawing/2014/main" id="{71A22BE2-3C17-4F00-BCFA-E7255F1227C8}"/>
              </a:ext>
            </a:extLst>
          </p:cNvPr>
          <p:cNvSpPr txBox="1"/>
          <p:nvPr/>
        </p:nvSpPr>
        <p:spPr>
          <a:xfrm>
            <a:off x="1992364" y="1574523"/>
            <a:ext cx="6524911" cy="707886"/>
          </a:xfrm>
          <a:prstGeom prst="rect">
            <a:avLst/>
          </a:prstGeom>
          <a:noFill/>
        </p:spPr>
        <p:txBody>
          <a:bodyPr wrap="square">
            <a:spAutoFit/>
          </a:bodyPr>
          <a:lstStyle>
            <a:defPPr>
              <a:defRPr lang="en-US"/>
            </a:defPPr>
            <a:lvl1pPr>
              <a:defRPr sz="2000"/>
            </a:lvl1pPr>
          </a:lstStyle>
          <a:p>
            <a:r>
              <a:rPr lang="en-US" b="0" i="0" u="none" strike="noStrike" baseline="0" dirty="0">
                <a:solidFill>
                  <a:srgbClr val="000000"/>
                </a:solidFill>
                <a:cs typeface="Arial" panose="020B0604020202020204" pitchFamily="34" charset="0"/>
              </a:rPr>
              <a:t>8. Ask each participant to tell the others on the table what they discussed and learned from their letter groups.</a:t>
            </a:r>
          </a:p>
        </p:txBody>
      </p:sp>
      <p:sp>
        <p:nvSpPr>
          <p:cNvPr id="15" name="TextBox 14">
            <a:extLst>
              <a:ext uri="{FF2B5EF4-FFF2-40B4-BE49-F238E27FC236}">
                <a16:creationId xmlns:a16="http://schemas.microsoft.com/office/drawing/2014/main" id="{BDE56E41-A116-436D-AB5E-53ED858DC8D4}"/>
              </a:ext>
            </a:extLst>
          </p:cNvPr>
          <p:cNvSpPr txBox="1"/>
          <p:nvPr/>
        </p:nvSpPr>
        <p:spPr>
          <a:xfrm>
            <a:off x="1992363" y="2458509"/>
            <a:ext cx="6524911" cy="707886"/>
          </a:xfrm>
          <a:prstGeom prst="rect">
            <a:avLst/>
          </a:prstGeom>
          <a:noFill/>
        </p:spPr>
        <p:txBody>
          <a:bodyPr wrap="square">
            <a:spAutoFit/>
          </a:bodyPr>
          <a:lstStyle>
            <a:defPPr>
              <a:defRPr lang="en-US"/>
            </a:defPPr>
            <a:lvl1pPr>
              <a:defRPr sz="2000" b="0" i="0" u="none" strike="noStrike" baseline="0">
                <a:solidFill>
                  <a:srgbClr val="000000"/>
                </a:solidFill>
                <a:cs typeface="Arial" panose="020B0604020202020204" pitchFamily="34" charset="0"/>
              </a:defRPr>
            </a:lvl1pPr>
          </a:lstStyle>
          <a:p>
            <a:r>
              <a:rPr lang="en-US" dirty="0"/>
              <a:t>9. Each group should then choose a representative/ rapporteur to relay the groups’ views to the whole class.</a:t>
            </a:r>
          </a:p>
        </p:txBody>
      </p:sp>
      <p:sp>
        <p:nvSpPr>
          <p:cNvPr id="17" name="TextBox 16">
            <a:extLst>
              <a:ext uri="{FF2B5EF4-FFF2-40B4-BE49-F238E27FC236}">
                <a16:creationId xmlns:a16="http://schemas.microsoft.com/office/drawing/2014/main" id="{FA7C66AC-2B5B-4FF7-9834-AE82C8A655E4}"/>
              </a:ext>
            </a:extLst>
          </p:cNvPr>
          <p:cNvSpPr txBox="1"/>
          <p:nvPr/>
        </p:nvSpPr>
        <p:spPr>
          <a:xfrm>
            <a:off x="1992363" y="3342495"/>
            <a:ext cx="6524911" cy="1631216"/>
          </a:xfrm>
          <a:prstGeom prst="rect">
            <a:avLst/>
          </a:prstGeom>
          <a:noFill/>
        </p:spPr>
        <p:txBody>
          <a:bodyPr wrap="square">
            <a:spAutoFit/>
          </a:bodyPr>
          <a:lstStyle>
            <a:defPPr>
              <a:defRPr lang="en-US"/>
            </a:defPPr>
            <a:lvl1pPr>
              <a:defRPr sz="2000" b="0" i="0" u="none" strike="noStrike" baseline="0">
                <a:solidFill>
                  <a:srgbClr val="000000"/>
                </a:solidFill>
                <a:cs typeface="Arial" panose="020B0604020202020204" pitchFamily="34" charset="0"/>
              </a:defRPr>
            </a:lvl1pPr>
          </a:lstStyle>
          <a:p>
            <a:r>
              <a:rPr lang="en-US" dirty="0"/>
              <a:t>10. Once everyone has recounted their discussions, groups should consider if they would change their views. Is their own principle still the most important or have they modified their views in any way? If they have changed, what was it that convinced them to adopt a new position?</a:t>
            </a:r>
          </a:p>
        </p:txBody>
      </p:sp>
      <p:sp>
        <p:nvSpPr>
          <p:cNvPr id="20" name="TextBox 19">
            <a:extLst>
              <a:ext uri="{FF2B5EF4-FFF2-40B4-BE49-F238E27FC236}">
                <a16:creationId xmlns:a16="http://schemas.microsoft.com/office/drawing/2014/main" id="{E32A5BEC-2BFA-4C1D-B99C-33109F822B43}"/>
              </a:ext>
            </a:extLst>
          </p:cNvPr>
          <p:cNvSpPr txBox="1"/>
          <p:nvPr/>
        </p:nvSpPr>
        <p:spPr>
          <a:xfrm>
            <a:off x="1992363" y="5149810"/>
            <a:ext cx="6524911" cy="1631216"/>
          </a:xfrm>
          <a:prstGeom prst="rect">
            <a:avLst/>
          </a:prstGeom>
          <a:noFill/>
        </p:spPr>
        <p:txBody>
          <a:bodyPr wrap="square">
            <a:spAutoFit/>
          </a:bodyPr>
          <a:lstStyle>
            <a:defPPr>
              <a:defRPr lang="en-US"/>
            </a:defPPr>
            <a:lvl1pPr>
              <a:defRPr sz="2000" b="0" i="0" u="none" strike="noStrike" baseline="0">
                <a:solidFill>
                  <a:srgbClr val="000000"/>
                </a:solidFill>
                <a:cs typeface="Arial" panose="020B0604020202020204" pitchFamily="34" charset="0"/>
              </a:defRPr>
            </a:lvl1pPr>
          </a:lstStyle>
          <a:p>
            <a:r>
              <a:rPr lang="en-US" dirty="0"/>
              <a:t>11. As the final step in the exercise, ask each group representative/ rapporteur to explain to the class what their principle was and what their view is now - after the various discussions. If views changed have them explain why they changed.</a:t>
            </a:r>
          </a:p>
        </p:txBody>
      </p:sp>
      <p:sp>
        <p:nvSpPr>
          <p:cNvPr id="26" name="TextBox 25">
            <a:extLst>
              <a:ext uri="{FF2B5EF4-FFF2-40B4-BE49-F238E27FC236}">
                <a16:creationId xmlns:a16="http://schemas.microsoft.com/office/drawing/2014/main" id="{F799CAE9-E56B-46D9-9B74-E9CC47D28162}"/>
              </a:ext>
            </a:extLst>
          </p:cNvPr>
          <p:cNvSpPr txBox="1"/>
          <p:nvPr/>
        </p:nvSpPr>
        <p:spPr>
          <a:xfrm>
            <a:off x="8517275" y="2034959"/>
            <a:ext cx="3451764" cy="4183196"/>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defPPr>
              <a:defRPr lang="en-US"/>
            </a:defPPr>
            <a:lvl1pPr>
              <a:defRPr sz="2000" b="0" i="0" u="none" strike="noStrike" baseline="0">
                <a:solidFill>
                  <a:srgbClr val="000000"/>
                </a:solidFill>
                <a:cs typeface="Arial" panose="020B0604020202020204" pitchFamily="34" charset="0"/>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en-US" b="1" dirty="0">
                <a:solidFill>
                  <a:schemeClr val="bg1"/>
                </a:solidFill>
              </a:rPr>
              <a:t>Rules of Debate</a:t>
            </a:r>
          </a:p>
          <a:p>
            <a:pPr marL="92075" indent="-92075">
              <a:lnSpc>
                <a:spcPct val="125000"/>
              </a:lnSpc>
              <a:buFont typeface="Wingdings" panose="05000000000000000000" pitchFamily="2" charset="2"/>
              <a:buChar char="Ø"/>
            </a:pPr>
            <a:r>
              <a:rPr lang="en-US" sz="1800" dirty="0">
                <a:solidFill>
                  <a:schemeClr val="bg1"/>
                </a:solidFill>
              </a:rPr>
              <a:t>All participants must have the opportunity to argue their case;</a:t>
            </a:r>
          </a:p>
          <a:p>
            <a:pPr marL="92075" indent="-92075">
              <a:lnSpc>
                <a:spcPct val="125000"/>
              </a:lnSpc>
              <a:buFont typeface="Wingdings" panose="05000000000000000000" pitchFamily="2" charset="2"/>
              <a:buChar char="Ø"/>
            </a:pPr>
            <a:r>
              <a:rPr lang="en-US" sz="1800" dirty="0">
                <a:solidFill>
                  <a:schemeClr val="bg1"/>
                </a:solidFill>
              </a:rPr>
              <a:t>Participants may ask questions, challenge others on their points, and ask for clarifications;</a:t>
            </a:r>
          </a:p>
          <a:p>
            <a:pPr marL="92075" indent="-92075">
              <a:lnSpc>
                <a:spcPct val="125000"/>
              </a:lnSpc>
              <a:buFont typeface="Wingdings" panose="05000000000000000000" pitchFamily="2" charset="2"/>
              <a:buChar char="Ø"/>
            </a:pPr>
            <a:r>
              <a:rPr lang="en-US" sz="1800" dirty="0">
                <a:solidFill>
                  <a:schemeClr val="bg1"/>
                </a:solidFill>
              </a:rPr>
              <a:t>Participants must listen to other points of view.</a:t>
            </a:r>
          </a:p>
          <a:p>
            <a:pPr marL="92075" indent="-92075">
              <a:lnSpc>
                <a:spcPct val="125000"/>
              </a:lnSpc>
              <a:buFont typeface="Wingdings" panose="05000000000000000000" pitchFamily="2" charset="2"/>
              <a:buChar char="Ø"/>
            </a:pPr>
            <a:r>
              <a:rPr lang="en-US" sz="1800" dirty="0">
                <a:solidFill>
                  <a:schemeClr val="bg1"/>
                </a:solidFill>
              </a:rPr>
              <a:t>Participants can attempt to modify the positions of others in their group, or can modify their own positions, when appropriate.</a:t>
            </a:r>
            <a:endParaRPr lang="en-GB" sz="1800" dirty="0">
              <a:solidFill>
                <a:schemeClr val="bg1"/>
              </a:solidFill>
            </a:endParaRPr>
          </a:p>
        </p:txBody>
      </p:sp>
    </p:spTree>
    <p:extLst>
      <p:ext uri="{BB962C8B-B14F-4D97-AF65-F5344CB8AC3E}">
        <p14:creationId xmlns:p14="http://schemas.microsoft.com/office/powerpoint/2010/main" val="17552164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798A7732-F90F-477D-B1D3-63D4DD2CBB16}"/>
              </a:ext>
            </a:extLst>
          </p:cNvPr>
          <p:cNvSpPr txBox="1"/>
          <p:nvPr/>
        </p:nvSpPr>
        <p:spPr>
          <a:xfrm>
            <a:off x="0" y="0"/>
            <a:ext cx="6643396" cy="523220"/>
          </a:xfrm>
          <a:prstGeom prst="rect">
            <a:avLst/>
          </a:prstGeom>
          <a:noFill/>
        </p:spPr>
        <p:txBody>
          <a:bodyPr wrap="square" rtlCol="0">
            <a:spAutoFit/>
          </a:bodyPr>
          <a:lstStyle/>
          <a:p>
            <a:r>
              <a:rPr lang="en-GB" sz="2800" b="1" dirty="0"/>
              <a:t>Module 3 – Discussing ethical dilemmas</a:t>
            </a:r>
            <a:endParaRPr lang="en-GB" dirty="0"/>
          </a:p>
        </p:txBody>
      </p:sp>
      <p:sp>
        <p:nvSpPr>
          <p:cNvPr id="27" name="TextBox 26">
            <a:extLst>
              <a:ext uri="{FF2B5EF4-FFF2-40B4-BE49-F238E27FC236}">
                <a16:creationId xmlns:a16="http://schemas.microsoft.com/office/drawing/2014/main" id="{31E6A1AD-7CCD-4CA6-98EF-971A0C05C4C8}"/>
              </a:ext>
            </a:extLst>
          </p:cNvPr>
          <p:cNvSpPr txBox="1"/>
          <p:nvPr/>
        </p:nvSpPr>
        <p:spPr>
          <a:xfrm>
            <a:off x="1992365" y="969526"/>
            <a:ext cx="8805774" cy="400110"/>
          </a:xfrm>
          <a:prstGeom prst="rect">
            <a:avLst/>
          </a:prstGeom>
          <a:noFill/>
        </p:spPr>
        <p:txBody>
          <a:bodyPr wrap="square">
            <a:spAutoFit/>
          </a:bodyPr>
          <a:lstStyle/>
          <a:p>
            <a:r>
              <a:rPr lang="en-GB" sz="2000" b="1" dirty="0"/>
              <a:t>Hague Ethical Guidelines Jigsaw Exercise - Discussion</a:t>
            </a:r>
          </a:p>
        </p:txBody>
      </p:sp>
      <p:pic>
        <p:nvPicPr>
          <p:cNvPr id="36" name="Graphic 35" descr="Puzzle">
            <a:extLst>
              <a:ext uri="{FF2B5EF4-FFF2-40B4-BE49-F238E27FC236}">
                <a16:creationId xmlns:a16="http://schemas.microsoft.com/office/drawing/2014/main" id="{6841B0A5-B416-43BE-BB22-70095286B4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1" y="969526"/>
            <a:ext cx="1470381" cy="1470381"/>
          </a:xfrm>
          <a:prstGeom prst="rect">
            <a:avLst/>
          </a:prstGeom>
        </p:spPr>
      </p:pic>
      <p:pic>
        <p:nvPicPr>
          <p:cNvPr id="4" name="Picture 3">
            <a:extLst>
              <a:ext uri="{FF2B5EF4-FFF2-40B4-BE49-F238E27FC236}">
                <a16:creationId xmlns:a16="http://schemas.microsoft.com/office/drawing/2014/main" id="{FB7E2D7E-E037-4C68-B923-D442CCB5F26E}"/>
              </a:ext>
            </a:extLst>
          </p:cNvPr>
          <p:cNvPicPr>
            <a:picLocks noChangeAspect="1"/>
          </p:cNvPicPr>
          <p:nvPr/>
        </p:nvPicPr>
        <p:blipFill>
          <a:blip r:embed="rId5">
            <a:grayscl/>
          </a:blip>
          <a:stretch>
            <a:fillRect/>
          </a:stretch>
        </p:blipFill>
        <p:spPr>
          <a:xfrm>
            <a:off x="1389642" y="2218853"/>
            <a:ext cx="2081199" cy="1811953"/>
          </a:xfrm>
          <a:prstGeom prst="rect">
            <a:avLst/>
          </a:prstGeom>
        </p:spPr>
      </p:pic>
      <p:pic>
        <p:nvPicPr>
          <p:cNvPr id="5" name="Picture 4">
            <a:extLst>
              <a:ext uri="{FF2B5EF4-FFF2-40B4-BE49-F238E27FC236}">
                <a16:creationId xmlns:a16="http://schemas.microsoft.com/office/drawing/2014/main" id="{F4D0260F-B9CA-46AD-809A-9354ED9F2915}"/>
              </a:ext>
            </a:extLst>
          </p:cNvPr>
          <p:cNvPicPr>
            <a:picLocks noChangeAspect="1"/>
          </p:cNvPicPr>
          <p:nvPr/>
        </p:nvPicPr>
        <p:blipFill>
          <a:blip r:embed="rId6">
            <a:grayscl/>
          </a:blip>
          <a:stretch>
            <a:fillRect/>
          </a:stretch>
        </p:blipFill>
        <p:spPr>
          <a:xfrm>
            <a:off x="7868445" y="812265"/>
            <a:ext cx="2081199" cy="2517814"/>
          </a:xfrm>
          <a:prstGeom prst="rect">
            <a:avLst/>
          </a:prstGeom>
        </p:spPr>
      </p:pic>
      <p:pic>
        <p:nvPicPr>
          <p:cNvPr id="6" name="Picture 5">
            <a:extLst>
              <a:ext uri="{FF2B5EF4-FFF2-40B4-BE49-F238E27FC236}">
                <a16:creationId xmlns:a16="http://schemas.microsoft.com/office/drawing/2014/main" id="{AA96F8D1-5FA5-4323-8FA3-B235841DB9CC}"/>
              </a:ext>
            </a:extLst>
          </p:cNvPr>
          <p:cNvPicPr>
            <a:picLocks noChangeAspect="1"/>
          </p:cNvPicPr>
          <p:nvPr/>
        </p:nvPicPr>
        <p:blipFill>
          <a:blip r:embed="rId7">
            <a:grayscl/>
          </a:blip>
          <a:stretch>
            <a:fillRect/>
          </a:stretch>
        </p:blipFill>
        <p:spPr>
          <a:xfrm>
            <a:off x="7890530" y="3572394"/>
            <a:ext cx="2081199" cy="3085414"/>
          </a:xfrm>
          <a:prstGeom prst="rect">
            <a:avLst/>
          </a:prstGeom>
        </p:spPr>
      </p:pic>
      <p:pic>
        <p:nvPicPr>
          <p:cNvPr id="7" name="Picture 6">
            <a:extLst>
              <a:ext uri="{FF2B5EF4-FFF2-40B4-BE49-F238E27FC236}">
                <a16:creationId xmlns:a16="http://schemas.microsoft.com/office/drawing/2014/main" id="{EA7EF7EB-181A-4D51-A128-F486E0D62B78}"/>
              </a:ext>
            </a:extLst>
          </p:cNvPr>
          <p:cNvPicPr>
            <a:picLocks noChangeAspect="1"/>
          </p:cNvPicPr>
          <p:nvPr/>
        </p:nvPicPr>
        <p:blipFill>
          <a:blip r:embed="rId8">
            <a:grayscl/>
          </a:blip>
          <a:stretch>
            <a:fillRect/>
          </a:stretch>
        </p:blipFill>
        <p:spPr>
          <a:xfrm>
            <a:off x="3576714" y="2648225"/>
            <a:ext cx="2066645" cy="4009583"/>
          </a:xfrm>
          <a:prstGeom prst="rect">
            <a:avLst/>
          </a:prstGeom>
        </p:spPr>
      </p:pic>
      <p:pic>
        <p:nvPicPr>
          <p:cNvPr id="8" name="Picture 7">
            <a:extLst>
              <a:ext uri="{FF2B5EF4-FFF2-40B4-BE49-F238E27FC236}">
                <a16:creationId xmlns:a16="http://schemas.microsoft.com/office/drawing/2014/main" id="{D433EA6C-EC8A-4537-B02B-4648170C8D10}"/>
              </a:ext>
            </a:extLst>
          </p:cNvPr>
          <p:cNvPicPr>
            <a:picLocks noChangeAspect="1"/>
          </p:cNvPicPr>
          <p:nvPr/>
        </p:nvPicPr>
        <p:blipFill>
          <a:blip r:embed="rId9">
            <a:grayscl/>
          </a:blip>
          <a:stretch>
            <a:fillRect/>
          </a:stretch>
        </p:blipFill>
        <p:spPr>
          <a:xfrm>
            <a:off x="1380949" y="4147271"/>
            <a:ext cx="2052091" cy="2510537"/>
          </a:xfrm>
          <a:prstGeom prst="rect">
            <a:avLst/>
          </a:prstGeom>
        </p:spPr>
      </p:pic>
      <p:pic>
        <p:nvPicPr>
          <p:cNvPr id="9" name="Picture 8">
            <a:extLst>
              <a:ext uri="{FF2B5EF4-FFF2-40B4-BE49-F238E27FC236}">
                <a16:creationId xmlns:a16="http://schemas.microsoft.com/office/drawing/2014/main" id="{A68C3B5C-E3C2-4063-BA1F-21306BC5D646}"/>
              </a:ext>
            </a:extLst>
          </p:cNvPr>
          <p:cNvPicPr>
            <a:picLocks noChangeAspect="1"/>
          </p:cNvPicPr>
          <p:nvPr/>
        </p:nvPicPr>
        <p:blipFill>
          <a:blip r:embed="rId10">
            <a:grayscl/>
          </a:blip>
          <a:stretch>
            <a:fillRect/>
          </a:stretch>
        </p:blipFill>
        <p:spPr>
          <a:xfrm>
            <a:off x="5768244" y="2420522"/>
            <a:ext cx="2066646" cy="2124861"/>
          </a:xfrm>
          <a:prstGeom prst="rect">
            <a:avLst/>
          </a:prstGeom>
        </p:spPr>
      </p:pic>
      <p:pic>
        <p:nvPicPr>
          <p:cNvPr id="10" name="Picture 9">
            <a:extLst>
              <a:ext uri="{FF2B5EF4-FFF2-40B4-BE49-F238E27FC236}">
                <a16:creationId xmlns:a16="http://schemas.microsoft.com/office/drawing/2014/main" id="{051658B0-9D98-423F-AEAE-A3629EDF2213}"/>
              </a:ext>
            </a:extLst>
          </p:cNvPr>
          <p:cNvPicPr>
            <a:picLocks noChangeAspect="1"/>
          </p:cNvPicPr>
          <p:nvPr/>
        </p:nvPicPr>
        <p:blipFill>
          <a:blip r:embed="rId11">
            <a:grayscl/>
          </a:blip>
          <a:stretch>
            <a:fillRect/>
          </a:stretch>
        </p:blipFill>
        <p:spPr>
          <a:xfrm>
            <a:off x="10128834" y="3018588"/>
            <a:ext cx="2030261" cy="3653014"/>
          </a:xfrm>
          <a:prstGeom prst="rect">
            <a:avLst/>
          </a:prstGeom>
        </p:spPr>
      </p:pic>
      <p:pic>
        <p:nvPicPr>
          <p:cNvPr id="12" name="Picture 11">
            <a:extLst>
              <a:ext uri="{FF2B5EF4-FFF2-40B4-BE49-F238E27FC236}">
                <a16:creationId xmlns:a16="http://schemas.microsoft.com/office/drawing/2014/main" id="{03D345A5-3D1B-4F43-B8CB-0B90441E2017}"/>
              </a:ext>
            </a:extLst>
          </p:cNvPr>
          <p:cNvPicPr>
            <a:picLocks noChangeAspect="1"/>
          </p:cNvPicPr>
          <p:nvPr/>
        </p:nvPicPr>
        <p:blipFill>
          <a:blip r:embed="rId12">
            <a:grayscl/>
          </a:blip>
          <a:stretch>
            <a:fillRect/>
          </a:stretch>
        </p:blipFill>
        <p:spPr>
          <a:xfrm>
            <a:off x="10128834" y="435757"/>
            <a:ext cx="2030261" cy="2386830"/>
          </a:xfrm>
          <a:prstGeom prst="rect">
            <a:avLst/>
          </a:prstGeom>
        </p:spPr>
      </p:pic>
      <p:pic>
        <p:nvPicPr>
          <p:cNvPr id="14" name="Picture 13">
            <a:extLst>
              <a:ext uri="{FF2B5EF4-FFF2-40B4-BE49-F238E27FC236}">
                <a16:creationId xmlns:a16="http://schemas.microsoft.com/office/drawing/2014/main" id="{3A28946F-4EA0-4EB7-A4D8-C441E43AB19D}"/>
              </a:ext>
            </a:extLst>
          </p:cNvPr>
          <p:cNvPicPr>
            <a:picLocks noChangeAspect="1"/>
          </p:cNvPicPr>
          <p:nvPr/>
        </p:nvPicPr>
        <p:blipFill>
          <a:blip r:embed="rId13">
            <a:grayscl/>
          </a:blip>
          <a:stretch>
            <a:fillRect/>
          </a:stretch>
        </p:blipFill>
        <p:spPr>
          <a:xfrm>
            <a:off x="5759368" y="4699774"/>
            <a:ext cx="2059368" cy="1979322"/>
          </a:xfrm>
          <a:prstGeom prst="rect">
            <a:avLst/>
          </a:prstGeom>
        </p:spPr>
      </p:pic>
      <p:sp>
        <p:nvSpPr>
          <p:cNvPr id="13" name="TextBox 12">
            <a:extLst>
              <a:ext uri="{FF2B5EF4-FFF2-40B4-BE49-F238E27FC236}">
                <a16:creationId xmlns:a16="http://schemas.microsoft.com/office/drawing/2014/main" id="{26F03F11-3B38-4FE4-A0A5-339AE39420D2}"/>
              </a:ext>
            </a:extLst>
          </p:cNvPr>
          <p:cNvSpPr txBox="1"/>
          <p:nvPr/>
        </p:nvSpPr>
        <p:spPr>
          <a:xfrm>
            <a:off x="1992365" y="1338814"/>
            <a:ext cx="6234530" cy="1323439"/>
          </a:xfrm>
          <a:prstGeom prst="rect">
            <a:avLst/>
          </a:prstGeom>
          <a:noFill/>
        </p:spPr>
        <p:txBody>
          <a:bodyPr wrap="square">
            <a:spAutoFit/>
          </a:bodyPr>
          <a:lstStyle/>
          <a:p>
            <a:r>
              <a:rPr lang="en-US" sz="2000" dirty="0"/>
              <a:t>If the exercise has gone well, and all have had an opportunity to talk, the consensus is likely that all the principles are equally important and a good framework within which to work.</a:t>
            </a:r>
            <a:endParaRPr lang="en-GB" sz="2000" dirty="0"/>
          </a:p>
        </p:txBody>
      </p:sp>
    </p:spTree>
    <p:extLst>
      <p:ext uri="{BB962C8B-B14F-4D97-AF65-F5344CB8AC3E}">
        <p14:creationId xmlns:p14="http://schemas.microsoft.com/office/powerpoint/2010/main" val="26011100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798A7732-F90F-477D-B1D3-63D4DD2CBB16}"/>
              </a:ext>
            </a:extLst>
          </p:cNvPr>
          <p:cNvSpPr txBox="1"/>
          <p:nvPr/>
        </p:nvSpPr>
        <p:spPr>
          <a:xfrm>
            <a:off x="0" y="0"/>
            <a:ext cx="6643396" cy="523220"/>
          </a:xfrm>
          <a:prstGeom prst="rect">
            <a:avLst/>
          </a:prstGeom>
          <a:noFill/>
        </p:spPr>
        <p:txBody>
          <a:bodyPr wrap="square" rtlCol="0">
            <a:spAutoFit/>
          </a:bodyPr>
          <a:lstStyle/>
          <a:p>
            <a:r>
              <a:rPr lang="en-GB" sz="2800" b="1" dirty="0"/>
              <a:t>Module 3 – Discussing ethical dilemmas</a:t>
            </a:r>
            <a:endParaRPr lang="en-GB" dirty="0"/>
          </a:p>
        </p:txBody>
      </p:sp>
      <p:sp>
        <p:nvSpPr>
          <p:cNvPr id="27" name="TextBox 26">
            <a:extLst>
              <a:ext uri="{FF2B5EF4-FFF2-40B4-BE49-F238E27FC236}">
                <a16:creationId xmlns:a16="http://schemas.microsoft.com/office/drawing/2014/main" id="{31E6A1AD-7CCD-4CA6-98EF-971A0C05C4C8}"/>
              </a:ext>
            </a:extLst>
          </p:cNvPr>
          <p:cNvSpPr txBox="1"/>
          <p:nvPr/>
        </p:nvSpPr>
        <p:spPr>
          <a:xfrm>
            <a:off x="1992365" y="969526"/>
            <a:ext cx="8805774" cy="400110"/>
          </a:xfrm>
          <a:prstGeom prst="rect">
            <a:avLst/>
          </a:prstGeom>
          <a:noFill/>
        </p:spPr>
        <p:txBody>
          <a:bodyPr wrap="square">
            <a:spAutoFit/>
          </a:bodyPr>
          <a:lstStyle/>
          <a:p>
            <a:r>
              <a:rPr lang="en-GB" sz="2000" b="1" dirty="0"/>
              <a:t>Conclusions - Recap</a:t>
            </a:r>
          </a:p>
        </p:txBody>
      </p:sp>
      <p:pic>
        <p:nvPicPr>
          <p:cNvPr id="36" name="Graphic 35" descr="Books">
            <a:extLst>
              <a:ext uri="{FF2B5EF4-FFF2-40B4-BE49-F238E27FC236}">
                <a16:creationId xmlns:a16="http://schemas.microsoft.com/office/drawing/2014/main" id="{6841B0A5-B416-43BE-BB22-70095286B4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 y="969526"/>
            <a:ext cx="1470381" cy="1470381"/>
          </a:xfrm>
          <a:prstGeom prst="rect">
            <a:avLst/>
          </a:prstGeom>
        </p:spPr>
      </p:pic>
      <p:sp>
        <p:nvSpPr>
          <p:cNvPr id="34" name="TextBox 33">
            <a:extLst>
              <a:ext uri="{FF2B5EF4-FFF2-40B4-BE49-F238E27FC236}">
                <a16:creationId xmlns:a16="http://schemas.microsoft.com/office/drawing/2014/main" id="{45D81A90-B562-4330-ACE6-E58FA6C7AF44}"/>
              </a:ext>
            </a:extLst>
          </p:cNvPr>
          <p:cNvSpPr txBox="1"/>
          <p:nvPr/>
        </p:nvSpPr>
        <p:spPr>
          <a:xfrm>
            <a:off x="1992365" y="1536015"/>
            <a:ext cx="8487275" cy="1323439"/>
          </a:xfrm>
          <a:prstGeom prst="rect">
            <a:avLst/>
          </a:prstGeom>
          <a:noFill/>
        </p:spPr>
        <p:txBody>
          <a:bodyPr wrap="square">
            <a:spAutoFit/>
          </a:bodyPr>
          <a:lstStyle/>
          <a:p>
            <a:pPr marL="342900" indent="-342900">
              <a:buFont typeface="Wingdings" panose="05000000000000000000" pitchFamily="2" charset="2"/>
              <a:buChar char="Ø"/>
            </a:pPr>
            <a:r>
              <a:rPr lang="en-GB" sz="2000" dirty="0"/>
              <a:t>J</a:t>
            </a:r>
            <a:r>
              <a:rPr lang="en-GB" sz="2000" noProof="0" dirty="0" err="1"/>
              <a:t>udgements</a:t>
            </a:r>
            <a:r>
              <a:rPr lang="en-GB" sz="2000" noProof="0" dirty="0"/>
              <a:t> and interpretation are important determinants of the use of scientific evidence by policy makers. The same data can be used to justify very different policy responses. Scientists advising policy makers should be aware of how their data may be used in society.</a:t>
            </a:r>
            <a:endParaRPr lang="en-GB" sz="2000" dirty="0"/>
          </a:p>
        </p:txBody>
      </p:sp>
      <p:sp>
        <p:nvSpPr>
          <p:cNvPr id="37" name="TextBox 36">
            <a:extLst>
              <a:ext uri="{FF2B5EF4-FFF2-40B4-BE49-F238E27FC236}">
                <a16:creationId xmlns:a16="http://schemas.microsoft.com/office/drawing/2014/main" id="{8D1FC14C-6103-4505-849F-E53810C329AF}"/>
              </a:ext>
            </a:extLst>
          </p:cNvPr>
          <p:cNvSpPr txBox="1"/>
          <p:nvPr/>
        </p:nvSpPr>
        <p:spPr>
          <a:xfrm>
            <a:off x="1992365" y="3025833"/>
            <a:ext cx="8487275" cy="1323439"/>
          </a:xfrm>
          <a:prstGeom prst="rect">
            <a:avLst/>
          </a:prstGeom>
          <a:noFill/>
        </p:spPr>
        <p:txBody>
          <a:bodyPr wrap="square">
            <a:spAutoFit/>
          </a:bodyPr>
          <a:lstStyle/>
          <a:p>
            <a:pPr marL="342900" indent="-342900">
              <a:buFont typeface="Wingdings" panose="05000000000000000000" pitchFamily="2" charset="2"/>
              <a:buChar char="Ø"/>
            </a:pPr>
            <a:r>
              <a:rPr lang="en-GB" sz="2000" noProof="0" dirty="0"/>
              <a:t>The example of Gain of Function research shows the importance of timely and continued investment of time in dialogue with governments and stakeholders in society about potential risks of their research and about appropriate precautionary approaches to mitigate these risks.</a:t>
            </a:r>
          </a:p>
        </p:txBody>
      </p:sp>
      <p:sp>
        <p:nvSpPr>
          <p:cNvPr id="38" name="TextBox 37">
            <a:extLst>
              <a:ext uri="{FF2B5EF4-FFF2-40B4-BE49-F238E27FC236}">
                <a16:creationId xmlns:a16="http://schemas.microsoft.com/office/drawing/2014/main" id="{0D56DD5A-12DC-4D52-AC3F-5645B3B3625B}"/>
              </a:ext>
            </a:extLst>
          </p:cNvPr>
          <p:cNvSpPr txBox="1"/>
          <p:nvPr/>
        </p:nvSpPr>
        <p:spPr>
          <a:xfrm>
            <a:off x="1992365" y="4515651"/>
            <a:ext cx="8487275" cy="1015663"/>
          </a:xfrm>
          <a:prstGeom prst="rect">
            <a:avLst/>
          </a:prstGeom>
          <a:noFill/>
        </p:spPr>
        <p:txBody>
          <a:bodyPr wrap="square">
            <a:spAutoFit/>
          </a:bodyPr>
          <a:lstStyle/>
          <a:p>
            <a:pPr marL="342900" indent="-342900">
              <a:buFont typeface="Wingdings" panose="05000000000000000000" pitchFamily="2" charset="2"/>
              <a:buChar char="Ø"/>
            </a:pPr>
            <a:r>
              <a:rPr lang="en-GB" sz="2000" noProof="0" dirty="0"/>
              <a:t>Group think to some extent a natural phenomenon in any human community, including life sciences. It may give rise to ethical issues which scientists should be aware of and avoid.</a:t>
            </a:r>
          </a:p>
        </p:txBody>
      </p:sp>
      <p:sp>
        <p:nvSpPr>
          <p:cNvPr id="40" name="TextBox 39">
            <a:extLst>
              <a:ext uri="{FF2B5EF4-FFF2-40B4-BE49-F238E27FC236}">
                <a16:creationId xmlns:a16="http://schemas.microsoft.com/office/drawing/2014/main" id="{C33B754F-C692-479E-AB1C-2B8EA70E0D01}"/>
              </a:ext>
            </a:extLst>
          </p:cNvPr>
          <p:cNvSpPr txBox="1"/>
          <p:nvPr/>
        </p:nvSpPr>
        <p:spPr>
          <a:xfrm>
            <a:off x="1992365" y="5697692"/>
            <a:ext cx="8487275" cy="1015663"/>
          </a:xfrm>
          <a:prstGeom prst="rect">
            <a:avLst/>
          </a:prstGeom>
          <a:noFill/>
        </p:spPr>
        <p:txBody>
          <a:bodyPr wrap="square">
            <a:spAutoFit/>
          </a:bodyPr>
          <a:lstStyle/>
          <a:p>
            <a:pPr marL="342900" indent="-342900">
              <a:buFont typeface="Wingdings" panose="05000000000000000000" pitchFamily="2" charset="2"/>
              <a:buChar char="Ø"/>
            </a:pPr>
            <a:r>
              <a:rPr lang="en-GB" sz="2000" noProof="0" dirty="0"/>
              <a:t>Fragmentation of responsibility can lead to overlapping but contradictory responsibilities and gaps in responsibility where nobody has a formal role responsibility. </a:t>
            </a:r>
          </a:p>
        </p:txBody>
      </p:sp>
    </p:spTree>
    <p:extLst>
      <p:ext uri="{BB962C8B-B14F-4D97-AF65-F5344CB8AC3E}">
        <p14:creationId xmlns:p14="http://schemas.microsoft.com/office/powerpoint/2010/main" val="42743776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798A7732-F90F-477D-B1D3-63D4DD2CBB16}"/>
              </a:ext>
            </a:extLst>
          </p:cNvPr>
          <p:cNvSpPr txBox="1"/>
          <p:nvPr/>
        </p:nvSpPr>
        <p:spPr>
          <a:xfrm>
            <a:off x="0" y="0"/>
            <a:ext cx="6643396" cy="523220"/>
          </a:xfrm>
          <a:prstGeom prst="rect">
            <a:avLst/>
          </a:prstGeom>
          <a:noFill/>
        </p:spPr>
        <p:txBody>
          <a:bodyPr wrap="square" rtlCol="0">
            <a:spAutoFit/>
          </a:bodyPr>
          <a:lstStyle/>
          <a:p>
            <a:r>
              <a:rPr lang="en-GB" sz="2800" b="1" dirty="0"/>
              <a:t>Module 3 – Discussing ethical dilemmas</a:t>
            </a:r>
            <a:endParaRPr lang="en-GB" dirty="0"/>
          </a:p>
        </p:txBody>
      </p:sp>
      <p:sp>
        <p:nvSpPr>
          <p:cNvPr id="27" name="TextBox 26">
            <a:extLst>
              <a:ext uri="{FF2B5EF4-FFF2-40B4-BE49-F238E27FC236}">
                <a16:creationId xmlns:a16="http://schemas.microsoft.com/office/drawing/2014/main" id="{31E6A1AD-7CCD-4CA6-98EF-971A0C05C4C8}"/>
              </a:ext>
            </a:extLst>
          </p:cNvPr>
          <p:cNvSpPr txBox="1"/>
          <p:nvPr/>
        </p:nvSpPr>
        <p:spPr>
          <a:xfrm>
            <a:off x="1992365" y="969526"/>
            <a:ext cx="8805774" cy="400110"/>
          </a:xfrm>
          <a:prstGeom prst="rect">
            <a:avLst/>
          </a:prstGeom>
          <a:noFill/>
        </p:spPr>
        <p:txBody>
          <a:bodyPr wrap="square">
            <a:spAutoFit/>
          </a:bodyPr>
          <a:lstStyle/>
          <a:p>
            <a:r>
              <a:rPr lang="en-GB" sz="2000" b="1" dirty="0"/>
              <a:t>Conclusions - Recap</a:t>
            </a:r>
          </a:p>
        </p:txBody>
      </p:sp>
      <p:pic>
        <p:nvPicPr>
          <p:cNvPr id="36" name="Graphic 35" descr="Books">
            <a:extLst>
              <a:ext uri="{FF2B5EF4-FFF2-40B4-BE49-F238E27FC236}">
                <a16:creationId xmlns:a16="http://schemas.microsoft.com/office/drawing/2014/main" id="{6841B0A5-B416-43BE-BB22-70095286B4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 y="969526"/>
            <a:ext cx="1470381" cy="1470381"/>
          </a:xfrm>
          <a:prstGeom prst="rect">
            <a:avLst/>
          </a:prstGeom>
        </p:spPr>
      </p:pic>
      <p:sp>
        <p:nvSpPr>
          <p:cNvPr id="34" name="TextBox 33">
            <a:extLst>
              <a:ext uri="{FF2B5EF4-FFF2-40B4-BE49-F238E27FC236}">
                <a16:creationId xmlns:a16="http://schemas.microsoft.com/office/drawing/2014/main" id="{45D81A90-B562-4330-ACE6-E58FA6C7AF44}"/>
              </a:ext>
            </a:extLst>
          </p:cNvPr>
          <p:cNvSpPr txBox="1"/>
          <p:nvPr/>
        </p:nvSpPr>
        <p:spPr>
          <a:xfrm>
            <a:off x="1992365" y="1512784"/>
            <a:ext cx="8487275" cy="1015663"/>
          </a:xfrm>
          <a:prstGeom prst="rect">
            <a:avLst/>
          </a:prstGeom>
          <a:noFill/>
        </p:spPr>
        <p:txBody>
          <a:bodyPr wrap="square">
            <a:spAutoFit/>
          </a:bodyPr>
          <a:lstStyle/>
          <a:p>
            <a:pPr marL="342900" indent="-342900">
              <a:buFont typeface="Wingdings" panose="05000000000000000000" pitchFamily="2" charset="2"/>
              <a:buChar char="Ø"/>
            </a:pPr>
            <a:r>
              <a:rPr lang="en-GB" sz="2000" noProof="0" dirty="0"/>
              <a:t>Academic freedom is a core value in scientific research, which should be balanced on a case by case basis with the need to protect the security of citizens and society.</a:t>
            </a:r>
            <a:endParaRPr lang="en-GB" sz="2000" dirty="0"/>
          </a:p>
        </p:txBody>
      </p:sp>
      <p:sp>
        <p:nvSpPr>
          <p:cNvPr id="37" name="TextBox 36">
            <a:extLst>
              <a:ext uri="{FF2B5EF4-FFF2-40B4-BE49-F238E27FC236}">
                <a16:creationId xmlns:a16="http://schemas.microsoft.com/office/drawing/2014/main" id="{8D1FC14C-6103-4505-849F-E53810C329AF}"/>
              </a:ext>
            </a:extLst>
          </p:cNvPr>
          <p:cNvSpPr txBox="1"/>
          <p:nvPr/>
        </p:nvSpPr>
        <p:spPr>
          <a:xfrm>
            <a:off x="1992365" y="2558581"/>
            <a:ext cx="8487275" cy="1015663"/>
          </a:xfrm>
          <a:prstGeom prst="rect">
            <a:avLst/>
          </a:prstGeom>
          <a:noFill/>
        </p:spPr>
        <p:txBody>
          <a:bodyPr wrap="square">
            <a:spAutoFit/>
          </a:bodyPr>
          <a:lstStyle/>
          <a:p>
            <a:pPr marL="342900" indent="-342900">
              <a:buFont typeface="Wingdings" panose="05000000000000000000" pitchFamily="2" charset="2"/>
              <a:buChar char="Ø"/>
            </a:pPr>
            <a:r>
              <a:rPr lang="en-GB" sz="2000" noProof="0" dirty="0"/>
              <a:t>Arguments in favour of publishing results of scientific research have to be balanced with arguments for protecting classified or commercial information.</a:t>
            </a:r>
          </a:p>
        </p:txBody>
      </p:sp>
      <p:sp>
        <p:nvSpPr>
          <p:cNvPr id="38" name="TextBox 37">
            <a:extLst>
              <a:ext uri="{FF2B5EF4-FFF2-40B4-BE49-F238E27FC236}">
                <a16:creationId xmlns:a16="http://schemas.microsoft.com/office/drawing/2014/main" id="{0D56DD5A-12DC-4D52-AC3F-5645B3B3625B}"/>
              </a:ext>
            </a:extLst>
          </p:cNvPr>
          <p:cNvSpPr txBox="1"/>
          <p:nvPr/>
        </p:nvSpPr>
        <p:spPr>
          <a:xfrm>
            <a:off x="1992365" y="3604378"/>
            <a:ext cx="8487275" cy="1323439"/>
          </a:xfrm>
          <a:prstGeom prst="rect">
            <a:avLst/>
          </a:prstGeom>
          <a:noFill/>
        </p:spPr>
        <p:txBody>
          <a:bodyPr wrap="square">
            <a:spAutoFit/>
          </a:bodyPr>
          <a:lstStyle/>
          <a:p>
            <a:pPr marL="342900" indent="-342900">
              <a:buFont typeface="Wingdings" panose="05000000000000000000" pitchFamily="2" charset="2"/>
              <a:buChar char="Ø"/>
            </a:pPr>
            <a:r>
              <a:rPr lang="en-GB" sz="2000" noProof="0" dirty="0"/>
              <a:t>Individual scientists can value objectivity more than societal relevance or vice versa. At societal level, fostering evidence based and participatory decision making on governance of life sciences calls for balancing both principles in a responsible way.</a:t>
            </a:r>
          </a:p>
        </p:txBody>
      </p:sp>
      <p:sp>
        <p:nvSpPr>
          <p:cNvPr id="40" name="TextBox 39">
            <a:extLst>
              <a:ext uri="{FF2B5EF4-FFF2-40B4-BE49-F238E27FC236}">
                <a16:creationId xmlns:a16="http://schemas.microsoft.com/office/drawing/2014/main" id="{C33B754F-C692-479E-AB1C-2B8EA70E0D01}"/>
              </a:ext>
            </a:extLst>
          </p:cNvPr>
          <p:cNvSpPr txBox="1"/>
          <p:nvPr/>
        </p:nvSpPr>
        <p:spPr>
          <a:xfrm>
            <a:off x="1992365" y="4957952"/>
            <a:ext cx="8487275" cy="1631216"/>
          </a:xfrm>
          <a:prstGeom prst="rect">
            <a:avLst/>
          </a:prstGeom>
          <a:noFill/>
        </p:spPr>
        <p:txBody>
          <a:bodyPr wrap="square">
            <a:spAutoFit/>
          </a:bodyPr>
          <a:lstStyle/>
          <a:p>
            <a:pPr marL="342900" indent="-342900">
              <a:buFont typeface="Wingdings" panose="05000000000000000000" pitchFamily="2" charset="2"/>
              <a:buChar char="Ø"/>
            </a:pPr>
            <a:r>
              <a:rPr lang="en-GB" sz="2000" noProof="0" dirty="0"/>
              <a:t>The concepts and approaches to collective responsibility for governance of life sciences and technologies in society and the instruments presented, which allow scientists to fulfil their special role responsibility can help researchers to develop strategies for responsible governance of dual use life sciences in real life. </a:t>
            </a:r>
          </a:p>
        </p:txBody>
      </p:sp>
    </p:spTree>
    <p:extLst>
      <p:ext uri="{BB962C8B-B14F-4D97-AF65-F5344CB8AC3E}">
        <p14:creationId xmlns:p14="http://schemas.microsoft.com/office/powerpoint/2010/main" val="3184518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7" descr="Afbeelding met computer&#10;&#10;Automatisch gegenereerde beschrijving">
            <a:extLst>
              <a:ext uri="{FF2B5EF4-FFF2-40B4-BE49-F238E27FC236}">
                <a16:creationId xmlns:a16="http://schemas.microsoft.com/office/drawing/2014/main" id="{9428F8DB-7291-4654-A4D9-8B8A49F3B9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2949" y="4480485"/>
            <a:ext cx="1972308" cy="1371718"/>
          </a:xfrm>
          <a:prstGeom prst="rect">
            <a:avLst/>
          </a:prstGeom>
        </p:spPr>
      </p:pic>
      <p:pic>
        <p:nvPicPr>
          <p:cNvPr id="7" name="Afbeelding 8">
            <a:extLst>
              <a:ext uri="{FF2B5EF4-FFF2-40B4-BE49-F238E27FC236}">
                <a16:creationId xmlns:a16="http://schemas.microsoft.com/office/drawing/2014/main" id="{DDE5B871-49BE-4F9D-A4DF-6FE8243920AF}"/>
              </a:ext>
            </a:extLst>
          </p:cNvPr>
          <p:cNvPicPr>
            <a:picLocks noChangeAspect="1"/>
          </p:cNvPicPr>
          <p:nvPr/>
        </p:nvPicPr>
        <p:blipFill>
          <a:blip r:embed="rId3"/>
          <a:stretch>
            <a:fillRect/>
          </a:stretch>
        </p:blipFill>
        <p:spPr>
          <a:xfrm>
            <a:off x="966703" y="1399935"/>
            <a:ext cx="1261980" cy="1371718"/>
          </a:xfrm>
          <a:prstGeom prst="rect">
            <a:avLst/>
          </a:prstGeom>
        </p:spPr>
      </p:pic>
      <p:sp>
        <p:nvSpPr>
          <p:cNvPr id="9" name="TextBox 8">
            <a:extLst>
              <a:ext uri="{FF2B5EF4-FFF2-40B4-BE49-F238E27FC236}">
                <a16:creationId xmlns:a16="http://schemas.microsoft.com/office/drawing/2014/main" id="{CF1A3181-70D4-4DC9-A7E4-E3975B94A69E}"/>
              </a:ext>
            </a:extLst>
          </p:cNvPr>
          <p:cNvSpPr txBox="1"/>
          <p:nvPr/>
        </p:nvSpPr>
        <p:spPr>
          <a:xfrm>
            <a:off x="3846786" y="1281692"/>
            <a:ext cx="7252138" cy="1938992"/>
          </a:xfrm>
          <a:prstGeom prst="rect">
            <a:avLst/>
          </a:prstGeom>
          <a:noFill/>
        </p:spPr>
        <p:txBody>
          <a:bodyPr wrap="square" rtlCol="0">
            <a:spAutoFit/>
          </a:bodyPr>
          <a:lstStyle/>
          <a:p>
            <a:r>
              <a:rPr lang="en-GB" sz="2000" dirty="0"/>
              <a:t>This virtual course on responsible research, export control and ethics in the life sciences related to chemical, biological, radiological and nuclear sciences has been produced and prepared for the International Science and Technology </a:t>
            </a:r>
            <a:r>
              <a:rPr lang="en-GB" sz="2000" dirty="0" err="1"/>
              <a:t>Center</a:t>
            </a:r>
            <a:r>
              <a:rPr lang="en-GB" sz="2000" dirty="0"/>
              <a:t> (ISTC) as part of the EU funded Targeted Initiative on </a:t>
            </a:r>
            <a:r>
              <a:rPr lang="en-US" sz="2000" dirty="0"/>
              <a:t>CBRN Export Control on Dual-Use Materials and Intangible Technologies. </a:t>
            </a:r>
          </a:p>
        </p:txBody>
      </p:sp>
      <p:sp>
        <p:nvSpPr>
          <p:cNvPr id="15" name="TextBox 14">
            <a:extLst>
              <a:ext uri="{FF2B5EF4-FFF2-40B4-BE49-F238E27FC236}">
                <a16:creationId xmlns:a16="http://schemas.microsoft.com/office/drawing/2014/main" id="{6574E41C-74B9-438B-9CBD-869DA87C84A6}"/>
              </a:ext>
            </a:extLst>
          </p:cNvPr>
          <p:cNvSpPr txBox="1"/>
          <p:nvPr/>
        </p:nvSpPr>
        <p:spPr>
          <a:xfrm>
            <a:off x="3846785" y="3433578"/>
            <a:ext cx="7252137" cy="1015663"/>
          </a:xfrm>
          <a:prstGeom prst="rect">
            <a:avLst/>
          </a:prstGeom>
          <a:noFill/>
        </p:spPr>
        <p:txBody>
          <a:bodyPr wrap="square">
            <a:spAutoFit/>
          </a:bodyPr>
          <a:lstStyle/>
          <a:p>
            <a:r>
              <a:rPr lang="en-GB" sz="2000" dirty="0"/>
              <a:t>The support of the European Commission for this course does not constitute endorsement of the contents which reflects the views only of the authors.</a:t>
            </a:r>
            <a:r>
              <a:rPr lang="en-US" sz="2000" dirty="0"/>
              <a:t> </a:t>
            </a:r>
            <a:endParaRPr lang="en-GB" sz="2000" dirty="0"/>
          </a:p>
        </p:txBody>
      </p:sp>
      <p:sp>
        <p:nvSpPr>
          <p:cNvPr id="17" name="TextBox 16">
            <a:extLst>
              <a:ext uri="{FF2B5EF4-FFF2-40B4-BE49-F238E27FC236}">
                <a16:creationId xmlns:a16="http://schemas.microsoft.com/office/drawing/2014/main" id="{7BB472B3-EF70-4649-AA23-486C87EBE6E6}"/>
              </a:ext>
            </a:extLst>
          </p:cNvPr>
          <p:cNvSpPr txBox="1"/>
          <p:nvPr/>
        </p:nvSpPr>
        <p:spPr>
          <a:xfrm>
            <a:off x="3846785" y="4662136"/>
            <a:ext cx="7252137" cy="1323439"/>
          </a:xfrm>
          <a:prstGeom prst="rect">
            <a:avLst/>
          </a:prstGeom>
          <a:noFill/>
        </p:spPr>
        <p:txBody>
          <a:bodyPr wrap="square">
            <a:spAutoFit/>
          </a:bodyPr>
          <a:lstStyle/>
          <a:p>
            <a:r>
              <a:rPr lang="en-GB" sz="2000" dirty="0"/>
              <a:t>The content of the course was created by Ineke </a:t>
            </a:r>
            <a:r>
              <a:rPr lang="en-GB" sz="2000" dirty="0" err="1"/>
              <a:t>Malsch</a:t>
            </a:r>
            <a:r>
              <a:rPr lang="en-GB" sz="2000" dirty="0"/>
              <a:t>. The project team of the Targeted Initiative on </a:t>
            </a:r>
            <a:r>
              <a:rPr lang="en-US" sz="2000" dirty="0"/>
              <a:t>CBRN Export Control on Dual-Use Materials and Intangible Technologies </a:t>
            </a:r>
            <a:r>
              <a:rPr lang="en-GB" sz="2000" dirty="0"/>
              <a:t>provided comments and editing of the material.</a:t>
            </a:r>
          </a:p>
        </p:txBody>
      </p:sp>
      <p:sp>
        <p:nvSpPr>
          <p:cNvPr id="18" name="TextBox 17">
            <a:extLst>
              <a:ext uri="{FF2B5EF4-FFF2-40B4-BE49-F238E27FC236}">
                <a16:creationId xmlns:a16="http://schemas.microsoft.com/office/drawing/2014/main" id="{798A7732-F90F-477D-B1D3-63D4DD2CBB16}"/>
              </a:ext>
            </a:extLst>
          </p:cNvPr>
          <p:cNvSpPr txBox="1"/>
          <p:nvPr/>
        </p:nvSpPr>
        <p:spPr>
          <a:xfrm>
            <a:off x="0" y="0"/>
            <a:ext cx="5139559" cy="523220"/>
          </a:xfrm>
          <a:prstGeom prst="rect">
            <a:avLst/>
          </a:prstGeom>
          <a:noFill/>
        </p:spPr>
        <p:txBody>
          <a:bodyPr wrap="square" rtlCol="0">
            <a:spAutoFit/>
          </a:bodyPr>
          <a:lstStyle/>
          <a:p>
            <a:r>
              <a:rPr lang="en-GB" sz="2800" b="1" dirty="0"/>
              <a:t>Acknowledgements </a:t>
            </a:r>
            <a:r>
              <a:rPr lang="en-GB" dirty="0"/>
              <a:t> </a:t>
            </a:r>
          </a:p>
        </p:txBody>
      </p:sp>
    </p:spTree>
    <p:extLst>
      <p:ext uri="{BB962C8B-B14F-4D97-AF65-F5344CB8AC3E}">
        <p14:creationId xmlns:p14="http://schemas.microsoft.com/office/powerpoint/2010/main" val="529325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798A7732-F90F-477D-B1D3-63D4DD2CBB16}"/>
              </a:ext>
            </a:extLst>
          </p:cNvPr>
          <p:cNvSpPr txBox="1"/>
          <p:nvPr/>
        </p:nvSpPr>
        <p:spPr>
          <a:xfrm>
            <a:off x="0" y="0"/>
            <a:ext cx="6643396" cy="523220"/>
          </a:xfrm>
          <a:prstGeom prst="rect">
            <a:avLst/>
          </a:prstGeom>
          <a:noFill/>
        </p:spPr>
        <p:txBody>
          <a:bodyPr wrap="square" rtlCol="0">
            <a:spAutoFit/>
          </a:bodyPr>
          <a:lstStyle/>
          <a:p>
            <a:r>
              <a:rPr lang="en-GB" sz="2800" b="1" dirty="0"/>
              <a:t>Module 3 – Discussing ethical dilemmas</a:t>
            </a:r>
            <a:endParaRPr lang="en-GB" dirty="0"/>
          </a:p>
        </p:txBody>
      </p:sp>
      <p:sp>
        <p:nvSpPr>
          <p:cNvPr id="10" name="TextBox 9">
            <a:extLst>
              <a:ext uri="{FF2B5EF4-FFF2-40B4-BE49-F238E27FC236}">
                <a16:creationId xmlns:a16="http://schemas.microsoft.com/office/drawing/2014/main" id="{160FA4F4-BC87-4666-AF57-DA9F539AA454}"/>
              </a:ext>
            </a:extLst>
          </p:cNvPr>
          <p:cNvSpPr txBox="1"/>
          <p:nvPr/>
        </p:nvSpPr>
        <p:spPr>
          <a:xfrm>
            <a:off x="1992366" y="1458261"/>
            <a:ext cx="9216740" cy="707886"/>
          </a:xfrm>
          <a:prstGeom prst="rect">
            <a:avLst/>
          </a:prstGeom>
          <a:noFill/>
        </p:spPr>
        <p:txBody>
          <a:bodyPr wrap="square">
            <a:spAutoFit/>
          </a:bodyPr>
          <a:lstStyle/>
          <a:p>
            <a:r>
              <a:rPr lang="en-GB" sz="2000" noProof="0" dirty="0"/>
              <a:t>The aim of this module is to stimulate you to think about the ethical issues and risks related to the introduction and use of scientific knowledge and technologies in society.</a:t>
            </a:r>
          </a:p>
        </p:txBody>
      </p:sp>
      <p:sp>
        <p:nvSpPr>
          <p:cNvPr id="27" name="TextBox 26">
            <a:extLst>
              <a:ext uri="{FF2B5EF4-FFF2-40B4-BE49-F238E27FC236}">
                <a16:creationId xmlns:a16="http://schemas.microsoft.com/office/drawing/2014/main" id="{31E6A1AD-7CCD-4CA6-98EF-971A0C05C4C8}"/>
              </a:ext>
            </a:extLst>
          </p:cNvPr>
          <p:cNvSpPr txBox="1"/>
          <p:nvPr/>
        </p:nvSpPr>
        <p:spPr>
          <a:xfrm>
            <a:off x="1992365" y="969526"/>
            <a:ext cx="7924143" cy="400110"/>
          </a:xfrm>
          <a:prstGeom prst="rect">
            <a:avLst/>
          </a:prstGeom>
          <a:noFill/>
        </p:spPr>
        <p:txBody>
          <a:bodyPr wrap="square">
            <a:spAutoFit/>
          </a:bodyPr>
          <a:lstStyle/>
          <a:p>
            <a:pPr marR="0" lvl="0" algn="l" defTabSz="914400" rtl="0" eaLnBrk="1" fontAlgn="auto" latinLnBrk="0" hangingPunct="1">
              <a:lnSpc>
                <a:spcPct val="100000"/>
              </a:lnSpc>
              <a:spcBef>
                <a:spcPts val="0"/>
              </a:spcBef>
              <a:spcAft>
                <a:spcPts val="0"/>
              </a:spcAft>
              <a:buClrTx/>
              <a:buSzTx/>
              <a:tabLst/>
              <a:defRPr/>
            </a:pPr>
            <a:r>
              <a:rPr lang="en-GB" sz="2000" b="1" dirty="0"/>
              <a:t>Introduction – </a:t>
            </a:r>
            <a:r>
              <a:rPr lang="en-US" sz="2000" b="1" dirty="0"/>
              <a:t>ethical dilemmas</a:t>
            </a:r>
            <a:endParaRPr lang="en-GB" sz="2000" b="1" dirty="0"/>
          </a:p>
        </p:txBody>
      </p:sp>
      <p:pic>
        <p:nvPicPr>
          <p:cNvPr id="36" name="Graphic 35" descr="Artificial Intelligence">
            <a:extLst>
              <a:ext uri="{FF2B5EF4-FFF2-40B4-BE49-F238E27FC236}">
                <a16:creationId xmlns:a16="http://schemas.microsoft.com/office/drawing/2014/main" id="{6841B0A5-B416-43BE-BB22-70095286B4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0" y="969526"/>
            <a:ext cx="1470381" cy="1470381"/>
          </a:xfrm>
          <a:prstGeom prst="rect">
            <a:avLst/>
          </a:prstGeom>
        </p:spPr>
      </p:pic>
      <p:sp>
        <p:nvSpPr>
          <p:cNvPr id="16" name="TextBox 15">
            <a:extLst>
              <a:ext uri="{FF2B5EF4-FFF2-40B4-BE49-F238E27FC236}">
                <a16:creationId xmlns:a16="http://schemas.microsoft.com/office/drawing/2014/main" id="{6CF50935-6219-46BD-8ED1-1AF13857EE11}"/>
              </a:ext>
            </a:extLst>
          </p:cNvPr>
          <p:cNvSpPr txBox="1"/>
          <p:nvPr/>
        </p:nvSpPr>
        <p:spPr>
          <a:xfrm>
            <a:off x="2721828" y="2166147"/>
            <a:ext cx="5990658" cy="707886"/>
          </a:xfrm>
          <a:prstGeom prst="rect">
            <a:avLst/>
          </a:prstGeom>
          <a:noFill/>
        </p:spPr>
        <p:txBody>
          <a:bodyPr wrap="square">
            <a:spAutoFit/>
          </a:bodyPr>
          <a:lstStyle/>
          <a:p>
            <a:pPr marL="342900" indent="-342900">
              <a:buFont typeface="Wingdings" panose="05000000000000000000" pitchFamily="2" charset="2"/>
              <a:buChar char="Ø"/>
            </a:pPr>
            <a:r>
              <a:rPr lang="en-GB" sz="2000" noProof="0" dirty="0"/>
              <a:t>In this module, we will discuss real-world ethical and professional dilemmas faced by life scientists</a:t>
            </a:r>
          </a:p>
        </p:txBody>
      </p:sp>
      <p:sp>
        <p:nvSpPr>
          <p:cNvPr id="19" name="TextBox 18">
            <a:extLst>
              <a:ext uri="{FF2B5EF4-FFF2-40B4-BE49-F238E27FC236}">
                <a16:creationId xmlns:a16="http://schemas.microsoft.com/office/drawing/2014/main" id="{B73FA890-362D-4C33-8D2F-FA8AE72759C3}"/>
              </a:ext>
            </a:extLst>
          </p:cNvPr>
          <p:cNvSpPr txBox="1"/>
          <p:nvPr/>
        </p:nvSpPr>
        <p:spPr>
          <a:xfrm>
            <a:off x="1992364" y="3084355"/>
            <a:ext cx="9216740" cy="707886"/>
          </a:xfrm>
          <a:prstGeom prst="rect">
            <a:avLst/>
          </a:prstGeom>
          <a:noFill/>
        </p:spPr>
        <p:txBody>
          <a:bodyPr wrap="square">
            <a:spAutoFit/>
          </a:bodyPr>
          <a:lstStyle/>
          <a:p>
            <a:r>
              <a:rPr lang="en-GB" sz="2000" noProof="0" dirty="0"/>
              <a:t>It is the core module of the course, balancing ethical theory and practical </a:t>
            </a:r>
            <a:r>
              <a:rPr lang="en-GB" sz="2000" dirty="0"/>
              <a:t>applicability. Selected cases are introduced:</a:t>
            </a:r>
            <a:endParaRPr lang="en-GB" sz="2000" noProof="0" dirty="0"/>
          </a:p>
        </p:txBody>
      </p:sp>
      <p:sp>
        <p:nvSpPr>
          <p:cNvPr id="20" name="TextBox 19">
            <a:extLst>
              <a:ext uri="{FF2B5EF4-FFF2-40B4-BE49-F238E27FC236}">
                <a16:creationId xmlns:a16="http://schemas.microsoft.com/office/drawing/2014/main" id="{008B8C1C-5A56-4ABA-B059-3B0F05768797}"/>
              </a:ext>
            </a:extLst>
          </p:cNvPr>
          <p:cNvSpPr txBox="1"/>
          <p:nvPr/>
        </p:nvSpPr>
        <p:spPr>
          <a:xfrm>
            <a:off x="2721828" y="3792241"/>
            <a:ext cx="5990658" cy="707886"/>
          </a:xfrm>
          <a:prstGeom prst="rect">
            <a:avLst/>
          </a:prstGeom>
          <a:noFill/>
        </p:spPr>
        <p:txBody>
          <a:bodyPr wrap="square">
            <a:spAutoFit/>
          </a:bodyPr>
          <a:lstStyle/>
          <a:p>
            <a:pPr marL="342900" indent="-342900">
              <a:buFont typeface="Wingdings" panose="05000000000000000000" pitchFamily="2" charset="2"/>
              <a:buChar char="Ø"/>
            </a:pPr>
            <a:r>
              <a:rPr lang="en-GB" sz="2000" noProof="0" dirty="0"/>
              <a:t>to illustrate how different approaches to organising collective responsibility</a:t>
            </a:r>
          </a:p>
        </p:txBody>
      </p:sp>
      <p:sp>
        <p:nvSpPr>
          <p:cNvPr id="21" name="TextBox 20">
            <a:extLst>
              <a:ext uri="{FF2B5EF4-FFF2-40B4-BE49-F238E27FC236}">
                <a16:creationId xmlns:a16="http://schemas.microsoft.com/office/drawing/2014/main" id="{AFA154A8-B37C-4172-8942-CB5F5EC1C0DE}"/>
              </a:ext>
            </a:extLst>
          </p:cNvPr>
          <p:cNvSpPr txBox="1"/>
          <p:nvPr/>
        </p:nvSpPr>
        <p:spPr>
          <a:xfrm>
            <a:off x="2721828" y="4605288"/>
            <a:ext cx="5990658" cy="707886"/>
          </a:xfrm>
          <a:prstGeom prst="rect">
            <a:avLst/>
          </a:prstGeom>
          <a:noFill/>
        </p:spPr>
        <p:txBody>
          <a:bodyPr wrap="square">
            <a:spAutoFit/>
          </a:bodyPr>
          <a:lstStyle/>
          <a:p>
            <a:pPr marL="285750" indent="-285750">
              <a:buFont typeface="Wingdings" panose="05000000000000000000" pitchFamily="2" charset="2"/>
              <a:buChar char="Ø"/>
            </a:pPr>
            <a:r>
              <a:rPr lang="en-GB" sz="2000" noProof="0" dirty="0"/>
              <a:t>cases are introduced to illustrate how dual use, misuse and security can be addressed</a:t>
            </a:r>
            <a:endParaRPr lang="en-GB" sz="2000" dirty="0"/>
          </a:p>
        </p:txBody>
      </p:sp>
      <p:sp>
        <p:nvSpPr>
          <p:cNvPr id="23" name="TextBox 22">
            <a:extLst>
              <a:ext uri="{FF2B5EF4-FFF2-40B4-BE49-F238E27FC236}">
                <a16:creationId xmlns:a16="http://schemas.microsoft.com/office/drawing/2014/main" id="{C0CA581B-E44F-4EA0-928B-6E3AAE75CFF1}"/>
              </a:ext>
            </a:extLst>
          </p:cNvPr>
          <p:cNvSpPr txBox="1"/>
          <p:nvPr/>
        </p:nvSpPr>
        <p:spPr>
          <a:xfrm>
            <a:off x="2721828" y="5418335"/>
            <a:ext cx="5992239" cy="707886"/>
          </a:xfrm>
          <a:prstGeom prst="rect">
            <a:avLst/>
          </a:prstGeom>
          <a:noFill/>
        </p:spPr>
        <p:txBody>
          <a:bodyPr wrap="square">
            <a:spAutoFit/>
          </a:bodyPr>
          <a:lstStyle/>
          <a:p>
            <a:pPr marL="342900" indent="-342900">
              <a:buFont typeface="Wingdings" panose="05000000000000000000" pitchFamily="2" charset="2"/>
              <a:buChar char="Ø"/>
            </a:pPr>
            <a:r>
              <a:rPr lang="en-GB" sz="2000" noProof="0" dirty="0"/>
              <a:t>to illustrate how ethical frameworks can be considered in a balanced way in real life practices</a:t>
            </a:r>
            <a:endParaRPr lang="en-GB" sz="2000" dirty="0"/>
          </a:p>
        </p:txBody>
      </p:sp>
      <p:pic>
        <p:nvPicPr>
          <p:cNvPr id="7" name="Graphic 6" descr="Exclamation mark">
            <a:extLst>
              <a:ext uri="{FF2B5EF4-FFF2-40B4-BE49-F238E27FC236}">
                <a16:creationId xmlns:a16="http://schemas.microsoft.com/office/drawing/2014/main" id="{D35F282D-1AB2-4757-9F48-637B205D22E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2047300" y="6225360"/>
            <a:ext cx="438226" cy="438226"/>
          </a:xfrm>
          <a:prstGeom prst="rect">
            <a:avLst/>
          </a:prstGeom>
        </p:spPr>
      </p:pic>
      <p:sp>
        <p:nvSpPr>
          <p:cNvPr id="8" name="TextBox 7">
            <a:extLst>
              <a:ext uri="{FF2B5EF4-FFF2-40B4-BE49-F238E27FC236}">
                <a16:creationId xmlns:a16="http://schemas.microsoft.com/office/drawing/2014/main" id="{3F1A4ACB-753D-49D9-A4DD-6CD94533DF73}"/>
              </a:ext>
            </a:extLst>
          </p:cNvPr>
          <p:cNvSpPr txBox="1"/>
          <p:nvPr/>
        </p:nvSpPr>
        <p:spPr>
          <a:xfrm>
            <a:off x="2320929" y="6244418"/>
            <a:ext cx="9216740" cy="400110"/>
          </a:xfrm>
          <a:prstGeom prst="rect">
            <a:avLst/>
          </a:prstGeom>
          <a:noFill/>
        </p:spPr>
        <p:txBody>
          <a:bodyPr wrap="square">
            <a:spAutoFit/>
          </a:bodyPr>
          <a:lstStyle/>
          <a:p>
            <a:r>
              <a:rPr lang="en-GB" sz="2000" i="1" noProof="0" dirty="0">
                <a:effectLst>
                  <a:outerShdw blurRad="38100" dist="38100" dir="2700000" algn="tl">
                    <a:srgbClr val="000000">
                      <a:alpha val="43137"/>
                    </a:srgbClr>
                  </a:outerShdw>
                </a:effectLst>
              </a:rPr>
              <a:t>Important additional information is included in the notes section of the slides</a:t>
            </a:r>
          </a:p>
        </p:txBody>
      </p:sp>
    </p:spTree>
    <p:extLst>
      <p:ext uri="{BB962C8B-B14F-4D97-AF65-F5344CB8AC3E}">
        <p14:creationId xmlns:p14="http://schemas.microsoft.com/office/powerpoint/2010/main" val="1974718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798A7732-F90F-477D-B1D3-63D4DD2CBB16}"/>
              </a:ext>
            </a:extLst>
          </p:cNvPr>
          <p:cNvSpPr txBox="1"/>
          <p:nvPr/>
        </p:nvSpPr>
        <p:spPr>
          <a:xfrm>
            <a:off x="0" y="0"/>
            <a:ext cx="6643396" cy="523220"/>
          </a:xfrm>
          <a:prstGeom prst="rect">
            <a:avLst/>
          </a:prstGeom>
          <a:noFill/>
        </p:spPr>
        <p:txBody>
          <a:bodyPr wrap="square" rtlCol="0">
            <a:spAutoFit/>
          </a:bodyPr>
          <a:lstStyle/>
          <a:p>
            <a:r>
              <a:rPr lang="en-GB" sz="2800" b="1" dirty="0"/>
              <a:t>Module 3 – Discussing ethical dilemmas</a:t>
            </a:r>
            <a:endParaRPr lang="en-GB" dirty="0"/>
          </a:p>
        </p:txBody>
      </p:sp>
      <p:sp>
        <p:nvSpPr>
          <p:cNvPr id="10" name="TextBox 9">
            <a:extLst>
              <a:ext uri="{FF2B5EF4-FFF2-40B4-BE49-F238E27FC236}">
                <a16:creationId xmlns:a16="http://schemas.microsoft.com/office/drawing/2014/main" id="{160FA4F4-BC87-4666-AF57-DA9F539AA454}"/>
              </a:ext>
            </a:extLst>
          </p:cNvPr>
          <p:cNvSpPr txBox="1"/>
          <p:nvPr/>
        </p:nvSpPr>
        <p:spPr>
          <a:xfrm>
            <a:off x="1992364" y="1566488"/>
            <a:ext cx="9216740" cy="400110"/>
          </a:xfrm>
          <a:prstGeom prst="rect">
            <a:avLst/>
          </a:prstGeom>
          <a:noFill/>
        </p:spPr>
        <p:txBody>
          <a:bodyPr wrap="square">
            <a:spAutoFit/>
          </a:bodyPr>
          <a:lstStyle/>
          <a:p>
            <a:r>
              <a:rPr lang="en-GB" sz="2000" dirty="0"/>
              <a:t>Export permits for publishing Gain of Function research results</a:t>
            </a:r>
            <a:r>
              <a:rPr lang="en-GB" sz="2000" noProof="0" dirty="0"/>
              <a:t>.</a:t>
            </a:r>
          </a:p>
        </p:txBody>
      </p:sp>
      <p:sp>
        <p:nvSpPr>
          <p:cNvPr id="27" name="TextBox 26">
            <a:extLst>
              <a:ext uri="{FF2B5EF4-FFF2-40B4-BE49-F238E27FC236}">
                <a16:creationId xmlns:a16="http://schemas.microsoft.com/office/drawing/2014/main" id="{31E6A1AD-7CCD-4CA6-98EF-971A0C05C4C8}"/>
              </a:ext>
            </a:extLst>
          </p:cNvPr>
          <p:cNvSpPr txBox="1"/>
          <p:nvPr/>
        </p:nvSpPr>
        <p:spPr>
          <a:xfrm>
            <a:off x="1992365" y="969526"/>
            <a:ext cx="7924143" cy="400110"/>
          </a:xfrm>
          <a:prstGeom prst="rect">
            <a:avLst/>
          </a:prstGeom>
          <a:noFill/>
        </p:spPr>
        <p:txBody>
          <a:bodyPr wrap="square">
            <a:spAutoFit/>
          </a:bodyPr>
          <a:lstStyle/>
          <a:p>
            <a:pPr marR="0" lvl="0" algn="l" defTabSz="914400" rtl="0" eaLnBrk="1" fontAlgn="auto" latinLnBrk="0" hangingPunct="1">
              <a:lnSpc>
                <a:spcPct val="100000"/>
              </a:lnSpc>
              <a:spcBef>
                <a:spcPts val="0"/>
              </a:spcBef>
              <a:spcAft>
                <a:spcPts val="0"/>
              </a:spcAft>
              <a:buClrTx/>
              <a:buSzTx/>
              <a:tabLst/>
              <a:defRPr/>
            </a:pPr>
            <a:r>
              <a:rPr lang="en-GB" sz="2000" b="1" dirty="0"/>
              <a:t>Case Study: publishing results of Dual Use Research of Concern</a:t>
            </a:r>
          </a:p>
        </p:txBody>
      </p:sp>
      <p:pic>
        <p:nvPicPr>
          <p:cNvPr id="36" name="Graphic 35" descr="Petri Dish">
            <a:extLst>
              <a:ext uri="{FF2B5EF4-FFF2-40B4-BE49-F238E27FC236}">
                <a16:creationId xmlns:a16="http://schemas.microsoft.com/office/drawing/2014/main" id="{6841B0A5-B416-43BE-BB22-70095286B4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0" y="969526"/>
            <a:ext cx="1470381" cy="1470381"/>
          </a:xfrm>
          <a:prstGeom prst="rect">
            <a:avLst/>
          </a:prstGeom>
        </p:spPr>
      </p:pic>
      <p:sp>
        <p:nvSpPr>
          <p:cNvPr id="12" name="TextBox 11">
            <a:extLst>
              <a:ext uri="{FF2B5EF4-FFF2-40B4-BE49-F238E27FC236}">
                <a16:creationId xmlns:a16="http://schemas.microsoft.com/office/drawing/2014/main" id="{ABF84207-9588-4D49-9784-B20B3ED5A1F4}"/>
              </a:ext>
            </a:extLst>
          </p:cNvPr>
          <p:cNvSpPr txBox="1"/>
          <p:nvPr/>
        </p:nvSpPr>
        <p:spPr>
          <a:xfrm>
            <a:off x="1992363" y="2314137"/>
            <a:ext cx="8179053" cy="707886"/>
          </a:xfrm>
          <a:prstGeom prst="rect">
            <a:avLst/>
          </a:prstGeom>
          <a:noFill/>
        </p:spPr>
        <p:txBody>
          <a:bodyPr wrap="square">
            <a:spAutoFit/>
          </a:bodyPr>
          <a:lstStyle/>
          <a:p>
            <a:r>
              <a:rPr lang="en-GB" sz="2000" dirty="0"/>
              <a:t>In 2011, the US and Dutch governments delayed publication of </a:t>
            </a:r>
            <a:r>
              <a:rPr lang="en-US" altLang="nl-NL" sz="2000" dirty="0"/>
              <a:t>breakthrough research papers about ferrets transferring avian flu by sneezing. </a:t>
            </a:r>
            <a:endParaRPr lang="en-GB" sz="2000" dirty="0"/>
          </a:p>
        </p:txBody>
      </p:sp>
      <p:sp>
        <p:nvSpPr>
          <p:cNvPr id="14" name="TextBox 13">
            <a:extLst>
              <a:ext uri="{FF2B5EF4-FFF2-40B4-BE49-F238E27FC236}">
                <a16:creationId xmlns:a16="http://schemas.microsoft.com/office/drawing/2014/main" id="{EDF9CBE6-C03E-4D67-9858-B077AA51CA99}"/>
              </a:ext>
            </a:extLst>
          </p:cNvPr>
          <p:cNvSpPr txBox="1"/>
          <p:nvPr/>
        </p:nvSpPr>
        <p:spPr>
          <a:xfrm>
            <a:off x="1992363" y="3369562"/>
            <a:ext cx="8179053" cy="1323439"/>
          </a:xfrm>
          <a:prstGeom prst="rect">
            <a:avLst/>
          </a:prstGeom>
          <a:noFill/>
        </p:spPr>
        <p:txBody>
          <a:bodyPr wrap="square">
            <a:spAutoFit/>
          </a:bodyPr>
          <a:lstStyle/>
          <a:p>
            <a:r>
              <a:rPr lang="en-GB" sz="2000" dirty="0"/>
              <a:t>The research groups of Yoshihiro </a:t>
            </a:r>
            <a:r>
              <a:rPr lang="en-GB" sz="2000" dirty="0" err="1"/>
              <a:t>Kawaoka</a:t>
            </a:r>
            <a:r>
              <a:rPr lang="en-GB" sz="2000" dirty="0"/>
              <a:t> (Wisconsin) and Ron </a:t>
            </a:r>
            <a:r>
              <a:rPr lang="en-GB" sz="2000" dirty="0" err="1"/>
              <a:t>Fouchier</a:t>
            </a:r>
            <a:r>
              <a:rPr lang="en-GB" sz="2000" dirty="0"/>
              <a:t> (Rotterdam) were obliged to revise their papers and apply for an export permit before publishing the results in international Journals – eventually they were allowed to publish revised papers.</a:t>
            </a:r>
          </a:p>
        </p:txBody>
      </p:sp>
      <p:sp>
        <p:nvSpPr>
          <p:cNvPr id="17" name="TextBox 16">
            <a:extLst>
              <a:ext uri="{FF2B5EF4-FFF2-40B4-BE49-F238E27FC236}">
                <a16:creationId xmlns:a16="http://schemas.microsoft.com/office/drawing/2014/main" id="{41DEB430-CF7A-4115-AECE-6CCAA2123C75}"/>
              </a:ext>
            </a:extLst>
          </p:cNvPr>
          <p:cNvSpPr txBox="1"/>
          <p:nvPr/>
        </p:nvSpPr>
        <p:spPr>
          <a:xfrm>
            <a:off x="1992362" y="5040540"/>
            <a:ext cx="8179053"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t>This sparked international public debate in the media, among stakeholders and in the scientific community and led to a </a:t>
            </a:r>
            <a:r>
              <a:rPr lang="en-US" altLang="nl-NL" sz="2000" dirty="0"/>
              <a:t>moratorium on funding Gain of Function research in the USA (2014-2017).</a:t>
            </a:r>
            <a:endParaRPr lang="en-GB" sz="2000" dirty="0"/>
          </a:p>
        </p:txBody>
      </p:sp>
    </p:spTree>
    <p:extLst>
      <p:ext uri="{BB962C8B-B14F-4D97-AF65-F5344CB8AC3E}">
        <p14:creationId xmlns:p14="http://schemas.microsoft.com/office/powerpoint/2010/main" val="479619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798A7732-F90F-477D-B1D3-63D4DD2CBB16}"/>
              </a:ext>
            </a:extLst>
          </p:cNvPr>
          <p:cNvSpPr txBox="1"/>
          <p:nvPr/>
        </p:nvSpPr>
        <p:spPr>
          <a:xfrm>
            <a:off x="0" y="0"/>
            <a:ext cx="6643396" cy="523220"/>
          </a:xfrm>
          <a:prstGeom prst="rect">
            <a:avLst/>
          </a:prstGeom>
          <a:noFill/>
        </p:spPr>
        <p:txBody>
          <a:bodyPr wrap="square" rtlCol="0">
            <a:spAutoFit/>
          </a:bodyPr>
          <a:lstStyle/>
          <a:p>
            <a:r>
              <a:rPr lang="en-GB" sz="2800" b="1" dirty="0"/>
              <a:t>Module 3 – Discussing ethical dilemmas</a:t>
            </a:r>
            <a:endParaRPr lang="en-GB" dirty="0"/>
          </a:p>
        </p:txBody>
      </p:sp>
      <p:sp>
        <p:nvSpPr>
          <p:cNvPr id="10" name="TextBox 9">
            <a:extLst>
              <a:ext uri="{FF2B5EF4-FFF2-40B4-BE49-F238E27FC236}">
                <a16:creationId xmlns:a16="http://schemas.microsoft.com/office/drawing/2014/main" id="{160FA4F4-BC87-4666-AF57-DA9F539AA454}"/>
              </a:ext>
            </a:extLst>
          </p:cNvPr>
          <p:cNvSpPr txBox="1"/>
          <p:nvPr/>
        </p:nvSpPr>
        <p:spPr>
          <a:xfrm>
            <a:off x="1992364" y="1458261"/>
            <a:ext cx="9216740" cy="400110"/>
          </a:xfrm>
          <a:prstGeom prst="rect">
            <a:avLst/>
          </a:prstGeom>
          <a:noFill/>
        </p:spPr>
        <p:txBody>
          <a:bodyPr wrap="square">
            <a:spAutoFit/>
          </a:bodyPr>
          <a:lstStyle/>
          <a:p>
            <a:r>
              <a:rPr lang="en-GB" sz="2000" dirty="0"/>
              <a:t>Export permits for publishing Gain of Function research results</a:t>
            </a:r>
            <a:r>
              <a:rPr lang="en-GB" sz="2000" noProof="0" dirty="0"/>
              <a:t>.</a:t>
            </a:r>
          </a:p>
        </p:txBody>
      </p:sp>
      <p:sp>
        <p:nvSpPr>
          <p:cNvPr id="27" name="TextBox 26">
            <a:extLst>
              <a:ext uri="{FF2B5EF4-FFF2-40B4-BE49-F238E27FC236}">
                <a16:creationId xmlns:a16="http://schemas.microsoft.com/office/drawing/2014/main" id="{31E6A1AD-7CCD-4CA6-98EF-971A0C05C4C8}"/>
              </a:ext>
            </a:extLst>
          </p:cNvPr>
          <p:cNvSpPr txBox="1"/>
          <p:nvPr/>
        </p:nvSpPr>
        <p:spPr>
          <a:xfrm>
            <a:off x="1992365" y="969526"/>
            <a:ext cx="7924143" cy="400110"/>
          </a:xfrm>
          <a:prstGeom prst="rect">
            <a:avLst/>
          </a:prstGeom>
          <a:noFill/>
        </p:spPr>
        <p:txBody>
          <a:bodyPr wrap="square">
            <a:spAutoFit/>
          </a:bodyPr>
          <a:lstStyle/>
          <a:p>
            <a:pPr marR="0" lvl="0" algn="l" defTabSz="914400" rtl="0" eaLnBrk="1" fontAlgn="auto" latinLnBrk="0" hangingPunct="1">
              <a:lnSpc>
                <a:spcPct val="100000"/>
              </a:lnSpc>
              <a:spcBef>
                <a:spcPts val="0"/>
              </a:spcBef>
              <a:spcAft>
                <a:spcPts val="0"/>
              </a:spcAft>
              <a:buClrTx/>
              <a:buSzTx/>
              <a:tabLst/>
              <a:defRPr/>
            </a:pPr>
            <a:r>
              <a:rPr lang="en-GB" sz="2000" b="1" dirty="0"/>
              <a:t>Case Study: publishing results of Dual Use Research of Concern</a:t>
            </a:r>
          </a:p>
        </p:txBody>
      </p:sp>
      <p:pic>
        <p:nvPicPr>
          <p:cNvPr id="36" name="Graphic 35" descr="Petri Dish">
            <a:extLst>
              <a:ext uri="{FF2B5EF4-FFF2-40B4-BE49-F238E27FC236}">
                <a16:creationId xmlns:a16="http://schemas.microsoft.com/office/drawing/2014/main" id="{6841B0A5-B416-43BE-BB22-70095286B4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0" y="969526"/>
            <a:ext cx="1470381" cy="1470381"/>
          </a:xfrm>
          <a:prstGeom prst="rect">
            <a:avLst/>
          </a:prstGeom>
        </p:spPr>
      </p:pic>
      <p:sp>
        <p:nvSpPr>
          <p:cNvPr id="12" name="TextBox 11">
            <a:extLst>
              <a:ext uri="{FF2B5EF4-FFF2-40B4-BE49-F238E27FC236}">
                <a16:creationId xmlns:a16="http://schemas.microsoft.com/office/drawing/2014/main" id="{ABF84207-9588-4D49-9784-B20B3ED5A1F4}"/>
              </a:ext>
            </a:extLst>
          </p:cNvPr>
          <p:cNvSpPr txBox="1"/>
          <p:nvPr/>
        </p:nvSpPr>
        <p:spPr>
          <a:xfrm>
            <a:off x="1992363" y="2091494"/>
            <a:ext cx="9216740" cy="1015663"/>
          </a:xfrm>
          <a:prstGeom prst="rect">
            <a:avLst/>
          </a:prstGeom>
          <a:noFill/>
        </p:spPr>
        <p:txBody>
          <a:bodyPr wrap="square">
            <a:spAutoFit/>
          </a:bodyPr>
          <a:lstStyle/>
          <a:p>
            <a:r>
              <a:rPr lang="en-GB" sz="2000" dirty="0"/>
              <a:t>The researchers were aware of biosecurity issues and how to handle them, e.g. </a:t>
            </a:r>
            <a:r>
              <a:rPr lang="en-GB" sz="2000" dirty="0" err="1"/>
              <a:t>Fouchier</a:t>
            </a:r>
            <a:r>
              <a:rPr lang="en-GB" sz="2000" dirty="0"/>
              <a:t> had been consulted during the preparation of a biosecurity code of conduct by the Royal Netherlands Academy of Arts and Sciences (KNAW) in 2007.</a:t>
            </a:r>
          </a:p>
        </p:txBody>
      </p:sp>
      <p:sp>
        <p:nvSpPr>
          <p:cNvPr id="14" name="TextBox 13">
            <a:extLst>
              <a:ext uri="{FF2B5EF4-FFF2-40B4-BE49-F238E27FC236}">
                <a16:creationId xmlns:a16="http://schemas.microsoft.com/office/drawing/2014/main" id="{EDF9CBE6-C03E-4D67-9858-B077AA51CA99}"/>
              </a:ext>
            </a:extLst>
          </p:cNvPr>
          <p:cNvSpPr txBox="1"/>
          <p:nvPr/>
        </p:nvSpPr>
        <p:spPr>
          <a:xfrm>
            <a:off x="1992363" y="3340280"/>
            <a:ext cx="9216740" cy="1323439"/>
          </a:xfrm>
          <a:prstGeom prst="rect">
            <a:avLst/>
          </a:prstGeom>
          <a:noFill/>
        </p:spPr>
        <p:txBody>
          <a:bodyPr wrap="square">
            <a:spAutoFit/>
          </a:bodyPr>
          <a:lstStyle/>
          <a:p>
            <a:r>
              <a:rPr lang="en-GB" sz="2000" dirty="0"/>
              <a:t>The controversy showed that the security concerns of the Dutch government were not completely addressed by the biosecurity code of conduct, but a new request by the government for advice from the KNAW on improving biosecurity (published in 2013) did not generate consensus on a more satisfactory way to protect biosecurity.</a:t>
            </a:r>
          </a:p>
        </p:txBody>
      </p:sp>
      <p:sp>
        <p:nvSpPr>
          <p:cNvPr id="17" name="TextBox 16">
            <a:extLst>
              <a:ext uri="{FF2B5EF4-FFF2-40B4-BE49-F238E27FC236}">
                <a16:creationId xmlns:a16="http://schemas.microsoft.com/office/drawing/2014/main" id="{41DEB430-CF7A-4115-AECE-6CCAA2123C75}"/>
              </a:ext>
            </a:extLst>
          </p:cNvPr>
          <p:cNvSpPr txBox="1"/>
          <p:nvPr/>
        </p:nvSpPr>
        <p:spPr>
          <a:xfrm>
            <a:off x="2681555" y="4896890"/>
            <a:ext cx="8527548" cy="70788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2000" dirty="0"/>
              <a:t>Revisiting the concepts and tools scientists can use for fulfilling their special role in the collective responsibility for dual use life sciences in module 2</a:t>
            </a:r>
            <a:endParaRPr lang="en-GB" sz="2000" b="1" i="1" dirty="0"/>
          </a:p>
        </p:txBody>
      </p:sp>
      <p:sp>
        <p:nvSpPr>
          <p:cNvPr id="2" name="Arrow: Right 1">
            <a:extLst>
              <a:ext uri="{FF2B5EF4-FFF2-40B4-BE49-F238E27FC236}">
                <a16:creationId xmlns:a16="http://schemas.microsoft.com/office/drawing/2014/main" id="{07F4E203-FB17-4BCB-976C-0BE72A139C4C}"/>
              </a:ext>
            </a:extLst>
          </p:cNvPr>
          <p:cNvSpPr/>
          <p:nvPr/>
        </p:nvSpPr>
        <p:spPr>
          <a:xfrm>
            <a:off x="2090379" y="4911049"/>
            <a:ext cx="493159" cy="365402"/>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6EF65147-ED05-4BD5-84CF-DC35F3B8FD6D}"/>
              </a:ext>
            </a:extLst>
          </p:cNvPr>
          <p:cNvSpPr txBox="1"/>
          <p:nvPr/>
        </p:nvSpPr>
        <p:spPr>
          <a:xfrm>
            <a:off x="1992364" y="5837947"/>
            <a:ext cx="7579551" cy="369332"/>
          </a:xfrm>
          <a:prstGeom prst="rect">
            <a:avLst/>
          </a:prstGeom>
          <a:noFill/>
        </p:spPr>
        <p:txBody>
          <a:bodyPr wrap="square">
            <a:spAutoFit/>
          </a:bodyPr>
          <a:lstStyle/>
          <a:p>
            <a:r>
              <a:rPr lang="en-GB" sz="1800" dirty="0"/>
              <a:t> </a:t>
            </a:r>
            <a:r>
              <a:rPr lang="en-GB" b="1" i="1" dirty="0"/>
              <a:t>W</a:t>
            </a:r>
            <a:r>
              <a:rPr lang="en-GB" sz="1800" b="1" i="1" dirty="0"/>
              <a:t>hat could the scientists featuring in this case have done differently?</a:t>
            </a:r>
            <a:endParaRPr lang="en-GB" dirty="0"/>
          </a:p>
        </p:txBody>
      </p:sp>
      <p:sp>
        <p:nvSpPr>
          <p:cNvPr id="13" name="TextBox 12">
            <a:extLst>
              <a:ext uri="{FF2B5EF4-FFF2-40B4-BE49-F238E27FC236}">
                <a16:creationId xmlns:a16="http://schemas.microsoft.com/office/drawing/2014/main" id="{A8B6A716-17C6-4AE2-AAE4-AD2AB6AC39A2}"/>
              </a:ext>
            </a:extLst>
          </p:cNvPr>
          <p:cNvSpPr txBox="1"/>
          <p:nvPr/>
        </p:nvSpPr>
        <p:spPr>
          <a:xfrm>
            <a:off x="1992363" y="6220024"/>
            <a:ext cx="7721444" cy="369332"/>
          </a:xfrm>
          <a:prstGeom prst="rect">
            <a:avLst/>
          </a:prstGeom>
          <a:noFill/>
        </p:spPr>
        <p:txBody>
          <a:bodyPr wrap="square">
            <a:spAutoFit/>
          </a:bodyPr>
          <a:lstStyle/>
          <a:p>
            <a:r>
              <a:rPr lang="en-GB" sz="1800" dirty="0"/>
              <a:t> </a:t>
            </a:r>
            <a:r>
              <a:rPr lang="en-GB" sz="1800" b="1" i="1" dirty="0"/>
              <a:t>Should the scientists featuring in this case have done things differently?</a:t>
            </a:r>
            <a:endParaRPr lang="en-GB" dirty="0"/>
          </a:p>
        </p:txBody>
      </p:sp>
    </p:spTree>
    <p:extLst>
      <p:ext uri="{BB962C8B-B14F-4D97-AF65-F5344CB8AC3E}">
        <p14:creationId xmlns:p14="http://schemas.microsoft.com/office/powerpoint/2010/main" val="3129209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798A7732-F90F-477D-B1D3-63D4DD2CBB16}"/>
              </a:ext>
            </a:extLst>
          </p:cNvPr>
          <p:cNvSpPr txBox="1"/>
          <p:nvPr/>
        </p:nvSpPr>
        <p:spPr>
          <a:xfrm>
            <a:off x="0" y="0"/>
            <a:ext cx="6643396" cy="523220"/>
          </a:xfrm>
          <a:prstGeom prst="rect">
            <a:avLst/>
          </a:prstGeom>
          <a:noFill/>
        </p:spPr>
        <p:txBody>
          <a:bodyPr wrap="square" rtlCol="0">
            <a:spAutoFit/>
          </a:bodyPr>
          <a:lstStyle/>
          <a:p>
            <a:r>
              <a:rPr lang="en-GB" sz="2800" b="1" dirty="0"/>
              <a:t>Module 3 – Discussing ethical dilemmas</a:t>
            </a:r>
            <a:endParaRPr lang="en-GB" dirty="0"/>
          </a:p>
        </p:txBody>
      </p:sp>
      <p:sp>
        <p:nvSpPr>
          <p:cNvPr id="10" name="TextBox 9">
            <a:extLst>
              <a:ext uri="{FF2B5EF4-FFF2-40B4-BE49-F238E27FC236}">
                <a16:creationId xmlns:a16="http://schemas.microsoft.com/office/drawing/2014/main" id="{160FA4F4-BC87-4666-AF57-DA9F539AA454}"/>
              </a:ext>
            </a:extLst>
          </p:cNvPr>
          <p:cNvSpPr txBox="1"/>
          <p:nvPr/>
        </p:nvSpPr>
        <p:spPr>
          <a:xfrm>
            <a:off x="1992364" y="1458261"/>
            <a:ext cx="9216740" cy="400110"/>
          </a:xfrm>
          <a:prstGeom prst="rect">
            <a:avLst/>
          </a:prstGeom>
          <a:noFill/>
        </p:spPr>
        <p:txBody>
          <a:bodyPr wrap="square">
            <a:spAutoFit/>
          </a:bodyPr>
          <a:lstStyle/>
          <a:p>
            <a:r>
              <a:rPr lang="en-GB" sz="2000" dirty="0"/>
              <a:t>Export permits for publishing Gain of Function research results</a:t>
            </a:r>
            <a:r>
              <a:rPr lang="en-GB" sz="2000" noProof="0" dirty="0"/>
              <a:t>.</a:t>
            </a:r>
          </a:p>
        </p:txBody>
      </p:sp>
      <p:sp>
        <p:nvSpPr>
          <p:cNvPr id="27" name="TextBox 26">
            <a:extLst>
              <a:ext uri="{FF2B5EF4-FFF2-40B4-BE49-F238E27FC236}">
                <a16:creationId xmlns:a16="http://schemas.microsoft.com/office/drawing/2014/main" id="{31E6A1AD-7CCD-4CA6-98EF-971A0C05C4C8}"/>
              </a:ext>
            </a:extLst>
          </p:cNvPr>
          <p:cNvSpPr txBox="1"/>
          <p:nvPr/>
        </p:nvSpPr>
        <p:spPr>
          <a:xfrm>
            <a:off x="1992365" y="969526"/>
            <a:ext cx="7924143" cy="400110"/>
          </a:xfrm>
          <a:prstGeom prst="rect">
            <a:avLst/>
          </a:prstGeom>
          <a:noFill/>
        </p:spPr>
        <p:txBody>
          <a:bodyPr wrap="square">
            <a:spAutoFit/>
          </a:bodyPr>
          <a:lstStyle/>
          <a:p>
            <a:pPr marR="0" lvl="0" algn="l" defTabSz="914400" rtl="0" eaLnBrk="1" fontAlgn="auto" latinLnBrk="0" hangingPunct="1">
              <a:lnSpc>
                <a:spcPct val="100000"/>
              </a:lnSpc>
              <a:spcBef>
                <a:spcPts val="0"/>
              </a:spcBef>
              <a:spcAft>
                <a:spcPts val="0"/>
              </a:spcAft>
              <a:buClrTx/>
              <a:buSzTx/>
              <a:tabLst/>
              <a:defRPr/>
            </a:pPr>
            <a:r>
              <a:rPr lang="en-GB" sz="2000" b="1" dirty="0"/>
              <a:t>Case Study: publishing results of Dual Use Research of Concern</a:t>
            </a:r>
          </a:p>
        </p:txBody>
      </p:sp>
      <p:pic>
        <p:nvPicPr>
          <p:cNvPr id="36" name="Graphic 35" descr="Petri Dish">
            <a:extLst>
              <a:ext uri="{FF2B5EF4-FFF2-40B4-BE49-F238E27FC236}">
                <a16:creationId xmlns:a16="http://schemas.microsoft.com/office/drawing/2014/main" id="{6841B0A5-B416-43BE-BB22-70095286B4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0" y="969526"/>
            <a:ext cx="1470381" cy="1470381"/>
          </a:xfrm>
          <a:prstGeom prst="rect">
            <a:avLst/>
          </a:prstGeom>
        </p:spPr>
      </p:pic>
      <p:sp>
        <p:nvSpPr>
          <p:cNvPr id="15" name="TextBox 14">
            <a:extLst>
              <a:ext uri="{FF2B5EF4-FFF2-40B4-BE49-F238E27FC236}">
                <a16:creationId xmlns:a16="http://schemas.microsoft.com/office/drawing/2014/main" id="{EE034DED-54B0-43C6-B6AE-1DA6D004E589}"/>
              </a:ext>
            </a:extLst>
          </p:cNvPr>
          <p:cNvSpPr txBox="1"/>
          <p:nvPr/>
        </p:nvSpPr>
        <p:spPr>
          <a:xfrm>
            <a:off x="1992364" y="1946580"/>
            <a:ext cx="8867420" cy="1015663"/>
          </a:xfrm>
          <a:prstGeom prst="rect">
            <a:avLst/>
          </a:prstGeom>
          <a:noFill/>
        </p:spPr>
        <p:txBody>
          <a:bodyPr wrap="square">
            <a:spAutoFit/>
          </a:bodyPr>
          <a:lstStyle/>
          <a:p>
            <a:r>
              <a:rPr lang="en-GB" sz="2000" dirty="0"/>
              <a:t>Several aspects of the debate on this case of Gain of Function research illuminate the special role of scientists in the collective responsibility for governing life sciences in society. </a:t>
            </a:r>
          </a:p>
        </p:txBody>
      </p:sp>
      <p:sp>
        <p:nvSpPr>
          <p:cNvPr id="16" name="TextBox 15">
            <a:extLst>
              <a:ext uri="{FF2B5EF4-FFF2-40B4-BE49-F238E27FC236}">
                <a16:creationId xmlns:a16="http://schemas.microsoft.com/office/drawing/2014/main" id="{1F9AF4D4-B226-452C-9D7E-76263B8B5BEA}"/>
              </a:ext>
            </a:extLst>
          </p:cNvPr>
          <p:cNvSpPr txBox="1"/>
          <p:nvPr/>
        </p:nvSpPr>
        <p:spPr>
          <a:xfrm>
            <a:off x="2078067" y="3542027"/>
            <a:ext cx="3461650" cy="2246769"/>
          </a:xfrm>
          <a:custGeom>
            <a:avLst/>
            <a:gdLst>
              <a:gd name="connsiteX0" fmla="*/ 0 w 3461650"/>
              <a:gd name="connsiteY0" fmla="*/ 0 h 2246769"/>
              <a:gd name="connsiteX1" fmla="*/ 542325 w 3461650"/>
              <a:gd name="connsiteY1" fmla="*/ 0 h 2246769"/>
              <a:gd name="connsiteX2" fmla="*/ 1050034 w 3461650"/>
              <a:gd name="connsiteY2" fmla="*/ 0 h 2246769"/>
              <a:gd name="connsiteX3" fmla="*/ 1661592 w 3461650"/>
              <a:gd name="connsiteY3" fmla="*/ 0 h 2246769"/>
              <a:gd name="connsiteX4" fmla="*/ 2238534 w 3461650"/>
              <a:gd name="connsiteY4" fmla="*/ 0 h 2246769"/>
              <a:gd name="connsiteX5" fmla="*/ 2815475 w 3461650"/>
              <a:gd name="connsiteY5" fmla="*/ 0 h 2246769"/>
              <a:gd name="connsiteX6" fmla="*/ 3461650 w 3461650"/>
              <a:gd name="connsiteY6" fmla="*/ 0 h 2246769"/>
              <a:gd name="connsiteX7" fmla="*/ 3461650 w 3461650"/>
              <a:gd name="connsiteY7" fmla="*/ 584160 h 2246769"/>
              <a:gd name="connsiteX8" fmla="*/ 3461650 w 3461650"/>
              <a:gd name="connsiteY8" fmla="*/ 1100917 h 2246769"/>
              <a:gd name="connsiteX9" fmla="*/ 3461650 w 3461650"/>
              <a:gd name="connsiteY9" fmla="*/ 1685077 h 2246769"/>
              <a:gd name="connsiteX10" fmla="*/ 3461650 w 3461650"/>
              <a:gd name="connsiteY10" fmla="*/ 2246769 h 2246769"/>
              <a:gd name="connsiteX11" fmla="*/ 2850092 w 3461650"/>
              <a:gd name="connsiteY11" fmla="*/ 2246769 h 2246769"/>
              <a:gd name="connsiteX12" fmla="*/ 2238534 w 3461650"/>
              <a:gd name="connsiteY12" fmla="*/ 2246769 h 2246769"/>
              <a:gd name="connsiteX13" fmla="*/ 1592359 w 3461650"/>
              <a:gd name="connsiteY13" fmla="*/ 2246769 h 2246769"/>
              <a:gd name="connsiteX14" fmla="*/ 1050034 w 3461650"/>
              <a:gd name="connsiteY14" fmla="*/ 2246769 h 2246769"/>
              <a:gd name="connsiteX15" fmla="*/ 0 w 3461650"/>
              <a:gd name="connsiteY15" fmla="*/ 2246769 h 2246769"/>
              <a:gd name="connsiteX16" fmla="*/ 0 w 3461650"/>
              <a:gd name="connsiteY16" fmla="*/ 1730012 h 2246769"/>
              <a:gd name="connsiteX17" fmla="*/ 0 w 3461650"/>
              <a:gd name="connsiteY17" fmla="*/ 1168320 h 2246769"/>
              <a:gd name="connsiteX18" fmla="*/ 0 w 3461650"/>
              <a:gd name="connsiteY18" fmla="*/ 584160 h 2246769"/>
              <a:gd name="connsiteX19" fmla="*/ 0 w 3461650"/>
              <a:gd name="connsiteY19" fmla="*/ 0 h 2246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461650" h="2246769" fill="none" extrusionOk="0">
                <a:moveTo>
                  <a:pt x="0" y="0"/>
                </a:moveTo>
                <a:cubicBezTo>
                  <a:pt x="197408" y="-7108"/>
                  <a:pt x="293652" y="55519"/>
                  <a:pt x="542325" y="0"/>
                </a:cubicBezTo>
                <a:cubicBezTo>
                  <a:pt x="790999" y="-55519"/>
                  <a:pt x="901940" y="8883"/>
                  <a:pt x="1050034" y="0"/>
                </a:cubicBezTo>
                <a:cubicBezTo>
                  <a:pt x="1198128" y="-8883"/>
                  <a:pt x="1380455" y="69854"/>
                  <a:pt x="1661592" y="0"/>
                </a:cubicBezTo>
                <a:cubicBezTo>
                  <a:pt x="1942729" y="-69854"/>
                  <a:pt x="2073944" y="58647"/>
                  <a:pt x="2238534" y="0"/>
                </a:cubicBezTo>
                <a:cubicBezTo>
                  <a:pt x="2403124" y="-58647"/>
                  <a:pt x="2590005" y="14655"/>
                  <a:pt x="2815475" y="0"/>
                </a:cubicBezTo>
                <a:cubicBezTo>
                  <a:pt x="3040945" y="-14655"/>
                  <a:pt x="3253890" y="72352"/>
                  <a:pt x="3461650" y="0"/>
                </a:cubicBezTo>
                <a:cubicBezTo>
                  <a:pt x="3529018" y="141091"/>
                  <a:pt x="3433419" y="455123"/>
                  <a:pt x="3461650" y="584160"/>
                </a:cubicBezTo>
                <a:cubicBezTo>
                  <a:pt x="3489881" y="713197"/>
                  <a:pt x="3457454" y="979751"/>
                  <a:pt x="3461650" y="1100917"/>
                </a:cubicBezTo>
                <a:cubicBezTo>
                  <a:pt x="3465846" y="1222083"/>
                  <a:pt x="3455188" y="1414635"/>
                  <a:pt x="3461650" y="1685077"/>
                </a:cubicBezTo>
                <a:cubicBezTo>
                  <a:pt x="3468112" y="1955519"/>
                  <a:pt x="3440272" y="2048495"/>
                  <a:pt x="3461650" y="2246769"/>
                </a:cubicBezTo>
                <a:cubicBezTo>
                  <a:pt x="3278658" y="2268467"/>
                  <a:pt x="2976696" y="2196908"/>
                  <a:pt x="2850092" y="2246769"/>
                </a:cubicBezTo>
                <a:cubicBezTo>
                  <a:pt x="2723488" y="2296630"/>
                  <a:pt x="2443894" y="2208079"/>
                  <a:pt x="2238534" y="2246769"/>
                </a:cubicBezTo>
                <a:cubicBezTo>
                  <a:pt x="2033174" y="2285459"/>
                  <a:pt x="1866236" y="2233831"/>
                  <a:pt x="1592359" y="2246769"/>
                </a:cubicBezTo>
                <a:cubicBezTo>
                  <a:pt x="1318483" y="2259707"/>
                  <a:pt x="1262345" y="2194289"/>
                  <a:pt x="1050034" y="2246769"/>
                </a:cubicBezTo>
                <a:cubicBezTo>
                  <a:pt x="837724" y="2299249"/>
                  <a:pt x="405520" y="2211926"/>
                  <a:pt x="0" y="2246769"/>
                </a:cubicBezTo>
                <a:cubicBezTo>
                  <a:pt x="-7269" y="2010413"/>
                  <a:pt x="3665" y="1895386"/>
                  <a:pt x="0" y="1730012"/>
                </a:cubicBezTo>
                <a:cubicBezTo>
                  <a:pt x="-3665" y="1564638"/>
                  <a:pt x="3086" y="1446370"/>
                  <a:pt x="0" y="1168320"/>
                </a:cubicBezTo>
                <a:cubicBezTo>
                  <a:pt x="-3086" y="890270"/>
                  <a:pt x="19529" y="734626"/>
                  <a:pt x="0" y="584160"/>
                </a:cubicBezTo>
                <a:cubicBezTo>
                  <a:pt x="-19529" y="433694"/>
                  <a:pt x="39095" y="196325"/>
                  <a:pt x="0" y="0"/>
                </a:cubicBezTo>
                <a:close/>
              </a:path>
              <a:path w="3461650" h="2246769" stroke="0" extrusionOk="0">
                <a:moveTo>
                  <a:pt x="0" y="0"/>
                </a:moveTo>
                <a:cubicBezTo>
                  <a:pt x="122314" y="-51088"/>
                  <a:pt x="417894" y="1166"/>
                  <a:pt x="542325" y="0"/>
                </a:cubicBezTo>
                <a:cubicBezTo>
                  <a:pt x="666757" y="-1166"/>
                  <a:pt x="868627" y="12282"/>
                  <a:pt x="1015417" y="0"/>
                </a:cubicBezTo>
                <a:cubicBezTo>
                  <a:pt x="1162207" y="-12282"/>
                  <a:pt x="1386669" y="60359"/>
                  <a:pt x="1661592" y="0"/>
                </a:cubicBezTo>
                <a:cubicBezTo>
                  <a:pt x="1936516" y="-60359"/>
                  <a:pt x="1964192" y="16857"/>
                  <a:pt x="2203917" y="0"/>
                </a:cubicBezTo>
                <a:cubicBezTo>
                  <a:pt x="2443643" y="-16857"/>
                  <a:pt x="2594115" y="4876"/>
                  <a:pt x="2746242" y="0"/>
                </a:cubicBezTo>
                <a:cubicBezTo>
                  <a:pt x="2898369" y="-4876"/>
                  <a:pt x="3163466" y="19806"/>
                  <a:pt x="3461650" y="0"/>
                </a:cubicBezTo>
                <a:cubicBezTo>
                  <a:pt x="3492767" y="152659"/>
                  <a:pt x="3415545" y="330668"/>
                  <a:pt x="3461650" y="516757"/>
                </a:cubicBezTo>
                <a:cubicBezTo>
                  <a:pt x="3507755" y="702846"/>
                  <a:pt x="3421237" y="840481"/>
                  <a:pt x="3461650" y="1078449"/>
                </a:cubicBezTo>
                <a:cubicBezTo>
                  <a:pt x="3502063" y="1316417"/>
                  <a:pt x="3457535" y="1452161"/>
                  <a:pt x="3461650" y="1595206"/>
                </a:cubicBezTo>
                <a:cubicBezTo>
                  <a:pt x="3465765" y="1738251"/>
                  <a:pt x="3398818" y="2036857"/>
                  <a:pt x="3461650" y="2246769"/>
                </a:cubicBezTo>
                <a:cubicBezTo>
                  <a:pt x="3265649" y="2313623"/>
                  <a:pt x="3052427" y="2238649"/>
                  <a:pt x="2884708" y="2246769"/>
                </a:cubicBezTo>
                <a:cubicBezTo>
                  <a:pt x="2716989" y="2254889"/>
                  <a:pt x="2473809" y="2218325"/>
                  <a:pt x="2342383" y="2246769"/>
                </a:cubicBezTo>
                <a:cubicBezTo>
                  <a:pt x="2210958" y="2275213"/>
                  <a:pt x="1851186" y="2198852"/>
                  <a:pt x="1696209" y="2246769"/>
                </a:cubicBezTo>
                <a:cubicBezTo>
                  <a:pt x="1541232" y="2294686"/>
                  <a:pt x="1211246" y="2236705"/>
                  <a:pt x="1050034" y="2246769"/>
                </a:cubicBezTo>
                <a:cubicBezTo>
                  <a:pt x="888822" y="2256833"/>
                  <a:pt x="732299" y="2213573"/>
                  <a:pt x="542325" y="2246769"/>
                </a:cubicBezTo>
                <a:cubicBezTo>
                  <a:pt x="352351" y="2279965"/>
                  <a:pt x="241245" y="2235195"/>
                  <a:pt x="0" y="2246769"/>
                </a:cubicBezTo>
                <a:cubicBezTo>
                  <a:pt x="-5945" y="2011871"/>
                  <a:pt x="6833" y="1878932"/>
                  <a:pt x="0" y="1640141"/>
                </a:cubicBezTo>
                <a:cubicBezTo>
                  <a:pt x="-6833" y="1401350"/>
                  <a:pt x="40087" y="1379707"/>
                  <a:pt x="0" y="1145852"/>
                </a:cubicBezTo>
                <a:cubicBezTo>
                  <a:pt x="-40087" y="911997"/>
                  <a:pt x="19606" y="825100"/>
                  <a:pt x="0" y="629095"/>
                </a:cubicBezTo>
                <a:cubicBezTo>
                  <a:pt x="-19606" y="433090"/>
                  <a:pt x="57422" y="174828"/>
                  <a:pt x="0" y="0"/>
                </a:cubicBezTo>
                <a:close/>
              </a:path>
            </a:pathLst>
          </a:custGeom>
          <a:ln w="15875">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dk1"/>
          </a:lnRef>
          <a:fillRef idx="1">
            <a:schemeClr val="lt1"/>
          </a:fillRef>
          <a:effectRef idx="0">
            <a:schemeClr val="dk1"/>
          </a:effectRef>
          <a:fontRef idx="minor">
            <a:schemeClr val="dk1"/>
          </a:fontRef>
        </p:style>
        <p:txBody>
          <a:bodyPr wrap="square">
            <a:spAutoFit/>
          </a:bodyPr>
          <a:lstStyle/>
          <a:p>
            <a:r>
              <a:rPr lang="en-GB" sz="2000" dirty="0"/>
              <a:t>the experiment is </a:t>
            </a:r>
            <a:r>
              <a:rPr lang="en-GB" sz="2000" b="1" i="1" dirty="0"/>
              <a:t>important and interesting science</a:t>
            </a:r>
            <a:r>
              <a:rPr lang="en-GB" sz="2000" dirty="0"/>
              <a:t> as it may elucidate evolutionary mechanisms necessary to confer transmissibility. This experiment can lead to an extraordinary scientific insight.</a:t>
            </a:r>
          </a:p>
        </p:txBody>
      </p:sp>
      <p:sp>
        <p:nvSpPr>
          <p:cNvPr id="19" name="TextBox 18">
            <a:extLst>
              <a:ext uri="{FF2B5EF4-FFF2-40B4-BE49-F238E27FC236}">
                <a16:creationId xmlns:a16="http://schemas.microsoft.com/office/drawing/2014/main" id="{924FE46D-8741-4CE2-B831-807C21C01B36}"/>
              </a:ext>
            </a:extLst>
          </p:cNvPr>
          <p:cNvSpPr txBox="1"/>
          <p:nvPr/>
        </p:nvSpPr>
        <p:spPr>
          <a:xfrm>
            <a:off x="7714415" y="3542027"/>
            <a:ext cx="3106219" cy="2246769"/>
          </a:xfrm>
          <a:custGeom>
            <a:avLst/>
            <a:gdLst>
              <a:gd name="connsiteX0" fmla="*/ 0 w 3106219"/>
              <a:gd name="connsiteY0" fmla="*/ 0 h 2246769"/>
              <a:gd name="connsiteX1" fmla="*/ 579828 w 3106219"/>
              <a:gd name="connsiteY1" fmla="*/ 0 h 2246769"/>
              <a:gd name="connsiteX2" fmla="*/ 1128593 w 3106219"/>
              <a:gd name="connsiteY2" fmla="*/ 0 h 2246769"/>
              <a:gd name="connsiteX3" fmla="*/ 1584172 w 3106219"/>
              <a:gd name="connsiteY3" fmla="*/ 0 h 2246769"/>
              <a:gd name="connsiteX4" fmla="*/ 2163999 w 3106219"/>
              <a:gd name="connsiteY4" fmla="*/ 0 h 2246769"/>
              <a:gd name="connsiteX5" fmla="*/ 2650640 w 3106219"/>
              <a:gd name="connsiteY5" fmla="*/ 0 h 2246769"/>
              <a:gd name="connsiteX6" fmla="*/ 3106219 w 3106219"/>
              <a:gd name="connsiteY6" fmla="*/ 0 h 2246769"/>
              <a:gd name="connsiteX7" fmla="*/ 3106219 w 3106219"/>
              <a:gd name="connsiteY7" fmla="*/ 539225 h 2246769"/>
              <a:gd name="connsiteX8" fmla="*/ 3106219 w 3106219"/>
              <a:gd name="connsiteY8" fmla="*/ 1055981 h 2246769"/>
              <a:gd name="connsiteX9" fmla="*/ 3106219 w 3106219"/>
              <a:gd name="connsiteY9" fmla="*/ 1662609 h 2246769"/>
              <a:gd name="connsiteX10" fmla="*/ 3106219 w 3106219"/>
              <a:gd name="connsiteY10" fmla="*/ 2246769 h 2246769"/>
              <a:gd name="connsiteX11" fmla="*/ 2681702 w 3106219"/>
              <a:gd name="connsiteY11" fmla="*/ 2246769 h 2246769"/>
              <a:gd name="connsiteX12" fmla="*/ 2101875 w 3106219"/>
              <a:gd name="connsiteY12" fmla="*/ 2246769 h 2246769"/>
              <a:gd name="connsiteX13" fmla="*/ 1646296 w 3106219"/>
              <a:gd name="connsiteY13" fmla="*/ 2246769 h 2246769"/>
              <a:gd name="connsiteX14" fmla="*/ 1066469 w 3106219"/>
              <a:gd name="connsiteY14" fmla="*/ 2246769 h 2246769"/>
              <a:gd name="connsiteX15" fmla="*/ 486641 w 3106219"/>
              <a:gd name="connsiteY15" fmla="*/ 2246769 h 2246769"/>
              <a:gd name="connsiteX16" fmla="*/ 0 w 3106219"/>
              <a:gd name="connsiteY16" fmla="*/ 2246769 h 2246769"/>
              <a:gd name="connsiteX17" fmla="*/ 0 w 3106219"/>
              <a:gd name="connsiteY17" fmla="*/ 1662609 h 2246769"/>
              <a:gd name="connsiteX18" fmla="*/ 0 w 3106219"/>
              <a:gd name="connsiteY18" fmla="*/ 1168320 h 2246769"/>
              <a:gd name="connsiteX19" fmla="*/ 0 w 3106219"/>
              <a:gd name="connsiteY19" fmla="*/ 629095 h 2246769"/>
              <a:gd name="connsiteX20" fmla="*/ 0 w 3106219"/>
              <a:gd name="connsiteY20" fmla="*/ 0 h 22467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106219" h="2246769" fill="none" extrusionOk="0">
                <a:moveTo>
                  <a:pt x="0" y="0"/>
                </a:moveTo>
                <a:cubicBezTo>
                  <a:pt x="204808" y="-46653"/>
                  <a:pt x="332070" y="64636"/>
                  <a:pt x="579828" y="0"/>
                </a:cubicBezTo>
                <a:cubicBezTo>
                  <a:pt x="827586" y="-64636"/>
                  <a:pt x="877759" y="58904"/>
                  <a:pt x="1128593" y="0"/>
                </a:cubicBezTo>
                <a:cubicBezTo>
                  <a:pt x="1379427" y="-58904"/>
                  <a:pt x="1480307" y="18025"/>
                  <a:pt x="1584172" y="0"/>
                </a:cubicBezTo>
                <a:cubicBezTo>
                  <a:pt x="1688037" y="-18025"/>
                  <a:pt x="1918910" y="34319"/>
                  <a:pt x="2163999" y="0"/>
                </a:cubicBezTo>
                <a:cubicBezTo>
                  <a:pt x="2409088" y="-34319"/>
                  <a:pt x="2464020" y="48229"/>
                  <a:pt x="2650640" y="0"/>
                </a:cubicBezTo>
                <a:cubicBezTo>
                  <a:pt x="2837260" y="-48229"/>
                  <a:pt x="2981060" y="22096"/>
                  <a:pt x="3106219" y="0"/>
                </a:cubicBezTo>
                <a:cubicBezTo>
                  <a:pt x="3116798" y="224408"/>
                  <a:pt x="3097593" y="281263"/>
                  <a:pt x="3106219" y="539225"/>
                </a:cubicBezTo>
                <a:cubicBezTo>
                  <a:pt x="3114845" y="797187"/>
                  <a:pt x="3101769" y="948382"/>
                  <a:pt x="3106219" y="1055981"/>
                </a:cubicBezTo>
                <a:cubicBezTo>
                  <a:pt x="3110669" y="1163580"/>
                  <a:pt x="3076888" y="1428959"/>
                  <a:pt x="3106219" y="1662609"/>
                </a:cubicBezTo>
                <a:cubicBezTo>
                  <a:pt x="3135550" y="1896259"/>
                  <a:pt x="3047528" y="1989826"/>
                  <a:pt x="3106219" y="2246769"/>
                </a:cubicBezTo>
                <a:cubicBezTo>
                  <a:pt x="2929449" y="2283341"/>
                  <a:pt x="2774231" y="2246227"/>
                  <a:pt x="2681702" y="2246769"/>
                </a:cubicBezTo>
                <a:cubicBezTo>
                  <a:pt x="2589173" y="2247311"/>
                  <a:pt x="2305482" y="2193823"/>
                  <a:pt x="2101875" y="2246769"/>
                </a:cubicBezTo>
                <a:cubicBezTo>
                  <a:pt x="1898268" y="2299715"/>
                  <a:pt x="1849372" y="2200717"/>
                  <a:pt x="1646296" y="2246769"/>
                </a:cubicBezTo>
                <a:cubicBezTo>
                  <a:pt x="1443220" y="2292821"/>
                  <a:pt x="1200347" y="2180974"/>
                  <a:pt x="1066469" y="2246769"/>
                </a:cubicBezTo>
                <a:cubicBezTo>
                  <a:pt x="932591" y="2312564"/>
                  <a:pt x="750060" y="2180527"/>
                  <a:pt x="486641" y="2246769"/>
                </a:cubicBezTo>
                <a:cubicBezTo>
                  <a:pt x="223222" y="2313011"/>
                  <a:pt x="169346" y="2238256"/>
                  <a:pt x="0" y="2246769"/>
                </a:cubicBezTo>
                <a:cubicBezTo>
                  <a:pt x="-28669" y="2064023"/>
                  <a:pt x="42536" y="1856515"/>
                  <a:pt x="0" y="1662609"/>
                </a:cubicBezTo>
                <a:cubicBezTo>
                  <a:pt x="-42536" y="1468703"/>
                  <a:pt x="10292" y="1354468"/>
                  <a:pt x="0" y="1168320"/>
                </a:cubicBezTo>
                <a:cubicBezTo>
                  <a:pt x="-10292" y="982172"/>
                  <a:pt x="11616" y="874250"/>
                  <a:pt x="0" y="629095"/>
                </a:cubicBezTo>
                <a:cubicBezTo>
                  <a:pt x="-11616" y="383940"/>
                  <a:pt x="66967" y="215630"/>
                  <a:pt x="0" y="0"/>
                </a:cubicBezTo>
                <a:close/>
              </a:path>
              <a:path w="3106219" h="2246769" stroke="0" extrusionOk="0">
                <a:moveTo>
                  <a:pt x="0" y="0"/>
                </a:moveTo>
                <a:cubicBezTo>
                  <a:pt x="248528" y="-27181"/>
                  <a:pt x="346144" y="48511"/>
                  <a:pt x="548765" y="0"/>
                </a:cubicBezTo>
                <a:cubicBezTo>
                  <a:pt x="751386" y="-48511"/>
                  <a:pt x="869385" y="47086"/>
                  <a:pt x="1035406" y="0"/>
                </a:cubicBezTo>
                <a:cubicBezTo>
                  <a:pt x="1201427" y="-47086"/>
                  <a:pt x="1324728" y="5621"/>
                  <a:pt x="1553110" y="0"/>
                </a:cubicBezTo>
                <a:cubicBezTo>
                  <a:pt x="1781492" y="-5621"/>
                  <a:pt x="1816393" y="14346"/>
                  <a:pt x="2008688" y="0"/>
                </a:cubicBezTo>
                <a:cubicBezTo>
                  <a:pt x="2200983" y="-14346"/>
                  <a:pt x="2410838" y="8790"/>
                  <a:pt x="2526391" y="0"/>
                </a:cubicBezTo>
                <a:cubicBezTo>
                  <a:pt x="2641944" y="-8790"/>
                  <a:pt x="2918686" y="6167"/>
                  <a:pt x="3106219" y="0"/>
                </a:cubicBezTo>
                <a:cubicBezTo>
                  <a:pt x="3173599" y="132619"/>
                  <a:pt x="3053574" y="372637"/>
                  <a:pt x="3106219" y="561692"/>
                </a:cubicBezTo>
                <a:cubicBezTo>
                  <a:pt x="3158864" y="750747"/>
                  <a:pt x="3070484" y="874038"/>
                  <a:pt x="3106219" y="1078449"/>
                </a:cubicBezTo>
                <a:cubicBezTo>
                  <a:pt x="3141954" y="1282860"/>
                  <a:pt x="3074572" y="1410317"/>
                  <a:pt x="3106219" y="1617674"/>
                </a:cubicBezTo>
                <a:cubicBezTo>
                  <a:pt x="3137866" y="1825032"/>
                  <a:pt x="3053611" y="2065021"/>
                  <a:pt x="3106219" y="2246769"/>
                </a:cubicBezTo>
                <a:cubicBezTo>
                  <a:pt x="2840460" y="2254814"/>
                  <a:pt x="2721849" y="2214971"/>
                  <a:pt x="2557454" y="2246769"/>
                </a:cubicBezTo>
                <a:cubicBezTo>
                  <a:pt x="2393059" y="2278567"/>
                  <a:pt x="2280064" y="2208677"/>
                  <a:pt x="2070813" y="2246769"/>
                </a:cubicBezTo>
                <a:cubicBezTo>
                  <a:pt x="1861562" y="2284861"/>
                  <a:pt x="1694304" y="2201759"/>
                  <a:pt x="1490985" y="2246769"/>
                </a:cubicBezTo>
                <a:cubicBezTo>
                  <a:pt x="1287666" y="2291779"/>
                  <a:pt x="1227339" y="2219955"/>
                  <a:pt x="973282" y="2246769"/>
                </a:cubicBezTo>
                <a:cubicBezTo>
                  <a:pt x="719225" y="2273583"/>
                  <a:pt x="598023" y="2210711"/>
                  <a:pt x="486641" y="2246769"/>
                </a:cubicBezTo>
                <a:cubicBezTo>
                  <a:pt x="375259" y="2282827"/>
                  <a:pt x="229556" y="2210518"/>
                  <a:pt x="0" y="2246769"/>
                </a:cubicBezTo>
                <a:cubicBezTo>
                  <a:pt x="-66969" y="2091484"/>
                  <a:pt x="25275" y="1839954"/>
                  <a:pt x="0" y="1640141"/>
                </a:cubicBezTo>
                <a:cubicBezTo>
                  <a:pt x="-25275" y="1440328"/>
                  <a:pt x="40649" y="1318560"/>
                  <a:pt x="0" y="1123385"/>
                </a:cubicBezTo>
                <a:cubicBezTo>
                  <a:pt x="-40649" y="928210"/>
                  <a:pt x="20673" y="805395"/>
                  <a:pt x="0" y="606628"/>
                </a:cubicBezTo>
                <a:cubicBezTo>
                  <a:pt x="-20673" y="407861"/>
                  <a:pt x="27895" y="129643"/>
                  <a:pt x="0" y="0"/>
                </a:cubicBezTo>
                <a:close/>
              </a:path>
            </a:pathLst>
          </a:custGeom>
          <a:ln w="15875">
            <a:extLst>
              <a:ext uri="{C807C97D-BFC1-408E-A445-0C87EB9F89A2}">
                <ask:lineSketchStyleProps xmlns:ask="http://schemas.microsoft.com/office/drawing/2018/sketchyshapes" sd="2512980468">
                  <a:prstGeom prst="rect">
                    <a:avLst/>
                  </a:prstGeom>
                  <ask:type>
                    <ask:lineSketchScribble/>
                  </ask:type>
                </ask:lineSketchStyleProps>
              </a:ext>
            </a:extLst>
          </a:ln>
        </p:spPr>
        <p:style>
          <a:lnRef idx="2">
            <a:schemeClr val="dk1"/>
          </a:lnRef>
          <a:fillRef idx="1">
            <a:schemeClr val="lt1"/>
          </a:fillRef>
          <a:effectRef idx="0">
            <a:schemeClr val="dk1"/>
          </a:effectRef>
          <a:fontRef idx="minor">
            <a:schemeClr val="dk1"/>
          </a:fontRef>
        </p:style>
        <p:txBody>
          <a:bodyPr wrap="square">
            <a:spAutoFit/>
          </a:bodyPr>
          <a:lstStyle/>
          <a:p>
            <a:r>
              <a:rPr lang="en-GB" sz="2000" dirty="0"/>
              <a:t>However, </a:t>
            </a:r>
            <a:r>
              <a:rPr lang="en-GB" sz="2000" b="1" i="1" dirty="0"/>
              <a:t>there are risks involved</a:t>
            </a:r>
            <a:r>
              <a:rPr lang="en-GB" sz="2000" dirty="0"/>
              <a:t>, in this case giving a virus the ability to be transmissible by another route </a:t>
            </a:r>
            <a:r>
              <a:rPr lang="en-GB" sz="2000" b="1" i="1" dirty="0"/>
              <a:t>with pandemic potential</a:t>
            </a:r>
            <a:r>
              <a:rPr lang="en-GB" sz="2000" dirty="0"/>
              <a:t> if it infects a lab worker. </a:t>
            </a:r>
          </a:p>
        </p:txBody>
      </p:sp>
      <p:sp>
        <p:nvSpPr>
          <p:cNvPr id="9" name="Arrow: Right 8">
            <a:extLst>
              <a:ext uri="{FF2B5EF4-FFF2-40B4-BE49-F238E27FC236}">
                <a16:creationId xmlns:a16="http://schemas.microsoft.com/office/drawing/2014/main" id="{F552BDA9-A19A-4500-A2A1-194B48F4AA64}"/>
              </a:ext>
            </a:extLst>
          </p:cNvPr>
          <p:cNvSpPr/>
          <p:nvPr/>
        </p:nvSpPr>
        <p:spPr>
          <a:xfrm>
            <a:off x="6131132" y="4342246"/>
            <a:ext cx="991868" cy="646331"/>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dirty="0"/>
          </a:p>
        </p:txBody>
      </p:sp>
      <p:sp>
        <p:nvSpPr>
          <p:cNvPr id="34" name="TextBox 33">
            <a:extLst>
              <a:ext uri="{FF2B5EF4-FFF2-40B4-BE49-F238E27FC236}">
                <a16:creationId xmlns:a16="http://schemas.microsoft.com/office/drawing/2014/main" id="{1E5C761A-45AD-43B4-8B48-0174A5C0A876}"/>
              </a:ext>
            </a:extLst>
          </p:cNvPr>
          <p:cNvSpPr txBox="1"/>
          <p:nvPr/>
        </p:nvSpPr>
        <p:spPr>
          <a:xfrm>
            <a:off x="2078067" y="3177596"/>
            <a:ext cx="4263775" cy="369332"/>
          </a:xfrm>
          <a:prstGeom prst="rect">
            <a:avLst/>
          </a:prstGeom>
          <a:noFill/>
        </p:spPr>
        <p:txBody>
          <a:bodyPr wrap="square">
            <a:spAutoFit/>
          </a:bodyPr>
          <a:lstStyle/>
          <a:p>
            <a:r>
              <a:rPr lang="en-GB" i="1" dirty="0"/>
              <a:t>From a “scientific” perspective: </a:t>
            </a:r>
          </a:p>
        </p:txBody>
      </p:sp>
      <p:sp>
        <p:nvSpPr>
          <p:cNvPr id="33" name="TextBox 32">
            <a:extLst>
              <a:ext uri="{FF2B5EF4-FFF2-40B4-BE49-F238E27FC236}">
                <a16:creationId xmlns:a16="http://schemas.microsoft.com/office/drawing/2014/main" id="{B2AC2638-25F3-409C-8C81-5A858481E123}"/>
              </a:ext>
            </a:extLst>
          </p:cNvPr>
          <p:cNvSpPr txBox="1"/>
          <p:nvPr/>
        </p:nvSpPr>
        <p:spPr>
          <a:xfrm>
            <a:off x="7714416" y="3177596"/>
            <a:ext cx="2969820" cy="369332"/>
          </a:xfrm>
          <a:prstGeom prst="rect">
            <a:avLst/>
          </a:prstGeom>
          <a:noFill/>
        </p:spPr>
        <p:txBody>
          <a:bodyPr wrap="square">
            <a:spAutoFit/>
          </a:bodyPr>
          <a:lstStyle/>
          <a:p>
            <a:r>
              <a:rPr lang="en-GB" i="1" dirty="0"/>
              <a:t>From a “societal” perspective: </a:t>
            </a:r>
          </a:p>
        </p:txBody>
      </p:sp>
    </p:spTree>
    <p:extLst>
      <p:ext uri="{BB962C8B-B14F-4D97-AF65-F5344CB8AC3E}">
        <p14:creationId xmlns:p14="http://schemas.microsoft.com/office/powerpoint/2010/main" val="588732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04E10891-199C-4EB7-B957-18B08C0D2CB9}"/>
              </a:ext>
            </a:extLst>
          </p:cNvPr>
          <p:cNvSpPr/>
          <p:nvPr/>
        </p:nvSpPr>
        <p:spPr>
          <a:xfrm>
            <a:off x="2114689" y="2851015"/>
            <a:ext cx="7247331" cy="2652361"/>
          </a:xfrm>
          <a:custGeom>
            <a:avLst/>
            <a:gdLst>
              <a:gd name="connsiteX0" fmla="*/ 0 w 7247331"/>
              <a:gd name="connsiteY0" fmla="*/ 0 h 2652361"/>
              <a:gd name="connsiteX1" fmla="*/ 485014 w 7247331"/>
              <a:gd name="connsiteY1" fmla="*/ 0 h 2652361"/>
              <a:gd name="connsiteX2" fmla="*/ 825081 w 7247331"/>
              <a:gd name="connsiteY2" fmla="*/ 0 h 2652361"/>
              <a:gd name="connsiteX3" fmla="*/ 1527514 w 7247331"/>
              <a:gd name="connsiteY3" fmla="*/ 0 h 2652361"/>
              <a:gd name="connsiteX4" fmla="*/ 2012528 w 7247331"/>
              <a:gd name="connsiteY4" fmla="*/ 0 h 2652361"/>
              <a:gd name="connsiteX5" fmla="*/ 2497542 w 7247331"/>
              <a:gd name="connsiteY5" fmla="*/ 0 h 2652361"/>
              <a:gd name="connsiteX6" fmla="*/ 3199975 w 7247331"/>
              <a:gd name="connsiteY6" fmla="*/ 0 h 2652361"/>
              <a:gd name="connsiteX7" fmla="*/ 3612516 w 7247331"/>
              <a:gd name="connsiteY7" fmla="*/ 0 h 2652361"/>
              <a:gd name="connsiteX8" fmla="*/ 4314949 w 7247331"/>
              <a:gd name="connsiteY8" fmla="*/ 0 h 2652361"/>
              <a:gd name="connsiteX9" fmla="*/ 5017383 w 7247331"/>
              <a:gd name="connsiteY9" fmla="*/ 0 h 2652361"/>
              <a:gd name="connsiteX10" fmla="*/ 5574870 w 7247331"/>
              <a:gd name="connsiteY10" fmla="*/ 0 h 2652361"/>
              <a:gd name="connsiteX11" fmla="*/ 6277304 w 7247331"/>
              <a:gd name="connsiteY11" fmla="*/ 0 h 2652361"/>
              <a:gd name="connsiteX12" fmla="*/ 6762317 w 7247331"/>
              <a:gd name="connsiteY12" fmla="*/ 0 h 2652361"/>
              <a:gd name="connsiteX13" fmla="*/ 7247331 w 7247331"/>
              <a:gd name="connsiteY13" fmla="*/ 0 h 2652361"/>
              <a:gd name="connsiteX14" fmla="*/ 7247331 w 7247331"/>
              <a:gd name="connsiteY14" fmla="*/ 556996 h 2652361"/>
              <a:gd name="connsiteX15" fmla="*/ 7247331 w 7247331"/>
              <a:gd name="connsiteY15" fmla="*/ 1087468 h 2652361"/>
              <a:gd name="connsiteX16" fmla="*/ 7247331 w 7247331"/>
              <a:gd name="connsiteY16" fmla="*/ 1617940 h 2652361"/>
              <a:gd name="connsiteX17" fmla="*/ 7247331 w 7247331"/>
              <a:gd name="connsiteY17" fmla="*/ 2174936 h 2652361"/>
              <a:gd name="connsiteX18" fmla="*/ 7247331 w 7247331"/>
              <a:gd name="connsiteY18" fmla="*/ 2652361 h 2652361"/>
              <a:gd name="connsiteX19" fmla="*/ 6617371 w 7247331"/>
              <a:gd name="connsiteY19" fmla="*/ 2652361 h 2652361"/>
              <a:gd name="connsiteX20" fmla="*/ 6204830 w 7247331"/>
              <a:gd name="connsiteY20" fmla="*/ 2652361 h 2652361"/>
              <a:gd name="connsiteX21" fmla="*/ 5502397 w 7247331"/>
              <a:gd name="connsiteY21" fmla="*/ 2652361 h 2652361"/>
              <a:gd name="connsiteX22" fmla="*/ 4944910 w 7247331"/>
              <a:gd name="connsiteY22" fmla="*/ 2652361 h 2652361"/>
              <a:gd name="connsiteX23" fmla="*/ 4532369 w 7247331"/>
              <a:gd name="connsiteY23" fmla="*/ 2652361 h 2652361"/>
              <a:gd name="connsiteX24" fmla="*/ 3974882 w 7247331"/>
              <a:gd name="connsiteY24" fmla="*/ 2652361 h 2652361"/>
              <a:gd name="connsiteX25" fmla="*/ 3634815 w 7247331"/>
              <a:gd name="connsiteY25" fmla="*/ 2652361 h 2652361"/>
              <a:gd name="connsiteX26" fmla="*/ 3294748 w 7247331"/>
              <a:gd name="connsiteY26" fmla="*/ 2652361 h 2652361"/>
              <a:gd name="connsiteX27" fmla="*/ 2737261 w 7247331"/>
              <a:gd name="connsiteY27" fmla="*/ 2652361 h 2652361"/>
              <a:gd name="connsiteX28" fmla="*/ 2324721 w 7247331"/>
              <a:gd name="connsiteY28" fmla="*/ 2652361 h 2652361"/>
              <a:gd name="connsiteX29" fmla="*/ 1694760 w 7247331"/>
              <a:gd name="connsiteY29" fmla="*/ 2652361 h 2652361"/>
              <a:gd name="connsiteX30" fmla="*/ 1282220 w 7247331"/>
              <a:gd name="connsiteY30" fmla="*/ 2652361 h 2652361"/>
              <a:gd name="connsiteX31" fmla="*/ 652260 w 7247331"/>
              <a:gd name="connsiteY31" fmla="*/ 2652361 h 2652361"/>
              <a:gd name="connsiteX32" fmla="*/ 0 w 7247331"/>
              <a:gd name="connsiteY32" fmla="*/ 2652361 h 2652361"/>
              <a:gd name="connsiteX33" fmla="*/ 0 w 7247331"/>
              <a:gd name="connsiteY33" fmla="*/ 2095365 h 2652361"/>
              <a:gd name="connsiteX34" fmla="*/ 0 w 7247331"/>
              <a:gd name="connsiteY34" fmla="*/ 1538369 h 2652361"/>
              <a:gd name="connsiteX35" fmla="*/ 0 w 7247331"/>
              <a:gd name="connsiteY35" fmla="*/ 954850 h 2652361"/>
              <a:gd name="connsiteX36" fmla="*/ 0 w 7247331"/>
              <a:gd name="connsiteY36" fmla="*/ 0 h 2652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7247331" h="2652361" extrusionOk="0">
                <a:moveTo>
                  <a:pt x="0" y="0"/>
                </a:moveTo>
                <a:cubicBezTo>
                  <a:pt x="138558" y="-35502"/>
                  <a:pt x="279685" y="14328"/>
                  <a:pt x="485014" y="0"/>
                </a:cubicBezTo>
                <a:cubicBezTo>
                  <a:pt x="690343" y="-14328"/>
                  <a:pt x="708599" y="2096"/>
                  <a:pt x="825081" y="0"/>
                </a:cubicBezTo>
                <a:cubicBezTo>
                  <a:pt x="941563" y="-2096"/>
                  <a:pt x="1353171" y="17440"/>
                  <a:pt x="1527514" y="0"/>
                </a:cubicBezTo>
                <a:cubicBezTo>
                  <a:pt x="1701857" y="-17440"/>
                  <a:pt x="1898719" y="38906"/>
                  <a:pt x="2012528" y="0"/>
                </a:cubicBezTo>
                <a:cubicBezTo>
                  <a:pt x="2126337" y="-38906"/>
                  <a:pt x="2331556" y="3494"/>
                  <a:pt x="2497542" y="0"/>
                </a:cubicBezTo>
                <a:cubicBezTo>
                  <a:pt x="2663528" y="-3494"/>
                  <a:pt x="2895677" y="11128"/>
                  <a:pt x="3199975" y="0"/>
                </a:cubicBezTo>
                <a:cubicBezTo>
                  <a:pt x="3504273" y="-11128"/>
                  <a:pt x="3527835" y="18609"/>
                  <a:pt x="3612516" y="0"/>
                </a:cubicBezTo>
                <a:cubicBezTo>
                  <a:pt x="3697197" y="-18609"/>
                  <a:pt x="4008697" y="21185"/>
                  <a:pt x="4314949" y="0"/>
                </a:cubicBezTo>
                <a:cubicBezTo>
                  <a:pt x="4621201" y="-21185"/>
                  <a:pt x="4827561" y="37468"/>
                  <a:pt x="5017383" y="0"/>
                </a:cubicBezTo>
                <a:cubicBezTo>
                  <a:pt x="5207205" y="-37468"/>
                  <a:pt x="5432139" y="48527"/>
                  <a:pt x="5574870" y="0"/>
                </a:cubicBezTo>
                <a:cubicBezTo>
                  <a:pt x="5717601" y="-48527"/>
                  <a:pt x="6112756" y="49641"/>
                  <a:pt x="6277304" y="0"/>
                </a:cubicBezTo>
                <a:cubicBezTo>
                  <a:pt x="6441852" y="-49641"/>
                  <a:pt x="6562011" y="57047"/>
                  <a:pt x="6762317" y="0"/>
                </a:cubicBezTo>
                <a:cubicBezTo>
                  <a:pt x="6962623" y="-57047"/>
                  <a:pt x="7077520" y="14322"/>
                  <a:pt x="7247331" y="0"/>
                </a:cubicBezTo>
                <a:cubicBezTo>
                  <a:pt x="7302258" y="156725"/>
                  <a:pt x="7207183" y="401620"/>
                  <a:pt x="7247331" y="556996"/>
                </a:cubicBezTo>
                <a:cubicBezTo>
                  <a:pt x="7287479" y="712372"/>
                  <a:pt x="7227653" y="849861"/>
                  <a:pt x="7247331" y="1087468"/>
                </a:cubicBezTo>
                <a:cubicBezTo>
                  <a:pt x="7267009" y="1325075"/>
                  <a:pt x="7200509" y="1410064"/>
                  <a:pt x="7247331" y="1617940"/>
                </a:cubicBezTo>
                <a:cubicBezTo>
                  <a:pt x="7294153" y="1825816"/>
                  <a:pt x="7229860" y="2022003"/>
                  <a:pt x="7247331" y="2174936"/>
                </a:cubicBezTo>
                <a:cubicBezTo>
                  <a:pt x="7264802" y="2327869"/>
                  <a:pt x="7242813" y="2479792"/>
                  <a:pt x="7247331" y="2652361"/>
                </a:cubicBezTo>
                <a:cubicBezTo>
                  <a:pt x="7006233" y="2701415"/>
                  <a:pt x="6774178" y="2599360"/>
                  <a:pt x="6617371" y="2652361"/>
                </a:cubicBezTo>
                <a:cubicBezTo>
                  <a:pt x="6460564" y="2705362"/>
                  <a:pt x="6409312" y="2647942"/>
                  <a:pt x="6204830" y="2652361"/>
                </a:cubicBezTo>
                <a:cubicBezTo>
                  <a:pt x="6000348" y="2656780"/>
                  <a:pt x="5789785" y="2644300"/>
                  <a:pt x="5502397" y="2652361"/>
                </a:cubicBezTo>
                <a:cubicBezTo>
                  <a:pt x="5215009" y="2660422"/>
                  <a:pt x="5128698" y="2643727"/>
                  <a:pt x="4944910" y="2652361"/>
                </a:cubicBezTo>
                <a:cubicBezTo>
                  <a:pt x="4761122" y="2660995"/>
                  <a:pt x="4655082" y="2641066"/>
                  <a:pt x="4532369" y="2652361"/>
                </a:cubicBezTo>
                <a:cubicBezTo>
                  <a:pt x="4409656" y="2663656"/>
                  <a:pt x="4173428" y="2586387"/>
                  <a:pt x="3974882" y="2652361"/>
                </a:cubicBezTo>
                <a:cubicBezTo>
                  <a:pt x="3776336" y="2718335"/>
                  <a:pt x="3712847" y="2633151"/>
                  <a:pt x="3634815" y="2652361"/>
                </a:cubicBezTo>
                <a:cubicBezTo>
                  <a:pt x="3556783" y="2671571"/>
                  <a:pt x="3447936" y="2621760"/>
                  <a:pt x="3294748" y="2652361"/>
                </a:cubicBezTo>
                <a:cubicBezTo>
                  <a:pt x="3141560" y="2682962"/>
                  <a:pt x="2850693" y="2587403"/>
                  <a:pt x="2737261" y="2652361"/>
                </a:cubicBezTo>
                <a:cubicBezTo>
                  <a:pt x="2623829" y="2717319"/>
                  <a:pt x="2430554" y="2642904"/>
                  <a:pt x="2324721" y="2652361"/>
                </a:cubicBezTo>
                <a:cubicBezTo>
                  <a:pt x="2218888" y="2661818"/>
                  <a:pt x="1889383" y="2578283"/>
                  <a:pt x="1694760" y="2652361"/>
                </a:cubicBezTo>
                <a:cubicBezTo>
                  <a:pt x="1500137" y="2726439"/>
                  <a:pt x="1446949" y="2635325"/>
                  <a:pt x="1282220" y="2652361"/>
                </a:cubicBezTo>
                <a:cubicBezTo>
                  <a:pt x="1117491" y="2669397"/>
                  <a:pt x="850831" y="2581992"/>
                  <a:pt x="652260" y="2652361"/>
                </a:cubicBezTo>
                <a:cubicBezTo>
                  <a:pt x="453689" y="2722730"/>
                  <a:pt x="210240" y="2630612"/>
                  <a:pt x="0" y="2652361"/>
                </a:cubicBezTo>
                <a:cubicBezTo>
                  <a:pt x="-370" y="2534912"/>
                  <a:pt x="12497" y="2246657"/>
                  <a:pt x="0" y="2095365"/>
                </a:cubicBezTo>
                <a:cubicBezTo>
                  <a:pt x="-12497" y="1944073"/>
                  <a:pt x="36489" y="1790468"/>
                  <a:pt x="0" y="1538369"/>
                </a:cubicBezTo>
                <a:cubicBezTo>
                  <a:pt x="-36489" y="1286270"/>
                  <a:pt x="55526" y="1147598"/>
                  <a:pt x="0" y="954850"/>
                </a:cubicBezTo>
                <a:cubicBezTo>
                  <a:pt x="-55526" y="762102"/>
                  <a:pt x="65299" y="298023"/>
                  <a:pt x="0" y="0"/>
                </a:cubicBezTo>
                <a:close/>
              </a:path>
            </a:pathLst>
          </a:custGeom>
          <a:noFill/>
          <a:ln w="25400">
            <a:solidFill>
              <a:schemeClr val="tx1"/>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a:extLst>
              <a:ext uri="{FF2B5EF4-FFF2-40B4-BE49-F238E27FC236}">
                <a16:creationId xmlns:a16="http://schemas.microsoft.com/office/drawing/2014/main" id="{798A7732-F90F-477D-B1D3-63D4DD2CBB16}"/>
              </a:ext>
            </a:extLst>
          </p:cNvPr>
          <p:cNvSpPr txBox="1"/>
          <p:nvPr/>
        </p:nvSpPr>
        <p:spPr>
          <a:xfrm>
            <a:off x="0" y="0"/>
            <a:ext cx="6643396" cy="523220"/>
          </a:xfrm>
          <a:prstGeom prst="rect">
            <a:avLst/>
          </a:prstGeom>
          <a:noFill/>
        </p:spPr>
        <p:txBody>
          <a:bodyPr wrap="square" rtlCol="0">
            <a:spAutoFit/>
          </a:bodyPr>
          <a:lstStyle/>
          <a:p>
            <a:r>
              <a:rPr lang="en-GB" sz="2800" b="1" dirty="0"/>
              <a:t>Module 3 – Discussing ethical dilemmas</a:t>
            </a:r>
            <a:endParaRPr lang="en-GB" dirty="0"/>
          </a:p>
        </p:txBody>
      </p:sp>
      <p:sp>
        <p:nvSpPr>
          <p:cNvPr id="27" name="TextBox 26">
            <a:extLst>
              <a:ext uri="{FF2B5EF4-FFF2-40B4-BE49-F238E27FC236}">
                <a16:creationId xmlns:a16="http://schemas.microsoft.com/office/drawing/2014/main" id="{31E6A1AD-7CCD-4CA6-98EF-971A0C05C4C8}"/>
              </a:ext>
            </a:extLst>
          </p:cNvPr>
          <p:cNvSpPr txBox="1"/>
          <p:nvPr/>
        </p:nvSpPr>
        <p:spPr>
          <a:xfrm>
            <a:off x="1992365" y="969526"/>
            <a:ext cx="7924143" cy="400110"/>
          </a:xfrm>
          <a:prstGeom prst="rect">
            <a:avLst/>
          </a:prstGeom>
          <a:noFill/>
        </p:spPr>
        <p:txBody>
          <a:bodyPr wrap="square">
            <a:spAutoFit/>
          </a:bodyPr>
          <a:lstStyle/>
          <a:p>
            <a:pPr marR="0" lvl="0" algn="l" defTabSz="914400" rtl="0" eaLnBrk="1" fontAlgn="auto" latinLnBrk="0" hangingPunct="1">
              <a:lnSpc>
                <a:spcPct val="100000"/>
              </a:lnSpc>
              <a:spcBef>
                <a:spcPts val="0"/>
              </a:spcBef>
              <a:spcAft>
                <a:spcPts val="0"/>
              </a:spcAft>
              <a:buClrTx/>
              <a:buSzTx/>
              <a:tabLst/>
              <a:defRPr/>
            </a:pPr>
            <a:r>
              <a:rPr lang="en-GB" sz="2000" b="1" dirty="0"/>
              <a:t>Case Study: publishing results of Dual Use Research of Concern</a:t>
            </a:r>
          </a:p>
        </p:txBody>
      </p:sp>
      <p:pic>
        <p:nvPicPr>
          <p:cNvPr id="36" name="Graphic 35" descr="Petri Dish">
            <a:extLst>
              <a:ext uri="{FF2B5EF4-FFF2-40B4-BE49-F238E27FC236}">
                <a16:creationId xmlns:a16="http://schemas.microsoft.com/office/drawing/2014/main" id="{6841B0A5-B416-43BE-BB22-70095286B4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0" y="969526"/>
            <a:ext cx="1470381" cy="1470381"/>
          </a:xfrm>
          <a:prstGeom prst="rect">
            <a:avLst/>
          </a:prstGeom>
        </p:spPr>
      </p:pic>
      <p:sp>
        <p:nvSpPr>
          <p:cNvPr id="20" name="TextBox 19">
            <a:extLst>
              <a:ext uri="{FF2B5EF4-FFF2-40B4-BE49-F238E27FC236}">
                <a16:creationId xmlns:a16="http://schemas.microsoft.com/office/drawing/2014/main" id="{C69A0680-3043-476A-91B9-D91466D71978}"/>
              </a:ext>
            </a:extLst>
          </p:cNvPr>
          <p:cNvSpPr txBox="1"/>
          <p:nvPr/>
        </p:nvSpPr>
        <p:spPr>
          <a:xfrm>
            <a:off x="2150898" y="3032746"/>
            <a:ext cx="7178037" cy="1015663"/>
          </a:xfrm>
          <a:prstGeom prst="rect">
            <a:avLst/>
          </a:prstGeom>
          <a:noFill/>
        </p:spPr>
        <p:txBody>
          <a:bodyPr wrap="square">
            <a:spAutoFit/>
          </a:bodyPr>
          <a:lstStyle/>
          <a:p>
            <a:r>
              <a:rPr lang="en-GB" sz="2000" dirty="0"/>
              <a:t>The point of the example is to show that people participating in the discussion had different interpretations of the case and of the status of the (biosecurity) code of conduct the scientists abided by.</a:t>
            </a:r>
          </a:p>
        </p:txBody>
      </p:sp>
      <p:sp>
        <p:nvSpPr>
          <p:cNvPr id="21" name="TextBox 20">
            <a:extLst>
              <a:ext uri="{FF2B5EF4-FFF2-40B4-BE49-F238E27FC236}">
                <a16:creationId xmlns:a16="http://schemas.microsoft.com/office/drawing/2014/main" id="{59E798FC-9F03-4BA8-80B5-0DBF50EEBDA5}"/>
              </a:ext>
            </a:extLst>
          </p:cNvPr>
          <p:cNvSpPr txBox="1"/>
          <p:nvPr/>
        </p:nvSpPr>
        <p:spPr>
          <a:xfrm>
            <a:off x="2150898" y="4314911"/>
            <a:ext cx="7178038" cy="1015663"/>
          </a:xfrm>
          <a:prstGeom prst="rect">
            <a:avLst/>
          </a:prstGeom>
          <a:noFill/>
        </p:spPr>
        <p:txBody>
          <a:bodyPr wrap="square">
            <a:spAutoFit/>
          </a:bodyPr>
          <a:lstStyle/>
          <a:p>
            <a:r>
              <a:rPr lang="en-GB" sz="2000" dirty="0"/>
              <a:t>The case also demonstrates clearly that the research does not exist in a vacuum of supposed scientific objectivity in some imagined space dissociated from society – </a:t>
            </a:r>
            <a:r>
              <a:rPr lang="en-GB" sz="2000" b="1" dirty="0"/>
              <a:t>research is embedded in society</a:t>
            </a:r>
            <a:r>
              <a:rPr lang="en-GB" sz="2000" dirty="0"/>
              <a:t>. </a:t>
            </a:r>
          </a:p>
        </p:txBody>
      </p:sp>
      <p:sp>
        <p:nvSpPr>
          <p:cNvPr id="23" name="TextBox 22">
            <a:extLst>
              <a:ext uri="{FF2B5EF4-FFF2-40B4-BE49-F238E27FC236}">
                <a16:creationId xmlns:a16="http://schemas.microsoft.com/office/drawing/2014/main" id="{B8B22660-E80A-4F62-A573-FA2A01CD498E}"/>
              </a:ext>
            </a:extLst>
          </p:cNvPr>
          <p:cNvSpPr txBox="1"/>
          <p:nvPr/>
        </p:nvSpPr>
        <p:spPr>
          <a:xfrm>
            <a:off x="1992364" y="1602494"/>
            <a:ext cx="3935826" cy="1015663"/>
          </a:xfrm>
          <a:prstGeom prst="rect">
            <a:avLst/>
          </a:prstGeom>
          <a:noFill/>
        </p:spPr>
        <p:txBody>
          <a:bodyPr wrap="square">
            <a:spAutoFit/>
          </a:bodyPr>
          <a:lstStyle/>
          <a:p>
            <a:r>
              <a:rPr lang="en-GB" sz="2000" dirty="0"/>
              <a:t>Scientists should be aware of the potential risks involved, to the researcher and to society at large. </a:t>
            </a:r>
          </a:p>
        </p:txBody>
      </p:sp>
      <p:pic>
        <p:nvPicPr>
          <p:cNvPr id="24" name="Graphic 23" descr="Exclamation mark">
            <a:extLst>
              <a:ext uri="{FF2B5EF4-FFF2-40B4-BE49-F238E27FC236}">
                <a16:creationId xmlns:a16="http://schemas.microsoft.com/office/drawing/2014/main" id="{72C36403-C75E-44E2-B92C-C9BE173353C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1831541" y="5994944"/>
            <a:ext cx="668642" cy="668642"/>
          </a:xfrm>
          <a:prstGeom prst="rect">
            <a:avLst/>
          </a:prstGeom>
        </p:spPr>
      </p:pic>
      <p:pic>
        <p:nvPicPr>
          <p:cNvPr id="29" name="Graphic 28" descr="Chevron arrows">
            <a:extLst>
              <a:ext uri="{FF2B5EF4-FFF2-40B4-BE49-F238E27FC236}">
                <a16:creationId xmlns:a16="http://schemas.microsoft.com/office/drawing/2014/main" id="{F354125D-845D-4388-9667-03275C80075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355283" y="1758823"/>
            <a:ext cx="2082228" cy="703005"/>
          </a:xfrm>
          <a:prstGeom prst="rect">
            <a:avLst/>
          </a:prstGeom>
        </p:spPr>
      </p:pic>
      <p:sp>
        <p:nvSpPr>
          <p:cNvPr id="30" name="TextBox 29">
            <a:extLst>
              <a:ext uri="{FF2B5EF4-FFF2-40B4-BE49-F238E27FC236}">
                <a16:creationId xmlns:a16="http://schemas.microsoft.com/office/drawing/2014/main" id="{8051034E-5BB1-48A6-8AE2-6AD0B603DBD7}"/>
              </a:ext>
            </a:extLst>
          </p:cNvPr>
          <p:cNvSpPr txBox="1"/>
          <p:nvPr/>
        </p:nvSpPr>
        <p:spPr>
          <a:xfrm>
            <a:off x="8864604" y="1602494"/>
            <a:ext cx="3073966" cy="1015663"/>
          </a:xfrm>
          <a:prstGeom prst="rect">
            <a:avLst/>
          </a:prstGeom>
          <a:noFill/>
        </p:spPr>
        <p:txBody>
          <a:bodyPr wrap="square">
            <a:spAutoFit/>
          </a:bodyPr>
          <a:lstStyle/>
          <a:p>
            <a:r>
              <a:rPr lang="en-GB" sz="2000" dirty="0"/>
              <a:t>However, mere awareness does not prescribe a specific course of action. </a:t>
            </a:r>
          </a:p>
        </p:txBody>
      </p:sp>
      <p:sp>
        <p:nvSpPr>
          <p:cNvPr id="2" name="TextBox 1">
            <a:extLst>
              <a:ext uri="{FF2B5EF4-FFF2-40B4-BE49-F238E27FC236}">
                <a16:creationId xmlns:a16="http://schemas.microsoft.com/office/drawing/2014/main" id="{EF42BBBF-7B55-46B1-9D6A-0D8D4E7E839F}"/>
              </a:ext>
            </a:extLst>
          </p:cNvPr>
          <p:cNvSpPr txBox="1"/>
          <p:nvPr/>
        </p:nvSpPr>
        <p:spPr>
          <a:xfrm>
            <a:off x="2460989" y="5959785"/>
            <a:ext cx="6915960" cy="707886"/>
          </a:xfrm>
          <a:prstGeom prst="rect">
            <a:avLst/>
          </a:prstGeom>
          <a:noFill/>
        </p:spPr>
        <p:txBody>
          <a:bodyPr wrap="square">
            <a:spAutoFit/>
          </a:bodyPr>
          <a:lstStyle/>
          <a:p>
            <a:r>
              <a:rPr lang="en-GB" sz="2000" b="1" i="1" dirty="0"/>
              <a:t>This case also demonstrates that neglecting to take into account societal implications can be disruptive to research endeavour. </a:t>
            </a:r>
          </a:p>
        </p:txBody>
      </p:sp>
      <p:pic>
        <p:nvPicPr>
          <p:cNvPr id="3" name="Graphic 2" descr="Chevron arrows">
            <a:extLst>
              <a:ext uri="{FF2B5EF4-FFF2-40B4-BE49-F238E27FC236}">
                <a16:creationId xmlns:a16="http://schemas.microsoft.com/office/drawing/2014/main" id="{FC009C0C-03A6-4AD5-A73D-17476A47CFF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16200000">
            <a:off x="10290697" y="2927523"/>
            <a:ext cx="1152459" cy="533727"/>
          </a:xfrm>
          <a:prstGeom prst="rect">
            <a:avLst/>
          </a:prstGeom>
        </p:spPr>
      </p:pic>
      <p:sp>
        <p:nvSpPr>
          <p:cNvPr id="4" name="TextBox 3">
            <a:extLst>
              <a:ext uri="{FF2B5EF4-FFF2-40B4-BE49-F238E27FC236}">
                <a16:creationId xmlns:a16="http://schemas.microsoft.com/office/drawing/2014/main" id="{D3B5AFCB-EE89-4CFA-898B-37ED3217E9FD}"/>
              </a:ext>
            </a:extLst>
          </p:cNvPr>
          <p:cNvSpPr txBox="1"/>
          <p:nvPr/>
        </p:nvSpPr>
        <p:spPr>
          <a:xfrm>
            <a:off x="9789113" y="3791555"/>
            <a:ext cx="2155627" cy="1323439"/>
          </a:xfrm>
          <a:prstGeom prst="rect">
            <a:avLst/>
          </a:prstGeom>
          <a:noFill/>
        </p:spPr>
        <p:txBody>
          <a:bodyPr wrap="square">
            <a:spAutoFit/>
          </a:bodyPr>
          <a:lstStyle/>
          <a:p>
            <a:pPr algn="ctr"/>
            <a:r>
              <a:rPr lang="en-GB" sz="2000" dirty="0"/>
              <a:t>Subject to judgements, biases, believes, </a:t>
            </a:r>
            <a:r>
              <a:rPr lang="en-GB" sz="2000" dirty="0" err="1"/>
              <a:t>ect</a:t>
            </a:r>
            <a:r>
              <a:rPr lang="en-GB" sz="2000" dirty="0"/>
              <a:t>.</a:t>
            </a:r>
          </a:p>
        </p:txBody>
      </p:sp>
      <p:sp>
        <p:nvSpPr>
          <p:cNvPr id="5" name="Oval 4">
            <a:extLst>
              <a:ext uri="{FF2B5EF4-FFF2-40B4-BE49-F238E27FC236}">
                <a16:creationId xmlns:a16="http://schemas.microsoft.com/office/drawing/2014/main" id="{4335F2EF-28BB-4484-B345-7A030455A35E}"/>
              </a:ext>
            </a:extLst>
          </p:cNvPr>
          <p:cNvSpPr/>
          <p:nvPr/>
        </p:nvSpPr>
        <p:spPr>
          <a:xfrm>
            <a:off x="9937319" y="3670796"/>
            <a:ext cx="1859214" cy="1533569"/>
          </a:xfrm>
          <a:prstGeom prst="ellipse">
            <a:avLst/>
          </a:prstGeom>
          <a:noFill/>
          <a:ln w="25400">
            <a:solidFill>
              <a:schemeClr val="tx1"/>
            </a:solidFill>
            <a:prstDash val="sysDot"/>
            <a:extLst>
              <a:ext uri="{C807C97D-BFC1-408E-A445-0C87EB9F89A2}">
                <ask:lineSketchStyleProps xmlns:ask="http://schemas.microsoft.com/office/drawing/2018/sketchyshapes" sd="1219033472">
                  <a:custGeom>
                    <a:avLst/>
                    <a:gdLst>
                      <a:gd name="connsiteX0" fmla="*/ 0 w 2149457"/>
                      <a:gd name="connsiteY0" fmla="*/ 851898 h 1703796"/>
                      <a:gd name="connsiteX1" fmla="*/ 1074729 w 2149457"/>
                      <a:gd name="connsiteY1" fmla="*/ 0 h 1703796"/>
                      <a:gd name="connsiteX2" fmla="*/ 2149458 w 2149457"/>
                      <a:gd name="connsiteY2" fmla="*/ 851898 h 1703796"/>
                      <a:gd name="connsiteX3" fmla="*/ 1074729 w 2149457"/>
                      <a:gd name="connsiteY3" fmla="*/ 1703796 h 1703796"/>
                      <a:gd name="connsiteX4" fmla="*/ 0 w 2149457"/>
                      <a:gd name="connsiteY4" fmla="*/ 851898 h 17037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49457" h="1703796" extrusionOk="0">
                        <a:moveTo>
                          <a:pt x="0" y="851898"/>
                        </a:moveTo>
                        <a:cubicBezTo>
                          <a:pt x="-114133" y="311008"/>
                          <a:pt x="373177" y="40533"/>
                          <a:pt x="1074729" y="0"/>
                        </a:cubicBezTo>
                        <a:cubicBezTo>
                          <a:pt x="1714909" y="9815"/>
                          <a:pt x="2121304" y="382303"/>
                          <a:pt x="2149458" y="851898"/>
                        </a:cubicBezTo>
                        <a:cubicBezTo>
                          <a:pt x="2071416" y="1398600"/>
                          <a:pt x="1657362" y="1764171"/>
                          <a:pt x="1074729" y="1703796"/>
                        </a:cubicBezTo>
                        <a:cubicBezTo>
                          <a:pt x="386269" y="1651872"/>
                          <a:pt x="38208" y="1340644"/>
                          <a:pt x="0" y="851898"/>
                        </a:cubicBezTo>
                        <a:close/>
                      </a:path>
                    </a:pathLst>
                  </a:custGeom>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27473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798A7732-F90F-477D-B1D3-63D4DD2CBB16}"/>
              </a:ext>
            </a:extLst>
          </p:cNvPr>
          <p:cNvSpPr txBox="1"/>
          <p:nvPr/>
        </p:nvSpPr>
        <p:spPr>
          <a:xfrm>
            <a:off x="0" y="0"/>
            <a:ext cx="6643396" cy="523220"/>
          </a:xfrm>
          <a:prstGeom prst="rect">
            <a:avLst/>
          </a:prstGeom>
          <a:noFill/>
        </p:spPr>
        <p:txBody>
          <a:bodyPr wrap="square" rtlCol="0">
            <a:spAutoFit/>
          </a:bodyPr>
          <a:lstStyle/>
          <a:p>
            <a:r>
              <a:rPr lang="en-GB" sz="2800" b="1" dirty="0"/>
              <a:t>Module 3 – Discussing ethical dilemmas</a:t>
            </a:r>
            <a:endParaRPr lang="en-GB" dirty="0"/>
          </a:p>
        </p:txBody>
      </p:sp>
      <p:sp>
        <p:nvSpPr>
          <p:cNvPr id="27" name="TextBox 26">
            <a:extLst>
              <a:ext uri="{FF2B5EF4-FFF2-40B4-BE49-F238E27FC236}">
                <a16:creationId xmlns:a16="http://schemas.microsoft.com/office/drawing/2014/main" id="{31E6A1AD-7CCD-4CA6-98EF-971A0C05C4C8}"/>
              </a:ext>
            </a:extLst>
          </p:cNvPr>
          <p:cNvSpPr txBox="1"/>
          <p:nvPr/>
        </p:nvSpPr>
        <p:spPr>
          <a:xfrm>
            <a:off x="1992365" y="969526"/>
            <a:ext cx="8805774" cy="400110"/>
          </a:xfrm>
          <a:prstGeom prst="rect">
            <a:avLst/>
          </a:prstGeom>
          <a:noFill/>
        </p:spPr>
        <p:txBody>
          <a:bodyPr wrap="square">
            <a:spAutoFit/>
          </a:bodyPr>
          <a:lstStyle/>
          <a:p>
            <a:r>
              <a:rPr lang="en-GB" sz="2000" b="1" dirty="0"/>
              <a:t>Issues related to the institutionalisation of science and of society: group think</a:t>
            </a:r>
          </a:p>
        </p:txBody>
      </p:sp>
      <p:pic>
        <p:nvPicPr>
          <p:cNvPr id="36" name="Graphic 35" descr="Group Brainstorm">
            <a:extLst>
              <a:ext uri="{FF2B5EF4-FFF2-40B4-BE49-F238E27FC236}">
                <a16:creationId xmlns:a16="http://schemas.microsoft.com/office/drawing/2014/main" id="{6841B0A5-B416-43BE-BB22-70095286B4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0" y="969526"/>
            <a:ext cx="1470381" cy="1470381"/>
          </a:xfrm>
          <a:prstGeom prst="rect">
            <a:avLst/>
          </a:prstGeom>
        </p:spPr>
      </p:pic>
      <p:sp>
        <p:nvSpPr>
          <p:cNvPr id="14" name="TextBox 13">
            <a:extLst>
              <a:ext uri="{FF2B5EF4-FFF2-40B4-BE49-F238E27FC236}">
                <a16:creationId xmlns:a16="http://schemas.microsoft.com/office/drawing/2014/main" id="{5D617A03-ACD2-4BEE-9314-09ECB3F89277}"/>
              </a:ext>
            </a:extLst>
          </p:cNvPr>
          <p:cNvSpPr txBox="1"/>
          <p:nvPr/>
        </p:nvSpPr>
        <p:spPr>
          <a:xfrm>
            <a:off x="5599417" y="1473883"/>
            <a:ext cx="5794624" cy="707886"/>
          </a:xfrm>
          <a:prstGeom prst="rect">
            <a:avLst/>
          </a:prstGeom>
          <a:noFill/>
        </p:spPr>
        <p:txBody>
          <a:bodyPr wrap="square">
            <a:spAutoFit/>
          </a:bodyPr>
          <a:lstStyle/>
          <a:p>
            <a:r>
              <a:rPr lang="en-GB" sz="2000" dirty="0"/>
              <a:t>Group think hinders engagement in a collective responsibility for governance of life sciences in society</a:t>
            </a:r>
          </a:p>
        </p:txBody>
      </p:sp>
      <p:sp>
        <p:nvSpPr>
          <p:cNvPr id="16" name="TextBox 15">
            <a:extLst>
              <a:ext uri="{FF2B5EF4-FFF2-40B4-BE49-F238E27FC236}">
                <a16:creationId xmlns:a16="http://schemas.microsoft.com/office/drawing/2014/main" id="{1AA005A8-E130-46DC-9A96-7BFC6D9B437C}"/>
              </a:ext>
            </a:extLst>
          </p:cNvPr>
          <p:cNvSpPr txBox="1"/>
          <p:nvPr/>
        </p:nvSpPr>
        <p:spPr>
          <a:xfrm>
            <a:off x="2074554" y="1516576"/>
            <a:ext cx="3216636" cy="2554545"/>
          </a:xfrm>
          <a:prstGeom prst="rect">
            <a:avLst/>
          </a:prstGeom>
          <a:ln/>
        </p:spPr>
        <p:style>
          <a:lnRef idx="0">
            <a:schemeClr val="dk1"/>
          </a:lnRef>
          <a:fillRef idx="3">
            <a:schemeClr val="dk1"/>
          </a:fillRef>
          <a:effectRef idx="3">
            <a:schemeClr val="dk1"/>
          </a:effectRef>
          <a:fontRef idx="minor">
            <a:schemeClr val="lt1"/>
          </a:fontRef>
        </p:style>
        <p:txBody>
          <a:bodyPr wrap="square">
            <a:spAutoFit/>
          </a:bodyPr>
          <a:lstStyle/>
          <a:p>
            <a:r>
              <a:rPr lang="en-GB" sz="2000" dirty="0"/>
              <a:t>Group think is </a:t>
            </a:r>
            <a:r>
              <a:rPr lang="en-GB" sz="2000" i="1" dirty="0"/>
              <a:t>“…a rationalized conformity – an open, articulate philosophy which holds that group values are not only expedient [useful] but right and good as well” </a:t>
            </a:r>
          </a:p>
          <a:p>
            <a:r>
              <a:rPr lang="en-GB" sz="2000" dirty="0"/>
              <a:t>(William H. Whyte Jr. 1952)  </a:t>
            </a:r>
          </a:p>
        </p:txBody>
      </p:sp>
      <p:sp>
        <p:nvSpPr>
          <p:cNvPr id="19" name="TextBox 18">
            <a:extLst>
              <a:ext uri="{FF2B5EF4-FFF2-40B4-BE49-F238E27FC236}">
                <a16:creationId xmlns:a16="http://schemas.microsoft.com/office/drawing/2014/main" id="{053A42FC-8D6F-4F94-A029-AEDB720BFC35}"/>
              </a:ext>
            </a:extLst>
          </p:cNvPr>
          <p:cNvSpPr txBox="1"/>
          <p:nvPr/>
        </p:nvSpPr>
        <p:spPr>
          <a:xfrm>
            <a:off x="5599416" y="2430115"/>
            <a:ext cx="5794625" cy="1631216"/>
          </a:xfrm>
          <a:prstGeom prst="rect">
            <a:avLst/>
          </a:prstGeom>
          <a:noFill/>
        </p:spPr>
        <p:txBody>
          <a:bodyPr wrap="square">
            <a:spAutoFit/>
          </a:bodyPr>
          <a:lstStyle/>
          <a:p>
            <a:r>
              <a:rPr lang="en-GB" sz="2000" dirty="0"/>
              <a:t>Group think is to some extent a natural social phenomenon, facilitating social relations between members of a community, and inspiring adherence to common values such as professional pride and a sense of responsibility </a:t>
            </a:r>
          </a:p>
        </p:txBody>
      </p:sp>
      <p:sp>
        <p:nvSpPr>
          <p:cNvPr id="25" name="TextBox 24">
            <a:extLst>
              <a:ext uri="{FF2B5EF4-FFF2-40B4-BE49-F238E27FC236}">
                <a16:creationId xmlns:a16="http://schemas.microsoft.com/office/drawing/2014/main" id="{CEF7BECD-0281-4378-BDC1-306771887D64}"/>
              </a:ext>
            </a:extLst>
          </p:cNvPr>
          <p:cNvSpPr txBox="1"/>
          <p:nvPr/>
        </p:nvSpPr>
        <p:spPr>
          <a:xfrm>
            <a:off x="1992363" y="4309677"/>
            <a:ext cx="9966753" cy="707886"/>
          </a:xfrm>
          <a:prstGeom prst="rect">
            <a:avLst/>
          </a:prstGeom>
          <a:noFill/>
        </p:spPr>
        <p:txBody>
          <a:bodyPr wrap="square">
            <a:spAutoFit/>
          </a:bodyPr>
          <a:lstStyle/>
          <a:p>
            <a:r>
              <a:rPr lang="en-GB" sz="2000" b="1" dirty="0"/>
              <a:t>Problematic aspects of group think are: </a:t>
            </a:r>
            <a:r>
              <a:rPr lang="en-GB" sz="2000" dirty="0"/>
              <a:t>overestimation of the power and morality of the group, closed-mindedness and pressures towards uniformity</a:t>
            </a:r>
          </a:p>
        </p:txBody>
      </p:sp>
      <p:sp>
        <p:nvSpPr>
          <p:cNvPr id="26" name="TextBox 25">
            <a:extLst>
              <a:ext uri="{FF2B5EF4-FFF2-40B4-BE49-F238E27FC236}">
                <a16:creationId xmlns:a16="http://schemas.microsoft.com/office/drawing/2014/main" id="{26D870B0-51A0-496C-902E-F5EE149713DE}"/>
              </a:ext>
            </a:extLst>
          </p:cNvPr>
          <p:cNvSpPr txBox="1"/>
          <p:nvPr/>
        </p:nvSpPr>
        <p:spPr>
          <a:xfrm>
            <a:off x="2023184" y="5288309"/>
            <a:ext cx="9545516" cy="1200329"/>
          </a:xfrm>
          <a:custGeom>
            <a:avLst/>
            <a:gdLst>
              <a:gd name="connsiteX0" fmla="*/ 0 w 9545516"/>
              <a:gd name="connsiteY0" fmla="*/ 0 h 1200329"/>
              <a:gd name="connsiteX1" fmla="*/ 777278 w 9545516"/>
              <a:gd name="connsiteY1" fmla="*/ 0 h 1200329"/>
              <a:gd name="connsiteX2" fmla="*/ 1650011 w 9545516"/>
              <a:gd name="connsiteY2" fmla="*/ 0 h 1200329"/>
              <a:gd name="connsiteX3" fmla="*/ 2140923 w 9545516"/>
              <a:gd name="connsiteY3" fmla="*/ 0 h 1200329"/>
              <a:gd name="connsiteX4" fmla="*/ 2918201 w 9545516"/>
              <a:gd name="connsiteY4" fmla="*/ 0 h 1200329"/>
              <a:gd name="connsiteX5" fmla="*/ 3409113 w 9545516"/>
              <a:gd name="connsiteY5" fmla="*/ 0 h 1200329"/>
              <a:gd name="connsiteX6" fmla="*/ 4090935 w 9545516"/>
              <a:gd name="connsiteY6" fmla="*/ 0 h 1200329"/>
              <a:gd name="connsiteX7" fmla="*/ 4868213 w 9545516"/>
              <a:gd name="connsiteY7" fmla="*/ 0 h 1200329"/>
              <a:gd name="connsiteX8" fmla="*/ 5263670 w 9545516"/>
              <a:gd name="connsiteY8" fmla="*/ 0 h 1200329"/>
              <a:gd name="connsiteX9" fmla="*/ 5659127 w 9545516"/>
              <a:gd name="connsiteY9" fmla="*/ 0 h 1200329"/>
              <a:gd name="connsiteX10" fmla="*/ 6531860 w 9545516"/>
              <a:gd name="connsiteY10" fmla="*/ 0 h 1200329"/>
              <a:gd name="connsiteX11" fmla="*/ 7213683 w 9545516"/>
              <a:gd name="connsiteY11" fmla="*/ 0 h 1200329"/>
              <a:gd name="connsiteX12" fmla="*/ 7609140 w 9545516"/>
              <a:gd name="connsiteY12" fmla="*/ 0 h 1200329"/>
              <a:gd name="connsiteX13" fmla="*/ 8290962 w 9545516"/>
              <a:gd name="connsiteY13" fmla="*/ 0 h 1200329"/>
              <a:gd name="connsiteX14" fmla="*/ 9545516 w 9545516"/>
              <a:gd name="connsiteY14" fmla="*/ 0 h 1200329"/>
              <a:gd name="connsiteX15" fmla="*/ 9545516 w 9545516"/>
              <a:gd name="connsiteY15" fmla="*/ 588161 h 1200329"/>
              <a:gd name="connsiteX16" fmla="*/ 9545516 w 9545516"/>
              <a:gd name="connsiteY16" fmla="*/ 1200329 h 1200329"/>
              <a:gd name="connsiteX17" fmla="*/ 9150059 w 9545516"/>
              <a:gd name="connsiteY17" fmla="*/ 1200329 h 1200329"/>
              <a:gd name="connsiteX18" fmla="*/ 8277326 w 9545516"/>
              <a:gd name="connsiteY18" fmla="*/ 1200329 h 1200329"/>
              <a:gd name="connsiteX19" fmla="*/ 7500048 w 9545516"/>
              <a:gd name="connsiteY19" fmla="*/ 1200329 h 1200329"/>
              <a:gd name="connsiteX20" fmla="*/ 6722771 w 9545516"/>
              <a:gd name="connsiteY20" fmla="*/ 1200329 h 1200329"/>
              <a:gd name="connsiteX21" fmla="*/ 5945493 w 9545516"/>
              <a:gd name="connsiteY21" fmla="*/ 1200329 h 1200329"/>
              <a:gd name="connsiteX22" fmla="*/ 5454581 w 9545516"/>
              <a:gd name="connsiteY22" fmla="*/ 1200329 h 1200329"/>
              <a:gd name="connsiteX23" fmla="*/ 4581848 w 9545516"/>
              <a:gd name="connsiteY23" fmla="*/ 1200329 h 1200329"/>
              <a:gd name="connsiteX24" fmla="*/ 3900025 w 9545516"/>
              <a:gd name="connsiteY24" fmla="*/ 1200329 h 1200329"/>
              <a:gd name="connsiteX25" fmla="*/ 3504568 w 9545516"/>
              <a:gd name="connsiteY25" fmla="*/ 1200329 h 1200329"/>
              <a:gd name="connsiteX26" fmla="*/ 2822745 w 9545516"/>
              <a:gd name="connsiteY26" fmla="*/ 1200329 h 1200329"/>
              <a:gd name="connsiteX27" fmla="*/ 2236378 w 9545516"/>
              <a:gd name="connsiteY27" fmla="*/ 1200329 h 1200329"/>
              <a:gd name="connsiteX28" fmla="*/ 1650011 w 9545516"/>
              <a:gd name="connsiteY28" fmla="*/ 1200329 h 1200329"/>
              <a:gd name="connsiteX29" fmla="*/ 1063643 w 9545516"/>
              <a:gd name="connsiteY29" fmla="*/ 1200329 h 1200329"/>
              <a:gd name="connsiteX30" fmla="*/ 0 w 9545516"/>
              <a:gd name="connsiteY30" fmla="*/ 1200329 h 1200329"/>
              <a:gd name="connsiteX31" fmla="*/ 0 w 9545516"/>
              <a:gd name="connsiteY31" fmla="*/ 588161 h 1200329"/>
              <a:gd name="connsiteX32" fmla="*/ 0 w 9545516"/>
              <a:gd name="connsiteY32" fmla="*/ 0 h 1200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9545516" h="1200329" fill="none" extrusionOk="0">
                <a:moveTo>
                  <a:pt x="0" y="0"/>
                </a:moveTo>
                <a:cubicBezTo>
                  <a:pt x="269755" y="6732"/>
                  <a:pt x="603824" y="-7986"/>
                  <a:pt x="777278" y="0"/>
                </a:cubicBezTo>
                <a:cubicBezTo>
                  <a:pt x="950732" y="7986"/>
                  <a:pt x="1273198" y="-10310"/>
                  <a:pt x="1650011" y="0"/>
                </a:cubicBezTo>
                <a:cubicBezTo>
                  <a:pt x="2026824" y="10310"/>
                  <a:pt x="1991292" y="2382"/>
                  <a:pt x="2140923" y="0"/>
                </a:cubicBezTo>
                <a:cubicBezTo>
                  <a:pt x="2290554" y="-2382"/>
                  <a:pt x="2617083" y="29136"/>
                  <a:pt x="2918201" y="0"/>
                </a:cubicBezTo>
                <a:cubicBezTo>
                  <a:pt x="3219319" y="-29136"/>
                  <a:pt x="3240688" y="5065"/>
                  <a:pt x="3409113" y="0"/>
                </a:cubicBezTo>
                <a:cubicBezTo>
                  <a:pt x="3577538" y="-5065"/>
                  <a:pt x="3791578" y="20092"/>
                  <a:pt x="4090935" y="0"/>
                </a:cubicBezTo>
                <a:cubicBezTo>
                  <a:pt x="4390292" y="-20092"/>
                  <a:pt x="4556662" y="18807"/>
                  <a:pt x="4868213" y="0"/>
                </a:cubicBezTo>
                <a:cubicBezTo>
                  <a:pt x="5179764" y="-18807"/>
                  <a:pt x="5094753" y="1026"/>
                  <a:pt x="5263670" y="0"/>
                </a:cubicBezTo>
                <a:cubicBezTo>
                  <a:pt x="5432587" y="-1026"/>
                  <a:pt x="5579651" y="2600"/>
                  <a:pt x="5659127" y="0"/>
                </a:cubicBezTo>
                <a:cubicBezTo>
                  <a:pt x="5738603" y="-2600"/>
                  <a:pt x="6166617" y="41099"/>
                  <a:pt x="6531860" y="0"/>
                </a:cubicBezTo>
                <a:cubicBezTo>
                  <a:pt x="6897103" y="-41099"/>
                  <a:pt x="6973720" y="-6249"/>
                  <a:pt x="7213683" y="0"/>
                </a:cubicBezTo>
                <a:cubicBezTo>
                  <a:pt x="7453646" y="6249"/>
                  <a:pt x="7418650" y="-13550"/>
                  <a:pt x="7609140" y="0"/>
                </a:cubicBezTo>
                <a:cubicBezTo>
                  <a:pt x="7799630" y="13550"/>
                  <a:pt x="8137231" y="-30434"/>
                  <a:pt x="8290962" y="0"/>
                </a:cubicBezTo>
                <a:cubicBezTo>
                  <a:pt x="8444693" y="30434"/>
                  <a:pt x="9116890" y="37954"/>
                  <a:pt x="9545516" y="0"/>
                </a:cubicBezTo>
                <a:cubicBezTo>
                  <a:pt x="9516132" y="227680"/>
                  <a:pt x="9573858" y="438771"/>
                  <a:pt x="9545516" y="588161"/>
                </a:cubicBezTo>
                <a:cubicBezTo>
                  <a:pt x="9517174" y="737551"/>
                  <a:pt x="9573210" y="1073563"/>
                  <a:pt x="9545516" y="1200329"/>
                </a:cubicBezTo>
                <a:cubicBezTo>
                  <a:pt x="9457710" y="1209175"/>
                  <a:pt x="9264293" y="1207775"/>
                  <a:pt x="9150059" y="1200329"/>
                </a:cubicBezTo>
                <a:cubicBezTo>
                  <a:pt x="9035825" y="1192883"/>
                  <a:pt x="8547110" y="1202040"/>
                  <a:pt x="8277326" y="1200329"/>
                </a:cubicBezTo>
                <a:cubicBezTo>
                  <a:pt x="8007542" y="1198618"/>
                  <a:pt x="7772004" y="1184480"/>
                  <a:pt x="7500048" y="1200329"/>
                </a:cubicBezTo>
                <a:cubicBezTo>
                  <a:pt x="7228092" y="1216178"/>
                  <a:pt x="7050895" y="1192166"/>
                  <a:pt x="6722771" y="1200329"/>
                </a:cubicBezTo>
                <a:cubicBezTo>
                  <a:pt x="6394647" y="1208492"/>
                  <a:pt x="6292913" y="1205461"/>
                  <a:pt x="5945493" y="1200329"/>
                </a:cubicBezTo>
                <a:cubicBezTo>
                  <a:pt x="5598073" y="1195197"/>
                  <a:pt x="5588703" y="1194728"/>
                  <a:pt x="5454581" y="1200329"/>
                </a:cubicBezTo>
                <a:cubicBezTo>
                  <a:pt x="5320459" y="1205930"/>
                  <a:pt x="4774094" y="1233136"/>
                  <a:pt x="4581848" y="1200329"/>
                </a:cubicBezTo>
                <a:cubicBezTo>
                  <a:pt x="4389602" y="1167522"/>
                  <a:pt x="4233412" y="1225163"/>
                  <a:pt x="3900025" y="1200329"/>
                </a:cubicBezTo>
                <a:cubicBezTo>
                  <a:pt x="3566638" y="1175495"/>
                  <a:pt x="3607769" y="1186578"/>
                  <a:pt x="3504568" y="1200329"/>
                </a:cubicBezTo>
                <a:cubicBezTo>
                  <a:pt x="3401367" y="1214080"/>
                  <a:pt x="3019254" y="1180870"/>
                  <a:pt x="2822745" y="1200329"/>
                </a:cubicBezTo>
                <a:cubicBezTo>
                  <a:pt x="2626236" y="1219788"/>
                  <a:pt x="2507969" y="1187958"/>
                  <a:pt x="2236378" y="1200329"/>
                </a:cubicBezTo>
                <a:cubicBezTo>
                  <a:pt x="1964787" y="1212700"/>
                  <a:pt x="1928896" y="1172167"/>
                  <a:pt x="1650011" y="1200329"/>
                </a:cubicBezTo>
                <a:cubicBezTo>
                  <a:pt x="1371126" y="1228491"/>
                  <a:pt x="1342925" y="1215127"/>
                  <a:pt x="1063643" y="1200329"/>
                </a:cubicBezTo>
                <a:cubicBezTo>
                  <a:pt x="784361" y="1185531"/>
                  <a:pt x="424010" y="1158827"/>
                  <a:pt x="0" y="1200329"/>
                </a:cubicBezTo>
                <a:cubicBezTo>
                  <a:pt x="-13736" y="902953"/>
                  <a:pt x="-23942" y="772826"/>
                  <a:pt x="0" y="588161"/>
                </a:cubicBezTo>
                <a:cubicBezTo>
                  <a:pt x="23942" y="403496"/>
                  <a:pt x="-15432" y="133015"/>
                  <a:pt x="0" y="0"/>
                </a:cubicBezTo>
                <a:close/>
              </a:path>
              <a:path w="9545516" h="1200329" stroke="0" extrusionOk="0">
                <a:moveTo>
                  <a:pt x="0" y="0"/>
                </a:moveTo>
                <a:cubicBezTo>
                  <a:pt x="128486" y="22295"/>
                  <a:pt x="432987" y="-11564"/>
                  <a:pt x="586367" y="0"/>
                </a:cubicBezTo>
                <a:cubicBezTo>
                  <a:pt x="739747" y="11564"/>
                  <a:pt x="902245" y="-17383"/>
                  <a:pt x="981825" y="0"/>
                </a:cubicBezTo>
                <a:cubicBezTo>
                  <a:pt x="1061405" y="17383"/>
                  <a:pt x="1530363" y="-10696"/>
                  <a:pt x="1854557" y="0"/>
                </a:cubicBezTo>
                <a:cubicBezTo>
                  <a:pt x="2178751" y="10696"/>
                  <a:pt x="2217807" y="-11403"/>
                  <a:pt x="2440925" y="0"/>
                </a:cubicBezTo>
                <a:cubicBezTo>
                  <a:pt x="2664043" y="11403"/>
                  <a:pt x="2771782" y="-15255"/>
                  <a:pt x="3027292" y="0"/>
                </a:cubicBezTo>
                <a:cubicBezTo>
                  <a:pt x="3282802" y="15255"/>
                  <a:pt x="3578466" y="15979"/>
                  <a:pt x="3900025" y="0"/>
                </a:cubicBezTo>
                <a:cubicBezTo>
                  <a:pt x="4221584" y="-15979"/>
                  <a:pt x="4147633" y="18505"/>
                  <a:pt x="4390937" y="0"/>
                </a:cubicBezTo>
                <a:cubicBezTo>
                  <a:pt x="4634241" y="-18505"/>
                  <a:pt x="4991630" y="-31105"/>
                  <a:pt x="5263670" y="0"/>
                </a:cubicBezTo>
                <a:cubicBezTo>
                  <a:pt x="5535710" y="31105"/>
                  <a:pt x="5857380" y="25537"/>
                  <a:pt x="6136403" y="0"/>
                </a:cubicBezTo>
                <a:cubicBezTo>
                  <a:pt x="6415426" y="-25537"/>
                  <a:pt x="6615648" y="27981"/>
                  <a:pt x="6818226" y="0"/>
                </a:cubicBezTo>
                <a:cubicBezTo>
                  <a:pt x="7020804" y="-27981"/>
                  <a:pt x="7421187" y="-25606"/>
                  <a:pt x="7690959" y="0"/>
                </a:cubicBezTo>
                <a:cubicBezTo>
                  <a:pt x="7960731" y="25606"/>
                  <a:pt x="8001445" y="-22961"/>
                  <a:pt x="8277326" y="0"/>
                </a:cubicBezTo>
                <a:cubicBezTo>
                  <a:pt x="8553207" y="22961"/>
                  <a:pt x="8720553" y="-10453"/>
                  <a:pt x="8863693" y="0"/>
                </a:cubicBezTo>
                <a:cubicBezTo>
                  <a:pt x="9006833" y="10453"/>
                  <a:pt x="9347750" y="-5674"/>
                  <a:pt x="9545516" y="0"/>
                </a:cubicBezTo>
                <a:cubicBezTo>
                  <a:pt x="9550930" y="136420"/>
                  <a:pt x="9518422" y="442251"/>
                  <a:pt x="9545516" y="588161"/>
                </a:cubicBezTo>
                <a:cubicBezTo>
                  <a:pt x="9572610" y="734071"/>
                  <a:pt x="9541093" y="908718"/>
                  <a:pt x="9545516" y="1200329"/>
                </a:cubicBezTo>
                <a:cubicBezTo>
                  <a:pt x="9214291" y="1181162"/>
                  <a:pt x="8971117" y="1163252"/>
                  <a:pt x="8768238" y="1200329"/>
                </a:cubicBezTo>
                <a:cubicBezTo>
                  <a:pt x="8565359" y="1237406"/>
                  <a:pt x="8376707" y="1184054"/>
                  <a:pt x="8086416" y="1200329"/>
                </a:cubicBezTo>
                <a:cubicBezTo>
                  <a:pt x="7796125" y="1216604"/>
                  <a:pt x="7873487" y="1210367"/>
                  <a:pt x="7690959" y="1200329"/>
                </a:cubicBezTo>
                <a:cubicBezTo>
                  <a:pt x="7508431" y="1190291"/>
                  <a:pt x="7312484" y="1182889"/>
                  <a:pt x="7200046" y="1200329"/>
                </a:cubicBezTo>
                <a:cubicBezTo>
                  <a:pt x="7087608" y="1217769"/>
                  <a:pt x="6678017" y="1159145"/>
                  <a:pt x="6327313" y="1200329"/>
                </a:cubicBezTo>
                <a:cubicBezTo>
                  <a:pt x="5976609" y="1241513"/>
                  <a:pt x="5841818" y="1203929"/>
                  <a:pt x="5645491" y="1200329"/>
                </a:cubicBezTo>
                <a:cubicBezTo>
                  <a:pt x="5449164" y="1196729"/>
                  <a:pt x="5389714" y="1184754"/>
                  <a:pt x="5154579" y="1200329"/>
                </a:cubicBezTo>
                <a:cubicBezTo>
                  <a:pt x="4919444" y="1215904"/>
                  <a:pt x="4709953" y="1173349"/>
                  <a:pt x="4472756" y="1200329"/>
                </a:cubicBezTo>
                <a:cubicBezTo>
                  <a:pt x="4235559" y="1227309"/>
                  <a:pt x="4199957" y="1186722"/>
                  <a:pt x="4077299" y="1200329"/>
                </a:cubicBezTo>
                <a:cubicBezTo>
                  <a:pt x="3954641" y="1213936"/>
                  <a:pt x="3803667" y="1193991"/>
                  <a:pt x="3681842" y="1200329"/>
                </a:cubicBezTo>
                <a:cubicBezTo>
                  <a:pt x="3560017" y="1206667"/>
                  <a:pt x="3141483" y="1186030"/>
                  <a:pt x="3000019" y="1200329"/>
                </a:cubicBezTo>
                <a:cubicBezTo>
                  <a:pt x="2858555" y="1214628"/>
                  <a:pt x="2709398" y="1202282"/>
                  <a:pt x="2509107" y="1200329"/>
                </a:cubicBezTo>
                <a:cubicBezTo>
                  <a:pt x="2308816" y="1198376"/>
                  <a:pt x="1935252" y="1196628"/>
                  <a:pt x="1731829" y="1200329"/>
                </a:cubicBezTo>
                <a:cubicBezTo>
                  <a:pt x="1528406" y="1204030"/>
                  <a:pt x="1380266" y="1178404"/>
                  <a:pt x="1240917" y="1200329"/>
                </a:cubicBezTo>
                <a:cubicBezTo>
                  <a:pt x="1101568" y="1222254"/>
                  <a:pt x="308861" y="1255115"/>
                  <a:pt x="0" y="1200329"/>
                </a:cubicBezTo>
                <a:cubicBezTo>
                  <a:pt x="4648" y="1041202"/>
                  <a:pt x="22445" y="807761"/>
                  <a:pt x="0" y="636174"/>
                </a:cubicBezTo>
                <a:cubicBezTo>
                  <a:pt x="-22445" y="464587"/>
                  <a:pt x="-8181" y="171494"/>
                  <a:pt x="0" y="0"/>
                </a:cubicBezTo>
                <a:close/>
              </a:path>
            </a:pathLst>
          </a:custGeom>
          <a:solidFill>
            <a:schemeClr val="bg1"/>
          </a:solidFill>
          <a:ln>
            <a:solidFill>
              <a:schemeClr val="tx1"/>
            </a:solidFill>
            <a:extLst>
              <a:ext uri="{C807C97D-BFC1-408E-A445-0C87EB9F89A2}">
                <ask:lineSketchStyleProps xmlns:ask="http://schemas.microsoft.com/office/drawing/2018/sketchyshapes" sd="1219033472">
                  <a:prstGeom prst="rect">
                    <a:avLst/>
                  </a:prstGeom>
                  <ask:type>
                    <ask:lineSketchFreehand/>
                  </ask:type>
                </ask:lineSketchStyleProps>
              </a:ext>
            </a:extLst>
          </a:ln>
          <a:effectLst>
            <a:outerShdw blurRad="50800" dist="38100" dir="2700000" algn="tl" rotWithShape="0">
              <a:prstClr val="black">
                <a:alpha val="40000"/>
              </a:prstClr>
            </a:outerShdw>
          </a:effectLst>
        </p:spPr>
        <p:txBody>
          <a:bodyPr wrap="square">
            <a:spAutoFit/>
          </a:bodyPr>
          <a:lstStyle/>
          <a:p>
            <a:r>
              <a:rPr lang="en-GB" i="1" dirty="0"/>
              <a:t>A telling example is the analysis of the group dynamics in a nuclear weapons laboratory by Hugh </a:t>
            </a:r>
            <a:r>
              <a:rPr lang="en-GB" i="1" dirty="0" err="1"/>
              <a:t>Gusterson</a:t>
            </a:r>
            <a:r>
              <a:rPr lang="en-GB" i="1" dirty="0"/>
              <a:t> (1996): the researchers were not encouraged to reflect on ethical issues. The </a:t>
            </a:r>
            <a:r>
              <a:rPr lang="en-GB" b="1" i="1" dirty="0"/>
              <a:t>social and institutional features </a:t>
            </a:r>
            <a:r>
              <a:rPr lang="en-GB" i="1" dirty="0"/>
              <a:t>and configurations in the laboratory </a:t>
            </a:r>
            <a:r>
              <a:rPr lang="en-GB" b="1" i="1" dirty="0"/>
              <a:t>justified, normalised and legitimized</a:t>
            </a:r>
            <a:r>
              <a:rPr lang="en-GB" i="1" dirty="0"/>
              <a:t> weapons research through abstraction on one side and group dynamics on the other.</a:t>
            </a:r>
          </a:p>
        </p:txBody>
      </p:sp>
    </p:spTree>
    <p:extLst>
      <p:ext uri="{BB962C8B-B14F-4D97-AF65-F5344CB8AC3E}">
        <p14:creationId xmlns:p14="http://schemas.microsoft.com/office/powerpoint/2010/main" val="144812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a:extLst>
              <a:ext uri="{FF2B5EF4-FFF2-40B4-BE49-F238E27FC236}">
                <a16:creationId xmlns:a16="http://schemas.microsoft.com/office/drawing/2014/main" id="{798A7732-F90F-477D-B1D3-63D4DD2CBB16}"/>
              </a:ext>
            </a:extLst>
          </p:cNvPr>
          <p:cNvSpPr txBox="1"/>
          <p:nvPr/>
        </p:nvSpPr>
        <p:spPr>
          <a:xfrm>
            <a:off x="0" y="0"/>
            <a:ext cx="6643396" cy="523220"/>
          </a:xfrm>
          <a:prstGeom prst="rect">
            <a:avLst/>
          </a:prstGeom>
          <a:noFill/>
        </p:spPr>
        <p:txBody>
          <a:bodyPr wrap="square" rtlCol="0">
            <a:spAutoFit/>
          </a:bodyPr>
          <a:lstStyle/>
          <a:p>
            <a:r>
              <a:rPr lang="en-GB" sz="2800" b="1" dirty="0"/>
              <a:t>Module 3 – Discussing ethical dilemmas</a:t>
            </a:r>
            <a:endParaRPr lang="en-GB" dirty="0"/>
          </a:p>
        </p:txBody>
      </p:sp>
      <p:sp>
        <p:nvSpPr>
          <p:cNvPr id="27" name="TextBox 26">
            <a:extLst>
              <a:ext uri="{FF2B5EF4-FFF2-40B4-BE49-F238E27FC236}">
                <a16:creationId xmlns:a16="http://schemas.microsoft.com/office/drawing/2014/main" id="{31E6A1AD-7CCD-4CA6-98EF-971A0C05C4C8}"/>
              </a:ext>
            </a:extLst>
          </p:cNvPr>
          <p:cNvSpPr txBox="1"/>
          <p:nvPr/>
        </p:nvSpPr>
        <p:spPr>
          <a:xfrm>
            <a:off x="1992365" y="969526"/>
            <a:ext cx="8805774" cy="400110"/>
          </a:xfrm>
          <a:prstGeom prst="rect">
            <a:avLst/>
          </a:prstGeom>
          <a:noFill/>
        </p:spPr>
        <p:txBody>
          <a:bodyPr wrap="square">
            <a:spAutoFit/>
          </a:bodyPr>
          <a:lstStyle/>
          <a:p>
            <a:r>
              <a:rPr lang="en-GB" sz="2000" b="1" dirty="0"/>
              <a:t>Fragmentation of responsibility</a:t>
            </a:r>
          </a:p>
        </p:txBody>
      </p:sp>
      <p:pic>
        <p:nvPicPr>
          <p:cNvPr id="36" name="Graphic 35" descr="Lost">
            <a:extLst>
              <a:ext uri="{FF2B5EF4-FFF2-40B4-BE49-F238E27FC236}">
                <a16:creationId xmlns:a16="http://schemas.microsoft.com/office/drawing/2014/main" id="{6841B0A5-B416-43BE-BB22-70095286B4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0" y="969526"/>
            <a:ext cx="1470381" cy="1470381"/>
          </a:xfrm>
          <a:prstGeom prst="rect">
            <a:avLst/>
          </a:prstGeom>
        </p:spPr>
      </p:pic>
      <p:sp>
        <p:nvSpPr>
          <p:cNvPr id="14" name="TextBox 13">
            <a:extLst>
              <a:ext uri="{FF2B5EF4-FFF2-40B4-BE49-F238E27FC236}">
                <a16:creationId xmlns:a16="http://schemas.microsoft.com/office/drawing/2014/main" id="{5D617A03-ACD2-4BEE-9314-09ECB3F89277}"/>
              </a:ext>
            </a:extLst>
          </p:cNvPr>
          <p:cNvSpPr txBox="1"/>
          <p:nvPr/>
        </p:nvSpPr>
        <p:spPr>
          <a:xfrm>
            <a:off x="1992363" y="1408136"/>
            <a:ext cx="6720122" cy="707886"/>
          </a:xfrm>
          <a:prstGeom prst="rect">
            <a:avLst/>
          </a:prstGeom>
          <a:noFill/>
        </p:spPr>
        <p:txBody>
          <a:bodyPr wrap="square">
            <a:spAutoFit/>
          </a:bodyPr>
          <a:lstStyle/>
          <a:p>
            <a:r>
              <a:rPr lang="en-GB" sz="2000" dirty="0"/>
              <a:t>The organisation of the collective responsibility for governance of life sciences in society is not self-evident</a:t>
            </a:r>
          </a:p>
        </p:txBody>
      </p:sp>
      <p:sp>
        <p:nvSpPr>
          <p:cNvPr id="19" name="TextBox 18">
            <a:extLst>
              <a:ext uri="{FF2B5EF4-FFF2-40B4-BE49-F238E27FC236}">
                <a16:creationId xmlns:a16="http://schemas.microsoft.com/office/drawing/2014/main" id="{053A42FC-8D6F-4F94-A029-AEDB720BFC35}"/>
              </a:ext>
            </a:extLst>
          </p:cNvPr>
          <p:cNvSpPr txBox="1"/>
          <p:nvPr/>
        </p:nvSpPr>
        <p:spPr>
          <a:xfrm>
            <a:off x="1992363" y="2197794"/>
            <a:ext cx="6720122" cy="1015663"/>
          </a:xfrm>
          <a:prstGeom prst="rect">
            <a:avLst/>
          </a:prstGeom>
          <a:noFill/>
        </p:spPr>
        <p:txBody>
          <a:bodyPr wrap="square">
            <a:spAutoFit/>
          </a:bodyPr>
          <a:lstStyle/>
          <a:p>
            <a:r>
              <a:rPr lang="en-GB" sz="2000" dirty="0"/>
              <a:t>Even when governments, researchers, industry and civil society organisations perform their designated role responsibility, the overall result may be a fragmentation of responsibilities</a:t>
            </a:r>
          </a:p>
        </p:txBody>
      </p:sp>
      <p:sp>
        <p:nvSpPr>
          <p:cNvPr id="25" name="TextBox 24">
            <a:extLst>
              <a:ext uri="{FF2B5EF4-FFF2-40B4-BE49-F238E27FC236}">
                <a16:creationId xmlns:a16="http://schemas.microsoft.com/office/drawing/2014/main" id="{CEF7BECD-0281-4378-BDC1-306771887D64}"/>
              </a:ext>
            </a:extLst>
          </p:cNvPr>
          <p:cNvSpPr txBox="1"/>
          <p:nvPr/>
        </p:nvSpPr>
        <p:spPr>
          <a:xfrm>
            <a:off x="2363057" y="3192489"/>
            <a:ext cx="6164494" cy="1200329"/>
          </a:xfrm>
          <a:prstGeom prst="rect">
            <a:avLst/>
          </a:prstGeom>
          <a:noFill/>
        </p:spPr>
        <p:txBody>
          <a:bodyPr wrap="square">
            <a:spAutoFit/>
          </a:bodyPr>
          <a:lstStyle/>
          <a:p>
            <a:pPr marL="285750" indent="-285750">
              <a:buFont typeface="Wingdings" panose="05000000000000000000" pitchFamily="2" charset="2"/>
              <a:buChar char="Ø"/>
            </a:pPr>
            <a:r>
              <a:rPr lang="en-GB" dirty="0"/>
              <a:t>Fragmentation may lead to </a:t>
            </a:r>
            <a:r>
              <a:rPr lang="en-GB" b="1" dirty="0"/>
              <a:t>overlap and collisions</a:t>
            </a:r>
            <a:r>
              <a:rPr lang="en-GB" dirty="0"/>
              <a:t>, e.g. if two organisations are responsible for responding to the same crisis, but each has a different aim and different competences</a:t>
            </a:r>
          </a:p>
        </p:txBody>
      </p:sp>
      <p:sp>
        <p:nvSpPr>
          <p:cNvPr id="28" name="TextBox 27">
            <a:extLst>
              <a:ext uri="{FF2B5EF4-FFF2-40B4-BE49-F238E27FC236}">
                <a16:creationId xmlns:a16="http://schemas.microsoft.com/office/drawing/2014/main" id="{63C98C29-BCE4-489F-B658-A5206D379FB6}"/>
              </a:ext>
            </a:extLst>
          </p:cNvPr>
          <p:cNvSpPr txBox="1"/>
          <p:nvPr/>
        </p:nvSpPr>
        <p:spPr>
          <a:xfrm>
            <a:off x="2363057" y="4474590"/>
            <a:ext cx="6164494" cy="923330"/>
          </a:xfrm>
          <a:prstGeom prst="rect">
            <a:avLst/>
          </a:prstGeom>
          <a:noFill/>
        </p:spPr>
        <p:txBody>
          <a:bodyPr wrap="square">
            <a:spAutoFit/>
          </a:bodyPr>
          <a:lstStyle/>
          <a:p>
            <a:pPr marL="285750" indent="-285750">
              <a:buFont typeface="Wingdings" panose="05000000000000000000" pitchFamily="2" charset="2"/>
              <a:buChar char="Ø"/>
            </a:pPr>
            <a:r>
              <a:rPr lang="en-GB" dirty="0"/>
              <a:t>Fragmentation may also lead to </a:t>
            </a:r>
            <a:r>
              <a:rPr lang="en-GB" b="1" dirty="0"/>
              <a:t>gaps where no organisation or individual has the formal role responsibility </a:t>
            </a:r>
            <a:r>
              <a:rPr lang="en-GB" dirty="0"/>
              <a:t>to respond to a crisis or to address a risk</a:t>
            </a:r>
          </a:p>
        </p:txBody>
      </p:sp>
      <p:sp>
        <p:nvSpPr>
          <p:cNvPr id="31" name="TextBox 30">
            <a:extLst>
              <a:ext uri="{FF2B5EF4-FFF2-40B4-BE49-F238E27FC236}">
                <a16:creationId xmlns:a16="http://schemas.microsoft.com/office/drawing/2014/main" id="{49B18776-CCE8-41F0-9C0D-1B267C4B6880}"/>
              </a:ext>
            </a:extLst>
          </p:cNvPr>
          <p:cNvSpPr txBox="1"/>
          <p:nvPr/>
        </p:nvSpPr>
        <p:spPr>
          <a:xfrm>
            <a:off x="1992363" y="5582433"/>
            <a:ext cx="6720122" cy="707886"/>
          </a:xfrm>
          <a:prstGeom prst="rect">
            <a:avLst/>
          </a:prstGeom>
          <a:noFill/>
        </p:spPr>
        <p:txBody>
          <a:bodyPr wrap="square">
            <a:spAutoFit/>
          </a:bodyPr>
          <a:lstStyle/>
          <a:p>
            <a:r>
              <a:rPr lang="en-GB" sz="2000" dirty="0"/>
              <a:t>Progress in science and emerging technology continuously creates new gaps by introducing unforeseen new risks.</a:t>
            </a:r>
          </a:p>
        </p:txBody>
      </p:sp>
      <p:sp>
        <p:nvSpPr>
          <p:cNvPr id="16" name="TextBox 15">
            <a:extLst>
              <a:ext uri="{FF2B5EF4-FFF2-40B4-BE49-F238E27FC236}">
                <a16:creationId xmlns:a16="http://schemas.microsoft.com/office/drawing/2014/main" id="{1AA005A8-E130-46DC-9A96-7BFC6D9B437C}"/>
              </a:ext>
            </a:extLst>
          </p:cNvPr>
          <p:cNvSpPr txBox="1"/>
          <p:nvPr/>
        </p:nvSpPr>
        <p:spPr>
          <a:xfrm>
            <a:off x="8835775" y="1491711"/>
            <a:ext cx="2972177" cy="4708981"/>
          </a:xfrm>
          <a:prstGeom prst="rect">
            <a:avLst/>
          </a:prstGeom>
          <a:ln/>
        </p:spPr>
        <p:style>
          <a:lnRef idx="0">
            <a:schemeClr val="dk1"/>
          </a:lnRef>
          <a:fillRef idx="3">
            <a:schemeClr val="dk1"/>
          </a:fillRef>
          <a:effectRef idx="3">
            <a:schemeClr val="dk1"/>
          </a:effectRef>
          <a:fontRef idx="minor">
            <a:schemeClr val="lt1"/>
          </a:fontRef>
        </p:style>
        <p:txBody>
          <a:bodyPr wrap="square">
            <a:spAutoFit/>
          </a:bodyPr>
          <a:lstStyle/>
          <a:p>
            <a:r>
              <a:rPr lang="en-GB" sz="2000" i="1" dirty="0"/>
              <a:t>“</a:t>
            </a:r>
            <a:r>
              <a:rPr lang="en-US" sz="2000" i="1" dirty="0"/>
              <a:t>One problem is the existence of responsibility voids, i.e. situations in which an outcome results from individual interactions but for which no one is responsible. Another is that responsibility can be fragmented in the sense that responsibility‐ bearing individuals may be responsible for different features of the outcome.” </a:t>
            </a:r>
          </a:p>
          <a:p>
            <a:r>
              <a:rPr lang="en-GB" sz="2000" dirty="0"/>
              <a:t>Braham &amp; </a:t>
            </a:r>
            <a:r>
              <a:rPr lang="en-GB" sz="2000" dirty="0" err="1"/>
              <a:t>Hees</a:t>
            </a:r>
            <a:r>
              <a:rPr lang="en-GB" sz="2000" dirty="0"/>
              <a:t> (2018)</a:t>
            </a:r>
            <a:r>
              <a:rPr lang="en-GB" sz="2000" i="1" dirty="0"/>
              <a:t>  </a:t>
            </a:r>
          </a:p>
        </p:txBody>
      </p:sp>
    </p:spTree>
    <p:extLst>
      <p:ext uri="{BB962C8B-B14F-4D97-AF65-F5344CB8AC3E}">
        <p14:creationId xmlns:p14="http://schemas.microsoft.com/office/powerpoint/2010/main" val="25460049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4297</Words>
  <Application>Microsoft Office PowerPoint</Application>
  <PresentationFormat>Widescreen</PresentationFormat>
  <Paragraphs>206</Paragraphs>
  <Slides>17</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Calibri Light</vt:lpstr>
      <vt:lpstr>Segoe UI</vt:lpstr>
      <vt:lpstr>Verdana, Arial, Helvetica, sans-serif</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Kai Ilchmann</dc:creator>
  <cp:lastModifiedBy>Kai Ilchmann</cp:lastModifiedBy>
  <cp:revision>85</cp:revision>
  <dcterms:created xsi:type="dcterms:W3CDTF">2020-09-03T11:00:39Z</dcterms:created>
  <dcterms:modified xsi:type="dcterms:W3CDTF">2020-09-05T19:21:34Z</dcterms:modified>
</cp:coreProperties>
</file>