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4665" autoAdjust="0"/>
  </p:normalViewPr>
  <p:slideViewPr>
    <p:cSldViewPr snapToGrid="0">
      <p:cViewPr>
        <p:scale>
          <a:sx n="75" d="100"/>
          <a:sy n="75" d="100"/>
        </p:scale>
        <p:origin x="1146" y="474"/>
      </p:cViewPr>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0A54CE-6F2F-40A8-86E1-AF29B87F1449}" type="datetimeFigureOut">
              <a:rPr lang="en-GB" smtClean="0"/>
              <a:t>04/09/2020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C76AAB-EAB2-4573-9E71-10EB3E327C2E}" type="slidenum">
              <a:rPr lang="en-GB" smtClean="0"/>
              <a:t>‹#›</a:t>
            </a:fld>
            <a:endParaRPr lang="en-GB"/>
          </a:p>
        </p:txBody>
      </p:sp>
    </p:spTree>
    <p:extLst>
      <p:ext uri="{BB962C8B-B14F-4D97-AF65-F5344CB8AC3E}">
        <p14:creationId xmlns:p14="http://schemas.microsoft.com/office/powerpoint/2010/main" val="3675773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7C76AAB-EAB2-4573-9E71-10EB3E327C2E}" type="slidenum">
              <a:rPr lang="en-GB" smtClean="0"/>
              <a:t>3</a:t>
            </a:fld>
            <a:endParaRPr lang="en-GB"/>
          </a:p>
        </p:txBody>
      </p:sp>
    </p:spTree>
    <p:extLst>
      <p:ext uri="{BB962C8B-B14F-4D97-AF65-F5344CB8AC3E}">
        <p14:creationId xmlns:p14="http://schemas.microsoft.com/office/powerpoint/2010/main" val="2637842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7C76AAB-EAB2-4573-9E71-10EB3E327C2E}" type="slidenum">
              <a:rPr lang="en-GB" smtClean="0"/>
              <a:t>12</a:t>
            </a:fld>
            <a:endParaRPr lang="en-GB"/>
          </a:p>
        </p:txBody>
      </p:sp>
    </p:spTree>
    <p:extLst>
      <p:ext uri="{BB962C8B-B14F-4D97-AF65-F5344CB8AC3E}">
        <p14:creationId xmlns:p14="http://schemas.microsoft.com/office/powerpoint/2010/main" val="38136893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the audience includes practicing scientists there is an opportunity to discuss experience and compare this model with their institutional set-up, where does it differ? What could be improved? Does it make sense? What is the experience with the processes?</a:t>
            </a:r>
          </a:p>
        </p:txBody>
      </p:sp>
      <p:sp>
        <p:nvSpPr>
          <p:cNvPr id="4" name="Slide Number Placeholder 3"/>
          <p:cNvSpPr>
            <a:spLocks noGrp="1"/>
          </p:cNvSpPr>
          <p:nvPr>
            <p:ph type="sldNum" sz="quarter" idx="5"/>
          </p:nvPr>
        </p:nvSpPr>
        <p:spPr/>
        <p:txBody>
          <a:bodyPr/>
          <a:lstStyle/>
          <a:p>
            <a:fld id="{D7C76AAB-EAB2-4573-9E71-10EB3E327C2E}" type="slidenum">
              <a:rPr lang="en-GB" smtClean="0"/>
              <a:t>13</a:t>
            </a:fld>
            <a:endParaRPr lang="en-GB"/>
          </a:p>
        </p:txBody>
      </p:sp>
    </p:spTree>
    <p:extLst>
      <p:ext uri="{BB962C8B-B14F-4D97-AF65-F5344CB8AC3E}">
        <p14:creationId xmlns:p14="http://schemas.microsoft.com/office/powerpoint/2010/main" val="3245869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7C76AAB-EAB2-4573-9E71-10EB3E327C2E}" type="slidenum">
              <a:rPr lang="en-GB" smtClean="0"/>
              <a:t>14</a:t>
            </a:fld>
            <a:endParaRPr lang="en-GB"/>
          </a:p>
        </p:txBody>
      </p:sp>
    </p:spTree>
    <p:extLst>
      <p:ext uri="{BB962C8B-B14F-4D97-AF65-F5344CB8AC3E}">
        <p14:creationId xmlns:p14="http://schemas.microsoft.com/office/powerpoint/2010/main" val="17056541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7C76AAB-EAB2-4573-9E71-10EB3E327C2E}" type="slidenum">
              <a:rPr lang="en-GB" smtClean="0"/>
              <a:t>15</a:t>
            </a:fld>
            <a:endParaRPr lang="en-GB"/>
          </a:p>
        </p:txBody>
      </p:sp>
    </p:spTree>
    <p:extLst>
      <p:ext uri="{BB962C8B-B14F-4D97-AF65-F5344CB8AC3E}">
        <p14:creationId xmlns:p14="http://schemas.microsoft.com/office/powerpoint/2010/main" val="17425704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another good opportunity to involve the audience in discussion</a:t>
            </a:r>
          </a:p>
        </p:txBody>
      </p:sp>
      <p:sp>
        <p:nvSpPr>
          <p:cNvPr id="4" name="Slide Number Placeholder 3"/>
          <p:cNvSpPr>
            <a:spLocks noGrp="1"/>
          </p:cNvSpPr>
          <p:nvPr>
            <p:ph type="sldNum" sz="quarter" idx="5"/>
          </p:nvPr>
        </p:nvSpPr>
        <p:spPr/>
        <p:txBody>
          <a:bodyPr/>
          <a:lstStyle/>
          <a:p>
            <a:fld id="{D7C76AAB-EAB2-4573-9E71-10EB3E327C2E}" type="slidenum">
              <a:rPr lang="en-GB" smtClean="0"/>
              <a:t>16</a:t>
            </a:fld>
            <a:endParaRPr lang="en-GB"/>
          </a:p>
        </p:txBody>
      </p:sp>
    </p:spTree>
    <p:extLst>
      <p:ext uri="{BB962C8B-B14F-4D97-AF65-F5344CB8AC3E}">
        <p14:creationId xmlns:p14="http://schemas.microsoft.com/office/powerpoint/2010/main" val="1158443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7C76AAB-EAB2-4573-9E71-10EB3E327C2E}" type="slidenum">
              <a:rPr lang="en-GB" smtClean="0"/>
              <a:t>4</a:t>
            </a:fld>
            <a:endParaRPr lang="en-GB"/>
          </a:p>
        </p:txBody>
      </p:sp>
    </p:spTree>
    <p:extLst>
      <p:ext uri="{BB962C8B-B14F-4D97-AF65-F5344CB8AC3E}">
        <p14:creationId xmlns:p14="http://schemas.microsoft.com/office/powerpoint/2010/main" val="3700543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Policy makers take decisions on regulations and policies affecting all citizens in their jurisdiction and international relations. The scientific community can influence these processes through representation by national academies and academic institutions, as well as lobbying by industries to represent their interests. </a:t>
            </a: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work of individual researchers is subject to the laws and institutional rules, but they also have some room for interpretation and for addressing emerging ethical issues in their research, open up discussions and engage in agenda setting. Citizens and civil society organisations are both subject to the laws and have a role in the law-making process by participating in public dialogue. </a:t>
            </a:r>
          </a:p>
          <a:p>
            <a:endParaRPr lang="en-GB" dirty="0"/>
          </a:p>
        </p:txBody>
      </p:sp>
      <p:sp>
        <p:nvSpPr>
          <p:cNvPr id="4" name="Slide Number Placeholder 3"/>
          <p:cNvSpPr>
            <a:spLocks noGrp="1"/>
          </p:cNvSpPr>
          <p:nvPr>
            <p:ph type="sldNum" sz="quarter" idx="5"/>
          </p:nvPr>
        </p:nvSpPr>
        <p:spPr/>
        <p:txBody>
          <a:bodyPr/>
          <a:lstStyle/>
          <a:p>
            <a:fld id="{D7C76AAB-EAB2-4573-9E71-10EB3E327C2E}" type="slidenum">
              <a:rPr lang="en-GB" smtClean="0"/>
              <a:t>5</a:t>
            </a:fld>
            <a:endParaRPr lang="en-GB"/>
          </a:p>
        </p:txBody>
      </p:sp>
    </p:spTree>
    <p:extLst>
      <p:ext uri="{BB962C8B-B14F-4D97-AF65-F5344CB8AC3E}">
        <p14:creationId xmlns:p14="http://schemas.microsoft.com/office/powerpoint/2010/main" val="13669440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gap between innovation and regulation can be bridged by non-formal regulations and codes of conduct. This slide gives an overview of different types of codes which are introduced for different reasons. ‘Soft law’ codes tend to be imposed on a large community of scientists in a top-down manner, while standards of professional societies and bottom-up initiatives are the result of increasingly active participation of smaller and smaller communities of scientists. When potential risks to society are introduced, measures governing research of all scientists and companies involved would be more appropriate. When the risks are affecting research in one specific scientific discipline, standards of the corresponding society may be adequate. When the issues are limited to values which are perceived differently by individual scientists, bottom-up initiatives may be sufficient.</a:t>
            </a:r>
          </a:p>
          <a:p>
            <a:r>
              <a:rPr lang="en-GB" dirty="0"/>
              <a:t>The Global Ethics Observatory hosted by UNESCO includes a database of currently 155 codes of conduct for ethics in all scientific disciplines in several languages: http://www.unesco.org/shs/ethics/geo/user/?action=search&amp;lng=en&amp;db=GEO5</a:t>
            </a:r>
          </a:p>
          <a:p>
            <a:r>
              <a:rPr lang="en-US" dirty="0"/>
              <a:t>The examples listed in this slide are available via these links: </a:t>
            </a:r>
          </a:p>
          <a:p>
            <a:r>
              <a:rPr lang="en-US" dirty="0"/>
              <a:t>UNESCO (2017) Recommendation on Science and Scientific Researchers. UNESCO, Paris : http://www.unesco.org/new/en/social-and-human-sciences/themes/bioethics/1974-recommendation/  </a:t>
            </a:r>
          </a:p>
          <a:p>
            <a:r>
              <a:rPr lang="en-US" dirty="0"/>
              <a:t>UNESCO (2005) Universal Declaration on Bioethics and Human Rights, UNESCO, Paris: https://en.unesco.org/themes/ethics-science-and-technology/bioethics-and-human-rights </a:t>
            </a:r>
          </a:p>
          <a:p>
            <a:r>
              <a:rPr lang="en-US" dirty="0"/>
              <a:t>World Economic Forum (2017) Young Scientists code of ethics. WEF, Lausanne: http://widgets.weforum.org/coe/ </a:t>
            </a:r>
          </a:p>
          <a:p>
            <a:endParaRPr lang="en-GB" dirty="0"/>
          </a:p>
          <a:p>
            <a:endParaRPr lang="en-GB" dirty="0"/>
          </a:p>
        </p:txBody>
      </p:sp>
      <p:sp>
        <p:nvSpPr>
          <p:cNvPr id="4" name="Slide Number Placeholder 3"/>
          <p:cNvSpPr>
            <a:spLocks noGrp="1"/>
          </p:cNvSpPr>
          <p:nvPr>
            <p:ph type="sldNum" sz="quarter" idx="5"/>
          </p:nvPr>
        </p:nvSpPr>
        <p:spPr/>
        <p:txBody>
          <a:bodyPr/>
          <a:lstStyle/>
          <a:p>
            <a:fld id="{D7C76AAB-EAB2-4573-9E71-10EB3E327C2E}" type="slidenum">
              <a:rPr lang="en-GB" smtClean="0"/>
              <a:t>6</a:t>
            </a:fld>
            <a:endParaRPr lang="en-GB"/>
          </a:p>
        </p:txBody>
      </p:sp>
    </p:spTree>
    <p:extLst>
      <p:ext uri="{BB962C8B-B14F-4D97-AF65-F5344CB8AC3E}">
        <p14:creationId xmlns:p14="http://schemas.microsoft.com/office/powerpoint/2010/main" val="1087729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 good open access analysis of safer by design and related concepts is offered by </a:t>
            </a:r>
            <a:r>
              <a:rPr lang="en-US" dirty="0"/>
              <a:t>van de Poel, I., </a:t>
            </a:r>
            <a:r>
              <a:rPr lang="en-US" dirty="0" err="1"/>
              <a:t>Robaey</a:t>
            </a:r>
            <a:r>
              <a:rPr lang="en-US" dirty="0"/>
              <a:t>, Z. Safe-by-Design: from Safety to Responsibility. </a:t>
            </a:r>
            <a:r>
              <a:rPr lang="en-US" dirty="0" err="1"/>
              <a:t>Nanoethics</a:t>
            </a:r>
            <a:r>
              <a:rPr lang="en-US" dirty="0"/>
              <a:t> 11, 297–306 (2017). https://doi.org/10.1007/s11569-017-0301-x </a:t>
            </a:r>
            <a:endParaRPr lang="en-GB" dirty="0"/>
          </a:p>
          <a:p>
            <a:endParaRPr lang="en-GB" dirty="0"/>
          </a:p>
        </p:txBody>
      </p:sp>
      <p:sp>
        <p:nvSpPr>
          <p:cNvPr id="4" name="Slide Number Placeholder 3"/>
          <p:cNvSpPr>
            <a:spLocks noGrp="1"/>
          </p:cNvSpPr>
          <p:nvPr>
            <p:ph type="sldNum" sz="quarter" idx="5"/>
          </p:nvPr>
        </p:nvSpPr>
        <p:spPr/>
        <p:txBody>
          <a:bodyPr/>
          <a:lstStyle/>
          <a:p>
            <a:fld id="{D7C76AAB-EAB2-4573-9E71-10EB3E327C2E}" type="slidenum">
              <a:rPr lang="en-GB" smtClean="0"/>
              <a:t>7</a:t>
            </a:fld>
            <a:endParaRPr lang="en-GB"/>
          </a:p>
        </p:txBody>
      </p:sp>
    </p:spTree>
    <p:extLst>
      <p:ext uri="{BB962C8B-B14F-4D97-AF65-F5344CB8AC3E}">
        <p14:creationId xmlns:p14="http://schemas.microsoft.com/office/powerpoint/2010/main" val="24580674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a good opportunity to involve the audience – Where can reflection take place?, does it need to be formalised? </a:t>
            </a:r>
          </a:p>
          <a:p>
            <a:r>
              <a:rPr lang="en-GB" dirty="0"/>
              <a:t>Science fairs, jamborees, science slams, pop science events are all informal venues where cross community discussions can take place, recently these discussions have also taken place at venues such as music festivals and comedy festivals.</a:t>
            </a:r>
          </a:p>
          <a:p>
            <a:endParaRPr lang="en-GB" dirty="0"/>
          </a:p>
        </p:txBody>
      </p:sp>
      <p:sp>
        <p:nvSpPr>
          <p:cNvPr id="4" name="Slide Number Placeholder 3"/>
          <p:cNvSpPr>
            <a:spLocks noGrp="1"/>
          </p:cNvSpPr>
          <p:nvPr>
            <p:ph type="sldNum" sz="quarter" idx="5"/>
          </p:nvPr>
        </p:nvSpPr>
        <p:spPr/>
        <p:txBody>
          <a:bodyPr/>
          <a:lstStyle/>
          <a:p>
            <a:fld id="{D7C76AAB-EAB2-4573-9E71-10EB3E327C2E}" type="slidenum">
              <a:rPr lang="en-GB" smtClean="0"/>
              <a:t>8</a:t>
            </a:fld>
            <a:endParaRPr lang="en-GB"/>
          </a:p>
        </p:txBody>
      </p:sp>
    </p:spTree>
    <p:extLst>
      <p:ext uri="{BB962C8B-B14F-4D97-AF65-F5344CB8AC3E}">
        <p14:creationId xmlns:p14="http://schemas.microsoft.com/office/powerpoint/2010/main" val="194798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another good opportunity to involve the audience – what other reasons are there to reflect upon ethical implications of one’s research? </a:t>
            </a:r>
          </a:p>
          <a:p>
            <a:endParaRPr lang="en-GB" dirty="0"/>
          </a:p>
          <a:p>
            <a:r>
              <a:rPr lang="en-GB" dirty="0"/>
              <a:t>The obvious answers are altruistic – for the good of society. However, there are also good selfish reasons – not becoming the source of problems, failures, catastrophe. </a:t>
            </a:r>
          </a:p>
          <a:p>
            <a:endParaRPr lang="en-GB" dirty="0"/>
          </a:p>
        </p:txBody>
      </p:sp>
      <p:sp>
        <p:nvSpPr>
          <p:cNvPr id="4" name="Slide Number Placeholder 3"/>
          <p:cNvSpPr>
            <a:spLocks noGrp="1"/>
          </p:cNvSpPr>
          <p:nvPr>
            <p:ph type="sldNum" sz="quarter" idx="5"/>
          </p:nvPr>
        </p:nvSpPr>
        <p:spPr/>
        <p:txBody>
          <a:bodyPr/>
          <a:lstStyle/>
          <a:p>
            <a:fld id="{D7C76AAB-EAB2-4573-9E71-10EB3E327C2E}" type="slidenum">
              <a:rPr lang="en-GB" smtClean="0"/>
              <a:t>9</a:t>
            </a:fld>
            <a:endParaRPr lang="en-GB"/>
          </a:p>
        </p:txBody>
      </p:sp>
    </p:spTree>
    <p:extLst>
      <p:ext uri="{BB962C8B-B14F-4D97-AF65-F5344CB8AC3E}">
        <p14:creationId xmlns:p14="http://schemas.microsoft.com/office/powerpoint/2010/main" val="35418213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Several interpretations of the precautionary principle are used. COMEST has analysed the discussion in 2005: </a:t>
            </a:r>
            <a:r>
              <a:rPr lang="en-US" dirty="0"/>
              <a:t>COMEST (2005) The Precautionary Principle. UNESCO Paris, https://unesdoc.unesco.org/ark:/48223/pf0000139578 </a:t>
            </a:r>
            <a:endParaRPr lang="en-GB" dirty="0"/>
          </a:p>
          <a:p>
            <a:r>
              <a:rPr lang="en-US" dirty="0"/>
              <a:t>Transdisciplinary collaboration means collaboration involving natural scientists and engineers as well as social scientists and philosophers. A good explanation is offered by: Choi BC, Pak AW. </a:t>
            </a:r>
            <a:r>
              <a:rPr lang="en-US" dirty="0" err="1"/>
              <a:t>Multidisciplinarity</a:t>
            </a:r>
            <a:r>
              <a:rPr lang="en-US" dirty="0"/>
              <a:t>, interdisciplinarity and </a:t>
            </a:r>
            <a:r>
              <a:rPr lang="en-US" dirty="0" err="1"/>
              <a:t>transdisciplinarity</a:t>
            </a:r>
            <a:r>
              <a:rPr lang="en-US" dirty="0"/>
              <a:t> in health research, services, education and policy: 1. Definitions, objectives, and evidence of effectiveness. Clin Invest Med. 2006;29(6):351-364.  https://pubmed.ncbi.nlm.nih.gov/17330451/ </a:t>
            </a:r>
            <a:endParaRPr lang="en-GB" dirty="0"/>
          </a:p>
          <a:p>
            <a:r>
              <a:rPr lang="en-GB" dirty="0"/>
              <a:t>Many hands problem: </a:t>
            </a:r>
            <a:r>
              <a:rPr lang="en-US" dirty="0"/>
              <a:t>Poel, Ibo van de, </a:t>
            </a:r>
            <a:r>
              <a:rPr lang="en-US" dirty="0" err="1"/>
              <a:t>Lambèr</a:t>
            </a:r>
            <a:r>
              <a:rPr lang="en-US" dirty="0"/>
              <a:t> </a:t>
            </a:r>
            <a:r>
              <a:rPr lang="en-US" dirty="0" err="1"/>
              <a:t>Royakkers</a:t>
            </a:r>
            <a:r>
              <a:rPr lang="en-US" dirty="0"/>
              <a:t>, and </a:t>
            </a:r>
            <a:r>
              <a:rPr lang="en-US" dirty="0" err="1"/>
              <a:t>Sjoerd</a:t>
            </a:r>
            <a:r>
              <a:rPr lang="en-US" dirty="0"/>
              <a:t> D. Zwart, Moral Responsibility and the Problem of Many Hands, Routledge, 2015, 226pp., ISBN 9781138838550.</a:t>
            </a:r>
            <a:endParaRPr lang="en-GB" dirty="0"/>
          </a:p>
          <a:p>
            <a:endParaRPr lang="en-GB" dirty="0"/>
          </a:p>
        </p:txBody>
      </p:sp>
      <p:sp>
        <p:nvSpPr>
          <p:cNvPr id="4" name="Slide Number Placeholder 3"/>
          <p:cNvSpPr>
            <a:spLocks noGrp="1"/>
          </p:cNvSpPr>
          <p:nvPr>
            <p:ph type="sldNum" sz="quarter" idx="5"/>
          </p:nvPr>
        </p:nvSpPr>
        <p:spPr/>
        <p:txBody>
          <a:bodyPr/>
          <a:lstStyle/>
          <a:p>
            <a:fld id="{D7C76AAB-EAB2-4573-9E71-10EB3E327C2E}" type="slidenum">
              <a:rPr lang="en-GB" smtClean="0"/>
              <a:t>10</a:t>
            </a:fld>
            <a:endParaRPr lang="en-GB"/>
          </a:p>
        </p:txBody>
      </p:sp>
    </p:spTree>
    <p:extLst>
      <p:ext uri="{BB962C8B-B14F-4D97-AF65-F5344CB8AC3E}">
        <p14:creationId xmlns:p14="http://schemas.microsoft.com/office/powerpoint/2010/main" val="22411630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more on Science as a Human Right: Jessica M. Wyndham, Margaret </a:t>
            </a:r>
            <a:r>
              <a:rPr lang="en-GB" dirty="0" err="1"/>
              <a:t>Weigers</a:t>
            </a:r>
            <a:r>
              <a:rPr lang="en-GB" dirty="0"/>
              <a:t> </a:t>
            </a:r>
            <a:r>
              <a:rPr lang="en-GB" dirty="0" err="1"/>
              <a:t>Vitullo</a:t>
            </a:r>
            <a:r>
              <a:rPr lang="en-GB" dirty="0"/>
              <a:t>. Define the human right to science. Science  30 Nov 2018: Vol. 362, Issue 6418, pp. 975 DOI: 10.1126/science.aaw1467  https://science.sciencemag.org/content/362/6418/975.full </a:t>
            </a:r>
          </a:p>
          <a:p>
            <a:r>
              <a:rPr lang="en-GB" dirty="0"/>
              <a:t>Read more on Ulrich Beck and Anthony Giddens’ theories of the Risk Society in the links in these Wikipedia pages: </a:t>
            </a:r>
            <a:r>
              <a:rPr lang="en-US" dirty="0"/>
              <a:t>Hans Jonas. The Imperative of Responsibility: In Search of Ethics for the Technological Age (translation of Das </a:t>
            </a:r>
            <a:r>
              <a:rPr lang="en-US" dirty="0" err="1"/>
              <a:t>Prinzip</a:t>
            </a:r>
            <a:r>
              <a:rPr lang="en-US" dirty="0"/>
              <a:t> </a:t>
            </a:r>
            <a:r>
              <a:rPr lang="en-US" dirty="0" err="1"/>
              <a:t>Verantwortung</a:t>
            </a:r>
            <a:r>
              <a:rPr lang="en-US" dirty="0"/>
              <a:t>) trans. Hans Jonas and David Herr (1979). ISBN -226-40597-4 (University of Chicago Press, 1984) ISBN -226-40596-6 c.f. https://en.wikipedia.org/wiki/Hans_Jonas </a:t>
            </a:r>
          </a:p>
          <a:p>
            <a:r>
              <a:rPr lang="en-US" dirty="0"/>
              <a:t>Ulrich Beck. Risk Society. Towards a new modernity. Sage Publications, 1992 [original in German 1986] c.f. https://en.wikipedia.org/wiki/Risk_society </a:t>
            </a:r>
          </a:p>
          <a:p>
            <a:endParaRPr lang="en-GB" dirty="0"/>
          </a:p>
        </p:txBody>
      </p:sp>
      <p:sp>
        <p:nvSpPr>
          <p:cNvPr id="4" name="Slide Number Placeholder 3"/>
          <p:cNvSpPr>
            <a:spLocks noGrp="1"/>
          </p:cNvSpPr>
          <p:nvPr>
            <p:ph type="sldNum" sz="quarter" idx="5"/>
          </p:nvPr>
        </p:nvSpPr>
        <p:spPr/>
        <p:txBody>
          <a:bodyPr/>
          <a:lstStyle/>
          <a:p>
            <a:fld id="{D7C76AAB-EAB2-4573-9E71-10EB3E327C2E}" type="slidenum">
              <a:rPr lang="en-GB" smtClean="0"/>
              <a:t>11</a:t>
            </a:fld>
            <a:endParaRPr lang="en-GB"/>
          </a:p>
        </p:txBody>
      </p:sp>
    </p:spTree>
    <p:extLst>
      <p:ext uri="{BB962C8B-B14F-4D97-AF65-F5344CB8AC3E}">
        <p14:creationId xmlns:p14="http://schemas.microsoft.com/office/powerpoint/2010/main" val="3555507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162B5-5B10-43BC-94FD-39A7B2F2D2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93C3E29-0108-4F3A-B914-F033EB2443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50C3994-6DED-4B14-ADEF-8664C7D93FF2}"/>
              </a:ext>
            </a:extLst>
          </p:cNvPr>
          <p:cNvSpPr>
            <a:spLocks noGrp="1"/>
          </p:cNvSpPr>
          <p:nvPr>
            <p:ph type="dt" sz="half" idx="10"/>
          </p:nvPr>
        </p:nvSpPr>
        <p:spPr/>
        <p:txBody>
          <a:bodyPr/>
          <a:lstStyle/>
          <a:p>
            <a:fld id="{D55C3168-4C0C-4ABF-99CD-984AE63C16CF}" type="datetimeFigureOut">
              <a:rPr lang="en-GB" smtClean="0"/>
              <a:t>04/09/2020</a:t>
            </a:fld>
            <a:endParaRPr lang="en-GB"/>
          </a:p>
        </p:txBody>
      </p:sp>
      <p:sp>
        <p:nvSpPr>
          <p:cNvPr id="5" name="Footer Placeholder 4">
            <a:extLst>
              <a:ext uri="{FF2B5EF4-FFF2-40B4-BE49-F238E27FC236}">
                <a16:creationId xmlns:a16="http://schemas.microsoft.com/office/drawing/2014/main" id="{D4287E15-D66F-490D-BE9F-C6CFAF6830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F4098A2-9AAC-4A1D-8E69-D1BAF141356B}"/>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3172667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8082B-AAA4-4E06-88A7-907450423B7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6DAD0E5-71F2-4592-9A66-3AE147C54D8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DDEC5E-EA24-4256-A2DE-23E7A0134736}"/>
              </a:ext>
            </a:extLst>
          </p:cNvPr>
          <p:cNvSpPr>
            <a:spLocks noGrp="1"/>
          </p:cNvSpPr>
          <p:nvPr>
            <p:ph type="dt" sz="half" idx="10"/>
          </p:nvPr>
        </p:nvSpPr>
        <p:spPr/>
        <p:txBody>
          <a:bodyPr/>
          <a:lstStyle/>
          <a:p>
            <a:fld id="{D55C3168-4C0C-4ABF-99CD-984AE63C16CF}" type="datetimeFigureOut">
              <a:rPr lang="en-GB" smtClean="0"/>
              <a:t>04/09/2020</a:t>
            </a:fld>
            <a:endParaRPr lang="en-GB"/>
          </a:p>
        </p:txBody>
      </p:sp>
      <p:sp>
        <p:nvSpPr>
          <p:cNvPr id="5" name="Footer Placeholder 4">
            <a:extLst>
              <a:ext uri="{FF2B5EF4-FFF2-40B4-BE49-F238E27FC236}">
                <a16:creationId xmlns:a16="http://schemas.microsoft.com/office/drawing/2014/main" id="{4C64A20F-C6E1-436A-8158-39DA7F0478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356C50-06B4-4BD7-B1ED-7C4BF1615C9A}"/>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714039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6B5153-F3A3-44F9-AF6B-C65FBE8AD28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D13188-CD26-4BAB-856E-72991999818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95AF4B-18E5-4C6E-B426-7487EE7AE25D}"/>
              </a:ext>
            </a:extLst>
          </p:cNvPr>
          <p:cNvSpPr>
            <a:spLocks noGrp="1"/>
          </p:cNvSpPr>
          <p:nvPr>
            <p:ph type="dt" sz="half" idx="10"/>
          </p:nvPr>
        </p:nvSpPr>
        <p:spPr/>
        <p:txBody>
          <a:bodyPr/>
          <a:lstStyle/>
          <a:p>
            <a:fld id="{D55C3168-4C0C-4ABF-99CD-984AE63C16CF}" type="datetimeFigureOut">
              <a:rPr lang="en-GB" smtClean="0"/>
              <a:t>04/09/2020</a:t>
            </a:fld>
            <a:endParaRPr lang="en-GB"/>
          </a:p>
        </p:txBody>
      </p:sp>
      <p:sp>
        <p:nvSpPr>
          <p:cNvPr id="5" name="Footer Placeholder 4">
            <a:extLst>
              <a:ext uri="{FF2B5EF4-FFF2-40B4-BE49-F238E27FC236}">
                <a16:creationId xmlns:a16="http://schemas.microsoft.com/office/drawing/2014/main" id="{2D070E10-9D7F-4011-AC87-5C4DAA7523B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07B5AB-95E2-4D6B-8959-930F04DA7FE2}"/>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2353188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96094-F405-4B83-951C-E0251236BB5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537AB1A-CECF-40F0-A297-6A0208671F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ED7633C-0C98-4C3F-ABB6-82EDBEC29FB7}"/>
              </a:ext>
            </a:extLst>
          </p:cNvPr>
          <p:cNvSpPr>
            <a:spLocks noGrp="1"/>
          </p:cNvSpPr>
          <p:nvPr>
            <p:ph type="dt" sz="half" idx="10"/>
          </p:nvPr>
        </p:nvSpPr>
        <p:spPr/>
        <p:txBody>
          <a:bodyPr/>
          <a:lstStyle/>
          <a:p>
            <a:fld id="{D55C3168-4C0C-4ABF-99CD-984AE63C16CF}" type="datetimeFigureOut">
              <a:rPr lang="en-GB" smtClean="0"/>
              <a:t>04/09/2020</a:t>
            </a:fld>
            <a:endParaRPr lang="en-GB"/>
          </a:p>
        </p:txBody>
      </p:sp>
      <p:sp>
        <p:nvSpPr>
          <p:cNvPr id="5" name="Footer Placeholder 4">
            <a:extLst>
              <a:ext uri="{FF2B5EF4-FFF2-40B4-BE49-F238E27FC236}">
                <a16:creationId xmlns:a16="http://schemas.microsoft.com/office/drawing/2014/main" id="{EA4D6DDA-98A8-4506-92B6-F7CE9828AAF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3CE423-4248-4C06-B871-CFB4A6BFF203}"/>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2017335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21EA4-6847-48A7-8EB1-F22FDE4815F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C28B534-DE02-420B-ADE3-48209871E9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57C38D-4783-4D31-A718-C53ABE0616AE}"/>
              </a:ext>
            </a:extLst>
          </p:cNvPr>
          <p:cNvSpPr>
            <a:spLocks noGrp="1"/>
          </p:cNvSpPr>
          <p:nvPr>
            <p:ph type="dt" sz="half" idx="10"/>
          </p:nvPr>
        </p:nvSpPr>
        <p:spPr/>
        <p:txBody>
          <a:bodyPr/>
          <a:lstStyle/>
          <a:p>
            <a:fld id="{D55C3168-4C0C-4ABF-99CD-984AE63C16CF}" type="datetimeFigureOut">
              <a:rPr lang="en-GB" smtClean="0"/>
              <a:t>04/09/2020</a:t>
            </a:fld>
            <a:endParaRPr lang="en-GB"/>
          </a:p>
        </p:txBody>
      </p:sp>
      <p:sp>
        <p:nvSpPr>
          <p:cNvPr id="5" name="Footer Placeholder 4">
            <a:extLst>
              <a:ext uri="{FF2B5EF4-FFF2-40B4-BE49-F238E27FC236}">
                <a16:creationId xmlns:a16="http://schemas.microsoft.com/office/drawing/2014/main" id="{C005BC71-C801-4FDF-8A16-BD5296B8ED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281C40-E638-4518-925D-23857E4E03D3}"/>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2295632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032C3-DC7A-416C-8E1D-1EEFA9A358D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9AD895F-2F4C-4BB3-BDEA-CF5FB5FA14F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079F623-B99C-4935-812D-F648FBEF4E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226E1EF-AC5E-44B3-AFEE-19591C1FAF28}"/>
              </a:ext>
            </a:extLst>
          </p:cNvPr>
          <p:cNvSpPr>
            <a:spLocks noGrp="1"/>
          </p:cNvSpPr>
          <p:nvPr>
            <p:ph type="dt" sz="half" idx="10"/>
          </p:nvPr>
        </p:nvSpPr>
        <p:spPr/>
        <p:txBody>
          <a:bodyPr/>
          <a:lstStyle/>
          <a:p>
            <a:fld id="{D55C3168-4C0C-4ABF-99CD-984AE63C16CF}" type="datetimeFigureOut">
              <a:rPr lang="en-GB" smtClean="0"/>
              <a:t>04/09/2020</a:t>
            </a:fld>
            <a:endParaRPr lang="en-GB"/>
          </a:p>
        </p:txBody>
      </p:sp>
      <p:sp>
        <p:nvSpPr>
          <p:cNvPr id="6" name="Footer Placeholder 5">
            <a:extLst>
              <a:ext uri="{FF2B5EF4-FFF2-40B4-BE49-F238E27FC236}">
                <a16:creationId xmlns:a16="http://schemas.microsoft.com/office/drawing/2014/main" id="{5E658FD1-B5D4-4B30-8DB4-729EB17BC77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BCFC7C7-FBBF-41F0-9FB5-7B5CB55974C2}"/>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2911080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DE5D0-7297-45B5-AABD-4B5EEFAA06F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7DA9363-9476-4E9C-B78A-DD5CF4E0CD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9B9C5C-AD61-448E-9BF7-B9BA009FF61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704BA1A-A033-4F89-8C90-6677BDCBC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69A67C-024A-4400-9B41-DEBEB3316F5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B0A4C9E-CC00-4BCF-A464-EA118C572C0B}"/>
              </a:ext>
            </a:extLst>
          </p:cNvPr>
          <p:cNvSpPr>
            <a:spLocks noGrp="1"/>
          </p:cNvSpPr>
          <p:nvPr>
            <p:ph type="dt" sz="half" idx="10"/>
          </p:nvPr>
        </p:nvSpPr>
        <p:spPr/>
        <p:txBody>
          <a:bodyPr/>
          <a:lstStyle/>
          <a:p>
            <a:fld id="{D55C3168-4C0C-4ABF-99CD-984AE63C16CF}" type="datetimeFigureOut">
              <a:rPr lang="en-GB" smtClean="0"/>
              <a:t>04/09/2020</a:t>
            </a:fld>
            <a:endParaRPr lang="en-GB"/>
          </a:p>
        </p:txBody>
      </p:sp>
      <p:sp>
        <p:nvSpPr>
          <p:cNvPr id="8" name="Footer Placeholder 7">
            <a:extLst>
              <a:ext uri="{FF2B5EF4-FFF2-40B4-BE49-F238E27FC236}">
                <a16:creationId xmlns:a16="http://schemas.microsoft.com/office/drawing/2014/main" id="{4E42D0CB-D069-47A7-B83B-357C99DFB46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2B707ED-653F-4178-AF97-029D60E42668}"/>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784623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BCE1E-543A-44A6-989C-B4857561D19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E9B2406-51D7-4799-AE0C-A7DE12BD9514}"/>
              </a:ext>
            </a:extLst>
          </p:cNvPr>
          <p:cNvSpPr>
            <a:spLocks noGrp="1"/>
          </p:cNvSpPr>
          <p:nvPr>
            <p:ph type="dt" sz="half" idx="10"/>
          </p:nvPr>
        </p:nvSpPr>
        <p:spPr/>
        <p:txBody>
          <a:bodyPr/>
          <a:lstStyle/>
          <a:p>
            <a:fld id="{D55C3168-4C0C-4ABF-99CD-984AE63C16CF}" type="datetimeFigureOut">
              <a:rPr lang="en-GB" smtClean="0"/>
              <a:t>04/09/2020</a:t>
            </a:fld>
            <a:endParaRPr lang="en-GB"/>
          </a:p>
        </p:txBody>
      </p:sp>
      <p:sp>
        <p:nvSpPr>
          <p:cNvPr id="4" name="Footer Placeholder 3">
            <a:extLst>
              <a:ext uri="{FF2B5EF4-FFF2-40B4-BE49-F238E27FC236}">
                <a16:creationId xmlns:a16="http://schemas.microsoft.com/office/drawing/2014/main" id="{E23D27A0-223E-4B45-B112-CFBADB3168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A4D379C-E128-4216-BF9B-1AE313496197}"/>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4051951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5AF0A7-6184-42D1-9CA6-F226E3B91314}"/>
              </a:ext>
            </a:extLst>
          </p:cNvPr>
          <p:cNvSpPr>
            <a:spLocks noGrp="1"/>
          </p:cNvSpPr>
          <p:nvPr>
            <p:ph type="dt" sz="half" idx="10"/>
          </p:nvPr>
        </p:nvSpPr>
        <p:spPr/>
        <p:txBody>
          <a:bodyPr/>
          <a:lstStyle/>
          <a:p>
            <a:fld id="{D55C3168-4C0C-4ABF-99CD-984AE63C16CF}" type="datetimeFigureOut">
              <a:rPr lang="en-GB" smtClean="0"/>
              <a:t>04/09/2020</a:t>
            </a:fld>
            <a:endParaRPr lang="en-GB"/>
          </a:p>
        </p:txBody>
      </p:sp>
      <p:sp>
        <p:nvSpPr>
          <p:cNvPr id="3" name="Footer Placeholder 2">
            <a:extLst>
              <a:ext uri="{FF2B5EF4-FFF2-40B4-BE49-F238E27FC236}">
                <a16:creationId xmlns:a16="http://schemas.microsoft.com/office/drawing/2014/main" id="{D6019403-A568-4D47-B30B-73A8EBB4BF2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A24C4FA-EC65-4BF4-8F8E-DD4998CACE94}"/>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2549228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7DCB6-0A23-4164-B26B-29E033ED57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1DA9907-A767-4A84-81DB-50011D4012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532F923-151B-4F52-BAAD-93EC0A086C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BEFEBE-F698-45A4-9260-CB259D19E6D7}"/>
              </a:ext>
            </a:extLst>
          </p:cNvPr>
          <p:cNvSpPr>
            <a:spLocks noGrp="1"/>
          </p:cNvSpPr>
          <p:nvPr>
            <p:ph type="dt" sz="half" idx="10"/>
          </p:nvPr>
        </p:nvSpPr>
        <p:spPr/>
        <p:txBody>
          <a:bodyPr/>
          <a:lstStyle/>
          <a:p>
            <a:fld id="{D55C3168-4C0C-4ABF-99CD-984AE63C16CF}" type="datetimeFigureOut">
              <a:rPr lang="en-GB" smtClean="0"/>
              <a:t>04/09/2020</a:t>
            </a:fld>
            <a:endParaRPr lang="en-GB"/>
          </a:p>
        </p:txBody>
      </p:sp>
      <p:sp>
        <p:nvSpPr>
          <p:cNvPr id="6" name="Footer Placeholder 5">
            <a:extLst>
              <a:ext uri="{FF2B5EF4-FFF2-40B4-BE49-F238E27FC236}">
                <a16:creationId xmlns:a16="http://schemas.microsoft.com/office/drawing/2014/main" id="{1F2D5643-7D7C-4ED5-B4B2-F9FD4357EE7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A858C3D-95F9-4FBD-9968-DD1A746C2A72}"/>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2875433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21F48-0959-44AF-9B54-1CAC2E3E4D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5258C9C-7EBD-44C6-A97F-30EC64B645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E09613E-056B-4D3A-BAF8-A85A4F8658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38E881-E4BD-4BA9-9C57-03FDB015D1FB}"/>
              </a:ext>
            </a:extLst>
          </p:cNvPr>
          <p:cNvSpPr>
            <a:spLocks noGrp="1"/>
          </p:cNvSpPr>
          <p:nvPr>
            <p:ph type="dt" sz="half" idx="10"/>
          </p:nvPr>
        </p:nvSpPr>
        <p:spPr/>
        <p:txBody>
          <a:bodyPr/>
          <a:lstStyle/>
          <a:p>
            <a:fld id="{D55C3168-4C0C-4ABF-99CD-984AE63C16CF}" type="datetimeFigureOut">
              <a:rPr lang="en-GB" smtClean="0"/>
              <a:t>04/09/2020</a:t>
            </a:fld>
            <a:endParaRPr lang="en-GB"/>
          </a:p>
        </p:txBody>
      </p:sp>
      <p:sp>
        <p:nvSpPr>
          <p:cNvPr id="6" name="Footer Placeholder 5">
            <a:extLst>
              <a:ext uri="{FF2B5EF4-FFF2-40B4-BE49-F238E27FC236}">
                <a16:creationId xmlns:a16="http://schemas.microsoft.com/office/drawing/2014/main" id="{C6656F50-FB90-4E58-A91F-B730244519C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99FFA2A-2562-486C-BE4A-2005B325E641}"/>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3556402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2B2133-A430-4A53-AD89-8A24FE468E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9EBDEB9-7828-4E69-9132-E7C7EC8004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C2C5E74-1CF9-45A6-8331-1DC2EEA76D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5C3168-4C0C-4ABF-99CD-984AE63C16CF}" type="datetimeFigureOut">
              <a:rPr lang="en-GB" smtClean="0"/>
              <a:t>04/09/2020</a:t>
            </a:fld>
            <a:endParaRPr lang="en-GB"/>
          </a:p>
        </p:txBody>
      </p:sp>
      <p:sp>
        <p:nvSpPr>
          <p:cNvPr id="5" name="Footer Placeholder 4">
            <a:extLst>
              <a:ext uri="{FF2B5EF4-FFF2-40B4-BE49-F238E27FC236}">
                <a16:creationId xmlns:a16="http://schemas.microsoft.com/office/drawing/2014/main" id="{B189F0B3-C6B4-4A3F-8F44-6A9C44161D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BA842B3-48B3-440E-B251-352C840E7C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755C3C-5C90-45B3-A516-3DB66A200351}" type="slidenum">
              <a:rPr lang="en-GB" smtClean="0"/>
              <a:t>‹#›</a:t>
            </a:fld>
            <a:endParaRPr lang="en-GB"/>
          </a:p>
        </p:txBody>
      </p:sp>
    </p:spTree>
    <p:extLst>
      <p:ext uri="{BB962C8B-B14F-4D97-AF65-F5344CB8AC3E}">
        <p14:creationId xmlns:p14="http://schemas.microsoft.com/office/powerpoint/2010/main" val="134730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4.sv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4.svg"/></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6.svg"/></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6.svg"/></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6.sv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0.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3AC0D0D-DBE0-4B60-A1FC-52F7900863D7}"/>
              </a:ext>
            </a:extLst>
          </p:cNvPr>
          <p:cNvSpPr txBox="1"/>
          <p:nvPr/>
        </p:nvSpPr>
        <p:spPr>
          <a:xfrm>
            <a:off x="2240513" y="1004787"/>
            <a:ext cx="7710973" cy="1446550"/>
          </a:xfrm>
          <a:prstGeom prst="rect">
            <a:avLst/>
          </a:prstGeom>
          <a:noFill/>
        </p:spPr>
        <p:txBody>
          <a:bodyPr wrap="square">
            <a:spAutoFit/>
          </a:bodyPr>
          <a:lstStyle/>
          <a:p>
            <a:pPr algn="ctr"/>
            <a:r>
              <a:rPr lang="en-GB" sz="4400" dirty="0"/>
              <a:t>Ethics and responsible research </a:t>
            </a:r>
          </a:p>
          <a:p>
            <a:pPr algn="ctr"/>
            <a:r>
              <a:rPr lang="en-GB" sz="4400" dirty="0"/>
              <a:t>Module 2</a:t>
            </a:r>
          </a:p>
        </p:txBody>
      </p:sp>
      <p:sp>
        <p:nvSpPr>
          <p:cNvPr id="8" name="TextBox 7">
            <a:extLst>
              <a:ext uri="{FF2B5EF4-FFF2-40B4-BE49-F238E27FC236}">
                <a16:creationId xmlns:a16="http://schemas.microsoft.com/office/drawing/2014/main" id="{60155EA1-839C-4E40-9C80-B48CEA9E6B3F}"/>
              </a:ext>
            </a:extLst>
          </p:cNvPr>
          <p:cNvSpPr txBox="1"/>
          <p:nvPr/>
        </p:nvSpPr>
        <p:spPr>
          <a:xfrm>
            <a:off x="2240513" y="3603037"/>
            <a:ext cx="7710973" cy="646331"/>
          </a:xfrm>
          <a:prstGeom prst="rect">
            <a:avLst/>
          </a:prstGeom>
          <a:noFill/>
        </p:spPr>
        <p:txBody>
          <a:bodyPr wrap="square">
            <a:spAutoFit/>
          </a:bodyPr>
          <a:lstStyle/>
          <a:p>
            <a:pPr algn="ctr"/>
            <a:r>
              <a:rPr lang="en-GB" dirty="0"/>
              <a:t>A virtual course on responsible research, export control and ethics in the life sciences related to chemical, biological, radiological and nuclear sciences</a:t>
            </a:r>
          </a:p>
        </p:txBody>
      </p:sp>
      <p:sp>
        <p:nvSpPr>
          <p:cNvPr id="10" name="TextBox 9">
            <a:extLst>
              <a:ext uri="{FF2B5EF4-FFF2-40B4-BE49-F238E27FC236}">
                <a16:creationId xmlns:a16="http://schemas.microsoft.com/office/drawing/2014/main" id="{7C5DA1CC-05A2-450F-83A0-03B4E8ECD004}"/>
              </a:ext>
            </a:extLst>
          </p:cNvPr>
          <p:cNvSpPr txBox="1"/>
          <p:nvPr/>
        </p:nvSpPr>
        <p:spPr>
          <a:xfrm>
            <a:off x="3047222" y="5700617"/>
            <a:ext cx="6097554" cy="369332"/>
          </a:xfrm>
          <a:prstGeom prst="rect">
            <a:avLst/>
          </a:prstGeom>
          <a:noFill/>
        </p:spPr>
        <p:txBody>
          <a:bodyPr wrap="square">
            <a:spAutoFit/>
          </a:bodyPr>
          <a:lstStyle/>
          <a:p>
            <a:pPr algn="ctr"/>
            <a:r>
              <a:rPr lang="en-GB" dirty="0"/>
              <a:t>Concept and content by Ineke </a:t>
            </a:r>
            <a:r>
              <a:rPr lang="en-GB" dirty="0" err="1"/>
              <a:t>Malsch</a:t>
            </a:r>
            <a:endParaRPr lang="en-GB" dirty="0"/>
          </a:p>
        </p:txBody>
      </p:sp>
      <p:pic>
        <p:nvPicPr>
          <p:cNvPr id="12" name="Afbeelding 7" descr="Afbeelding met computer&#10;&#10;Automatisch gegenereerde beschrijving">
            <a:extLst>
              <a:ext uri="{FF2B5EF4-FFF2-40B4-BE49-F238E27FC236}">
                <a16:creationId xmlns:a16="http://schemas.microsoft.com/office/drawing/2014/main" id="{372E7BF1-64B1-4C31-96C7-2679153DA7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10239" y="5012625"/>
            <a:ext cx="2079904" cy="1446550"/>
          </a:xfrm>
          <a:prstGeom prst="rect">
            <a:avLst/>
          </a:prstGeom>
        </p:spPr>
      </p:pic>
      <p:pic>
        <p:nvPicPr>
          <p:cNvPr id="14" name="Afbeelding 8">
            <a:extLst>
              <a:ext uri="{FF2B5EF4-FFF2-40B4-BE49-F238E27FC236}">
                <a16:creationId xmlns:a16="http://schemas.microsoft.com/office/drawing/2014/main" id="{2FC31B30-98F9-4EF1-811A-04E3B4064AB7}"/>
              </a:ext>
            </a:extLst>
          </p:cNvPr>
          <p:cNvPicPr>
            <a:picLocks noChangeAspect="1"/>
          </p:cNvPicPr>
          <p:nvPr/>
        </p:nvPicPr>
        <p:blipFill>
          <a:blip r:embed="rId3"/>
          <a:stretch>
            <a:fillRect/>
          </a:stretch>
        </p:blipFill>
        <p:spPr>
          <a:xfrm>
            <a:off x="430676" y="5199424"/>
            <a:ext cx="1261980" cy="1371718"/>
          </a:xfrm>
          <a:prstGeom prst="rect">
            <a:avLst/>
          </a:prstGeom>
        </p:spPr>
      </p:pic>
    </p:spTree>
    <p:extLst>
      <p:ext uri="{BB962C8B-B14F-4D97-AF65-F5344CB8AC3E}">
        <p14:creationId xmlns:p14="http://schemas.microsoft.com/office/powerpoint/2010/main" val="4238530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Module 2 – The role of scientists</a:t>
            </a:r>
            <a:endParaRPr lang="en-GB" dirty="0"/>
          </a:p>
        </p:txBody>
      </p:sp>
      <p:sp>
        <p:nvSpPr>
          <p:cNvPr id="27" name="TextBox 26">
            <a:extLst>
              <a:ext uri="{FF2B5EF4-FFF2-40B4-BE49-F238E27FC236}">
                <a16:creationId xmlns:a16="http://schemas.microsoft.com/office/drawing/2014/main" id="{31E6A1AD-7CCD-4CA6-98EF-971A0C05C4C8}"/>
              </a:ext>
            </a:extLst>
          </p:cNvPr>
          <p:cNvSpPr txBox="1"/>
          <p:nvPr/>
        </p:nvSpPr>
        <p:spPr>
          <a:xfrm>
            <a:off x="1992365" y="969526"/>
            <a:ext cx="7924143" cy="400110"/>
          </a:xfrm>
          <a:prstGeom prst="rect">
            <a:avLst/>
          </a:prstGeom>
          <a:noFill/>
        </p:spPr>
        <p:txBody>
          <a:bodyPr wrap="square">
            <a:spAutoFit/>
          </a:bodyPr>
          <a:lstStyle/>
          <a:p>
            <a:r>
              <a:rPr lang="en-US" sz="2000" b="1" dirty="0"/>
              <a:t>What are limitations of reflection on ethical principles?</a:t>
            </a:r>
          </a:p>
        </p:txBody>
      </p:sp>
      <p:pic>
        <p:nvPicPr>
          <p:cNvPr id="36" name="Graphic 35" descr="Chess pieces">
            <a:extLst>
              <a:ext uri="{FF2B5EF4-FFF2-40B4-BE49-F238E27FC236}">
                <a16:creationId xmlns:a16="http://schemas.microsoft.com/office/drawing/2014/main" id="{6841B0A5-B416-43BE-BB22-70095286B41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969526"/>
            <a:ext cx="1470381" cy="1470381"/>
          </a:xfrm>
          <a:prstGeom prst="rect">
            <a:avLst/>
          </a:prstGeom>
        </p:spPr>
      </p:pic>
      <p:sp>
        <p:nvSpPr>
          <p:cNvPr id="13" name="TextBox 12">
            <a:extLst>
              <a:ext uri="{FF2B5EF4-FFF2-40B4-BE49-F238E27FC236}">
                <a16:creationId xmlns:a16="http://schemas.microsoft.com/office/drawing/2014/main" id="{5116BDB0-E142-452F-9670-C580D9D2FF37}"/>
              </a:ext>
            </a:extLst>
          </p:cNvPr>
          <p:cNvSpPr txBox="1"/>
          <p:nvPr/>
        </p:nvSpPr>
        <p:spPr>
          <a:xfrm>
            <a:off x="2266950" y="1704716"/>
            <a:ext cx="3143250" cy="400110"/>
          </a:xfrm>
          <a:prstGeom prst="rect">
            <a:avLst/>
          </a:prstGeom>
          <a:noFill/>
        </p:spPr>
        <p:txBody>
          <a:bodyPr wrap="square">
            <a:spAutoFit/>
          </a:bodyPr>
          <a:lstStyle/>
          <a:p>
            <a:pPr lvl="0"/>
            <a:r>
              <a:rPr lang="en-GB" sz="2000" dirty="0"/>
              <a:t>Limitations</a:t>
            </a:r>
          </a:p>
        </p:txBody>
      </p:sp>
      <p:sp>
        <p:nvSpPr>
          <p:cNvPr id="14" name="TextBox 13">
            <a:extLst>
              <a:ext uri="{FF2B5EF4-FFF2-40B4-BE49-F238E27FC236}">
                <a16:creationId xmlns:a16="http://schemas.microsoft.com/office/drawing/2014/main" id="{62E1C132-458E-45CF-8944-D5E53BB15418}"/>
              </a:ext>
            </a:extLst>
          </p:cNvPr>
          <p:cNvSpPr txBox="1"/>
          <p:nvPr/>
        </p:nvSpPr>
        <p:spPr>
          <a:xfrm>
            <a:off x="2647950" y="2332927"/>
            <a:ext cx="4337050" cy="369332"/>
          </a:xfrm>
          <a:prstGeom prst="rect">
            <a:avLst/>
          </a:prstGeom>
          <a:noFill/>
        </p:spPr>
        <p:txBody>
          <a:bodyPr wrap="square">
            <a:spAutoFit/>
          </a:bodyPr>
          <a:lstStyle/>
          <a:p>
            <a:r>
              <a:rPr lang="en-GB" b="1" dirty="0"/>
              <a:t>Unforeseen effects</a:t>
            </a:r>
          </a:p>
        </p:txBody>
      </p:sp>
      <p:sp>
        <p:nvSpPr>
          <p:cNvPr id="16" name="TextBox 15">
            <a:extLst>
              <a:ext uri="{FF2B5EF4-FFF2-40B4-BE49-F238E27FC236}">
                <a16:creationId xmlns:a16="http://schemas.microsoft.com/office/drawing/2014/main" id="{88EB593A-18F9-46F5-8A7A-BFF4D052C963}"/>
              </a:ext>
            </a:extLst>
          </p:cNvPr>
          <p:cNvSpPr txBox="1"/>
          <p:nvPr/>
        </p:nvSpPr>
        <p:spPr>
          <a:xfrm>
            <a:off x="2647950" y="3809271"/>
            <a:ext cx="4337050" cy="369332"/>
          </a:xfrm>
          <a:prstGeom prst="rect">
            <a:avLst/>
          </a:prstGeom>
          <a:noFill/>
        </p:spPr>
        <p:txBody>
          <a:bodyPr wrap="square">
            <a:spAutoFit/>
          </a:bodyPr>
          <a:lstStyle/>
          <a:p>
            <a:pPr lvl="0"/>
            <a:r>
              <a:rPr lang="en-GB" b="1" dirty="0"/>
              <a:t>Natural scientists are not ethicists</a:t>
            </a:r>
          </a:p>
        </p:txBody>
      </p:sp>
      <p:sp>
        <p:nvSpPr>
          <p:cNvPr id="19" name="TextBox 18">
            <a:extLst>
              <a:ext uri="{FF2B5EF4-FFF2-40B4-BE49-F238E27FC236}">
                <a16:creationId xmlns:a16="http://schemas.microsoft.com/office/drawing/2014/main" id="{85A9DBBD-F7EB-49CC-BD4F-ECB196AA4C50}"/>
              </a:ext>
            </a:extLst>
          </p:cNvPr>
          <p:cNvSpPr txBox="1"/>
          <p:nvPr/>
        </p:nvSpPr>
        <p:spPr>
          <a:xfrm>
            <a:off x="2647950" y="5008616"/>
            <a:ext cx="4337050" cy="369332"/>
          </a:xfrm>
          <a:prstGeom prst="rect">
            <a:avLst/>
          </a:prstGeom>
          <a:noFill/>
        </p:spPr>
        <p:txBody>
          <a:bodyPr wrap="square">
            <a:spAutoFit/>
          </a:bodyPr>
          <a:lstStyle/>
          <a:p>
            <a:pPr lvl="0"/>
            <a:r>
              <a:rPr lang="en-GB" b="1" dirty="0"/>
              <a:t>Many hands problem</a:t>
            </a:r>
          </a:p>
        </p:txBody>
      </p:sp>
      <p:sp>
        <p:nvSpPr>
          <p:cNvPr id="20" name="TextBox 19">
            <a:extLst>
              <a:ext uri="{FF2B5EF4-FFF2-40B4-BE49-F238E27FC236}">
                <a16:creationId xmlns:a16="http://schemas.microsoft.com/office/drawing/2014/main" id="{B6B91127-DB55-421B-A4AE-6F77351E3688}"/>
              </a:ext>
            </a:extLst>
          </p:cNvPr>
          <p:cNvSpPr txBox="1"/>
          <p:nvPr/>
        </p:nvSpPr>
        <p:spPr>
          <a:xfrm>
            <a:off x="3690653" y="2705200"/>
            <a:ext cx="7410450" cy="923330"/>
          </a:xfrm>
          <a:prstGeom prst="rect">
            <a:avLst/>
          </a:prstGeom>
          <a:noFill/>
        </p:spPr>
        <p:txBody>
          <a:bodyPr wrap="square">
            <a:spAutoFit/>
          </a:bodyPr>
          <a:lstStyle/>
          <a:p>
            <a:pPr marL="285750" lvl="0" indent="-285750">
              <a:buFont typeface="Calibri" panose="020F0502020204030204" pitchFamily="34" charset="0"/>
              <a:buChar char="→"/>
            </a:pPr>
            <a:r>
              <a:rPr lang="en-GB" i="1" dirty="0"/>
              <a:t>Several different methodologies can be used to help with uncertainty where simple risk assessments are not feasible or applicable, e.g. multi criteria mapping, </a:t>
            </a:r>
            <a:r>
              <a:rPr lang="en-GB" i="1" dirty="0" err="1"/>
              <a:t>delphi</a:t>
            </a:r>
            <a:r>
              <a:rPr lang="en-GB" i="1" dirty="0"/>
              <a:t> studies, and the precautionary principle. </a:t>
            </a:r>
          </a:p>
        </p:txBody>
      </p:sp>
      <p:sp>
        <p:nvSpPr>
          <p:cNvPr id="22" name="TextBox 21">
            <a:extLst>
              <a:ext uri="{FF2B5EF4-FFF2-40B4-BE49-F238E27FC236}">
                <a16:creationId xmlns:a16="http://schemas.microsoft.com/office/drawing/2014/main" id="{FDEDD0B2-3C4F-4CDB-AAE7-F6FE4EEE8317}"/>
              </a:ext>
            </a:extLst>
          </p:cNvPr>
          <p:cNvSpPr txBox="1"/>
          <p:nvPr/>
        </p:nvSpPr>
        <p:spPr>
          <a:xfrm>
            <a:off x="3771900" y="4181544"/>
            <a:ext cx="7410450" cy="646331"/>
          </a:xfrm>
          <a:prstGeom prst="rect">
            <a:avLst/>
          </a:prstGeom>
          <a:noFill/>
        </p:spPr>
        <p:txBody>
          <a:bodyPr wrap="square">
            <a:spAutoFit/>
          </a:bodyPr>
          <a:lstStyle/>
          <a:p>
            <a:pPr marL="285750" lvl="0" indent="-285750">
              <a:buFont typeface="Calibri" panose="020F0502020204030204" pitchFamily="34" charset="0"/>
              <a:buChar char="→"/>
            </a:pPr>
            <a:r>
              <a:rPr lang="en-GB" i="1" dirty="0"/>
              <a:t>Transdisciplinary collaboration and plural view points are needed to address difficult issues</a:t>
            </a:r>
          </a:p>
        </p:txBody>
      </p:sp>
      <p:sp>
        <p:nvSpPr>
          <p:cNvPr id="24" name="TextBox 23">
            <a:extLst>
              <a:ext uri="{FF2B5EF4-FFF2-40B4-BE49-F238E27FC236}">
                <a16:creationId xmlns:a16="http://schemas.microsoft.com/office/drawing/2014/main" id="{C073597D-6D85-4F5E-B175-64CEC9A32C8C}"/>
              </a:ext>
            </a:extLst>
          </p:cNvPr>
          <p:cNvSpPr txBox="1"/>
          <p:nvPr/>
        </p:nvSpPr>
        <p:spPr>
          <a:xfrm>
            <a:off x="3690653" y="5380888"/>
            <a:ext cx="7625047" cy="369332"/>
          </a:xfrm>
          <a:prstGeom prst="rect">
            <a:avLst/>
          </a:prstGeom>
          <a:noFill/>
        </p:spPr>
        <p:txBody>
          <a:bodyPr wrap="square">
            <a:spAutoFit/>
          </a:bodyPr>
          <a:lstStyle/>
          <a:p>
            <a:pPr marL="285750" lvl="0" indent="-285750">
              <a:buFont typeface="Calibri" panose="020F0502020204030204" pitchFamily="34" charset="0"/>
              <a:buChar char="→"/>
            </a:pPr>
            <a:r>
              <a:rPr lang="en-GB" i="1" dirty="0"/>
              <a:t>Other stakeholders also need to contribute to addressing identified issues</a:t>
            </a:r>
          </a:p>
        </p:txBody>
      </p:sp>
    </p:spTree>
    <p:extLst>
      <p:ext uri="{BB962C8B-B14F-4D97-AF65-F5344CB8AC3E}">
        <p14:creationId xmlns:p14="http://schemas.microsoft.com/office/powerpoint/2010/main" val="2280981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Module 2 – The role of scientists</a:t>
            </a:r>
            <a:endParaRPr lang="en-GB" dirty="0"/>
          </a:p>
        </p:txBody>
      </p:sp>
      <p:sp>
        <p:nvSpPr>
          <p:cNvPr id="27" name="TextBox 26">
            <a:extLst>
              <a:ext uri="{FF2B5EF4-FFF2-40B4-BE49-F238E27FC236}">
                <a16:creationId xmlns:a16="http://schemas.microsoft.com/office/drawing/2014/main" id="{31E6A1AD-7CCD-4CA6-98EF-971A0C05C4C8}"/>
              </a:ext>
            </a:extLst>
          </p:cNvPr>
          <p:cNvSpPr txBox="1"/>
          <p:nvPr/>
        </p:nvSpPr>
        <p:spPr>
          <a:xfrm>
            <a:off x="1992365" y="969526"/>
            <a:ext cx="7924143" cy="400110"/>
          </a:xfrm>
          <a:prstGeom prst="rect">
            <a:avLst/>
          </a:prstGeom>
          <a:noFill/>
        </p:spPr>
        <p:txBody>
          <a:bodyPr wrap="square">
            <a:spAutoFit/>
          </a:bodyPr>
          <a:lstStyle/>
          <a:p>
            <a:r>
              <a:rPr lang="en-US" sz="2000" b="1" dirty="0"/>
              <a:t>Why should scientists engage in dialogue with society?</a:t>
            </a:r>
          </a:p>
        </p:txBody>
      </p:sp>
      <p:pic>
        <p:nvPicPr>
          <p:cNvPr id="36" name="Graphic 35" descr="Volume">
            <a:extLst>
              <a:ext uri="{FF2B5EF4-FFF2-40B4-BE49-F238E27FC236}">
                <a16:creationId xmlns:a16="http://schemas.microsoft.com/office/drawing/2014/main" id="{6841B0A5-B416-43BE-BB22-70095286B41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969526"/>
            <a:ext cx="1470381" cy="1470381"/>
          </a:xfrm>
          <a:prstGeom prst="rect">
            <a:avLst/>
          </a:prstGeom>
        </p:spPr>
      </p:pic>
      <p:graphicFrame>
        <p:nvGraphicFramePr>
          <p:cNvPr id="2" name="Tabel 6">
            <a:extLst>
              <a:ext uri="{FF2B5EF4-FFF2-40B4-BE49-F238E27FC236}">
                <a16:creationId xmlns:a16="http://schemas.microsoft.com/office/drawing/2014/main" id="{6B3B5526-0081-4048-9C15-07C79D9B55FB}"/>
              </a:ext>
            </a:extLst>
          </p:cNvPr>
          <p:cNvGraphicFramePr>
            <a:graphicFrameLocks noGrp="1"/>
          </p:cNvGraphicFramePr>
          <p:nvPr>
            <p:extLst>
              <p:ext uri="{D42A27DB-BD31-4B8C-83A1-F6EECF244321}">
                <p14:modId xmlns:p14="http://schemas.microsoft.com/office/powerpoint/2010/main" val="3155373901"/>
              </p:ext>
            </p:extLst>
          </p:nvPr>
        </p:nvGraphicFramePr>
        <p:xfrm>
          <a:off x="1992364" y="1674222"/>
          <a:ext cx="9793235" cy="4419600"/>
        </p:xfrm>
        <a:graphic>
          <a:graphicData uri="http://schemas.openxmlformats.org/drawingml/2006/table">
            <a:tbl>
              <a:tblPr firstRow="1" bandRow="1">
                <a:tableStyleId>{073A0DAA-6AF3-43AB-8588-CEC1D06C72B9}</a:tableStyleId>
              </a:tblPr>
              <a:tblGrid>
                <a:gridCol w="2134076">
                  <a:extLst>
                    <a:ext uri="{9D8B030D-6E8A-4147-A177-3AD203B41FA5}">
                      <a16:colId xmlns:a16="http://schemas.microsoft.com/office/drawing/2014/main" val="3121045720"/>
                    </a:ext>
                  </a:extLst>
                </a:gridCol>
                <a:gridCol w="7659159">
                  <a:extLst>
                    <a:ext uri="{9D8B030D-6E8A-4147-A177-3AD203B41FA5}">
                      <a16:colId xmlns:a16="http://schemas.microsoft.com/office/drawing/2014/main" val="2137831426"/>
                    </a:ext>
                  </a:extLst>
                </a:gridCol>
              </a:tblGrid>
              <a:tr h="356809">
                <a:tc>
                  <a:txBody>
                    <a:bodyPr/>
                    <a:lstStyle/>
                    <a:p>
                      <a:r>
                        <a:rPr lang="en-GB" sz="2000" dirty="0"/>
                        <a:t>Reason</a:t>
                      </a:r>
                    </a:p>
                  </a:txBody>
                  <a:tcPr/>
                </a:tc>
                <a:tc>
                  <a:txBody>
                    <a:bodyPr/>
                    <a:lstStyle/>
                    <a:p>
                      <a:r>
                        <a:rPr lang="en-GB" sz="2000" dirty="0"/>
                        <a:t>What does it mean?</a:t>
                      </a:r>
                    </a:p>
                  </a:txBody>
                  <a:tcPr/>
                </a:tc>
                <a:extLst>
                  <a:ext uri="{0D108BD9-81ED-4DB2-BD59-A6C34878D82A}">
                    <a16:rowId xmlns:a16="http://schemas.microsoft.com/office/drawing/2014/main" val="2499870474"/>
                  </a:ext>
                </a:extLst>
              </a:tr>
              <a:tr h="631277">
                <a:tc>
                  <a:txBody>
                    <a:bodyPr/>
                    <a:lstStyle/>
                    <a:p>
                      <a:r>
                        <a:rPr lang="en-GB" sz="2000" dirty="0"/>
                        <a:t>Accountability to general public</a:t>
                      </a:r>
                    </a:p>
                  </a:txBody>
                  <a:tcPr/>
                </a:tc>
                <a:tc>
                  <a:txBody>
                    <a:bodyPr/>
                    <a:lstStyle/>
                    <a:p>
                      <a:r>
                        <a:rPr lang="en-GB" sz="2000" dirty="0"/>
                        <a:t>Public research is often paid from taxes. The public accordingly has a right to know. </a:t>
                      </a:r>
                    </a:p>
                  </a:txBody>
                  <a:tcPr/>
                </a:tc>
                <a:extLst>
                  <a:ext uri="{0D108BD9-81ED-4DB2-BD59-A6C34878D82A}">
                    <a16:rowId xmlns:a16="http://schemas.microsoft.com/office/drawing/2014/main" val="1906643514"/>
                  </a:ext>
                </a:extLst>
              </a:tr>
              <a:tr h="905745">
                <a:tc>
                  <a:txBody>
                    <a:bodyPr/>
                    <a:lstStyle/>
                    <a:p>
                      <a:r>
                        <a:rPr lang="en-GB" sz="2000" dirty="0"/>
                        <a:t>Wisdom of the crowd</a:t>
                      </a:r>
                    </a:p>
                  </a:txBody>
                  <a:tcPr/>
                </a:tc>
                <a:tc>
                  <a:txBody>
                    <a:bodyPr/>
                    <a:lstStyle/>
                    <a:p>
                      <a:r>
                        <a:rPr lang="en-GB" sz="2000" dirty="0"/>
                        <a:t>Nobody knows everything, but most people know something. Bringing together insights from a wide variety of people from different backgrounds in R&amp;D is likely to lead to more robust technologies.</a:t>
                      </a:r>
                    </a:p>
                  </a:txBody>
                  <a:tcPr/>
                </a:tc>
                <a:extLst>
                  <a:ext uri="{0D108BD9-81ED-4DB2-BD59-A6C34878D82A}">
                    <a16:rowId xmlns:a16="http://schemas.microsoft.com/office/drawing/2014/main" val="2917661015"/>
                  </a:ext>
                </a:extLst>
              </a:tr>
              <a:tr h="631277">
                <a:tc>
                  <a:txBody>
                    <a:bodyPr/>
                    <a:lstStyle/>
                    <a:p>
                      <a:r>
                        <a:rPr lang="en-GB" sz="2000" dirty="0"/>
                        <a:t>Science is a Human Right</a:t>
                      </a:r>
                    </a:p>
                  </a:txBody>
                  <a:tcPr/>
                </a:tc>
                <a:tc>
                  <a:txBody>
                    <a:bodyPr/>
                    <a:lstStyle/>
                    <a:p>
                      <a:r>
                        <a:rPr lang="en-GB" sz="2000" dirty="0"/>
                        <a:t>The Universal Declaration of Human Rights (1948) gives everyone the right to: “</a:t>
                      </a:r>
                      <a:r>
                        <a:rPr lang="en-US" sz="2000" dirty="0"/>
                        <a:t>share in scientific advancement and its benefits.”</a:t>
                      </a:r>
                      <a:endParaRPr lang="en-GB" sz="2000" dirty="0"/>
                    </a:p>
                  </a:txBody>
                  <a:tcPr/>
                </a:tc>
                <a:extLst>
                  <a:ext uri="{0D108BD9-81ED-4DB2-BD59-A6C34878D82A}">
                    <a16:rowId xmlns:a16="http://schemas.microsoft.com/office/drawing/2014/main" val="1188984911"/>
                  </a:ext>
                </a:extLst>
              </a:tr>
              <a:tr h="1454681">
                <a:tc>
                  <a:txBody>
                    <a:bodyPr/>
                    <a:lstStyle/>
                    <a:p>
                      <a:r>
                        <a:rPr lang="en-GB" sz="2000" dirty="0"/>
                        <a:t>Risk </a:t>
                      </a:r>
                      <a:r>
                        <a:rPr lang="en-GB" sz="2000" dirty="0">
                          <a:solidFill>
                            <a:schemeClr val="tx1"/>
                          </a:solidFill>
                        </a:rPr>
                        <a:t>to</a:t>
                      </a:r>
                      <a:r>
                        <a:rPr lang="en-GB" sz="2000" dirty="0">
                          <a:solidFill>
                            <a:srgbClr val="FF0000"/>
                          </a:solidFill>
                        </a:rPr>
                        <a:t> </a:t>
                      </a:r>
                      <a:r>
                        <a:rPr lang="en-GB" sz="2000" dirty="0"/>
                        <a:t>society</a:t>
                      </a:r>
                    </a:p>
                  </a:txBody>
                  <a:tcPr/>
                </a:tc>
                <a:tc>
                  <a:txBody>
                    <a:bodyPr/>
                    <a:lstStyle/>
                    <a:p>
                      <a:r>
                        <a:rPr lang="en-GB" sz="2000" dirty="0"/>
                        <a:t>Historically, science and technology have brought many benefits to society, but also introduced disastrous risks. To overcome “organised irresponsibility” in society, governments, scientists, industry, civil society organisations and citizens should collaborate in reducing the risks and promoting the benefits.</a:t>
                      </a:r>
                    </a:p>
                  </a:txBody>
                  <a:tcPr/>
                </a:tc>
                <a:extLst>
                  <a:ext uri="{0D108BD9-81ED-4DB2-BD59-A6C34878D82A}">
                    <a16:rowId xmlns:a16="http://schemas.microsoft.com/office/drawing/2014/main" val="3068288953"/>
                  </a:ext>
                </a:extLst>
              </a:tr>
            </a:tbl>
          </a:graphicData>
        </a:graphic>
      </p:graphicFrame>
    </p:spTree>
    <p:extLst>
      <p:ext uri="{BB962C8B-B14F-4D97-AF65-F5344CB8AC3E}">
        <p14:creationId xmlns:p14="http://schemas.microsoft.com/office/powerpoint/2010/main" val="2792236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Module 2 – The role of scientists</a:t>
            </a:r>
            <a:endParaRPr lang="en-GB" dirty="0"/>
          </a:p>
        </p:txBody>
      </p:sp>
      <p:sp>
        <p:nvSpPr>
          <p:cNvPr id="27" name="TextBox 26">
            <a:extLst>
              <a:ext uri="{FF2B5EF4-FFF2-40B4-BE49-F238E27FC236}">
                <a16:creationId xmlns:a16="http://schemas.microsoft.com/office/drawing/2014/main" id="{31E6A1AD-7CCD-4CA6-98EF-971A0C05C4C8}"/>
              </a:ext>
            </a:extLst>
          </p:cNvPr>
          <p:cNvSpPr txBox="1"/>
          <p:nvPr/>
        </p:nvSpPr>
        <p:spPr>
          <a:xfrm>
            <a:off x="1992365" y="969526"/>
            <a:ext cx="8523235" cy="400110"/>
          </a:xfrm>
          <a:prstGeom prst="rect">
            <a:avLst/>
          </a:prstGeom>
          <a:noFill/>
        </p:spPr>
        <p:txBody>
          <a:bodyPr wrap="square">
            <a:spAutoFit/>
          </a:bodyPr>
          <a:lstStyle/>
          <a:p>
            <a:r>
              <a:rPr lang="en-US" sz="2000" b="1" dirty="0"/>
              <a:t>A collective responsibility for preventing misuse</a:t>
            </a:r>
          </a:p>
        </p:txBody>
      </p:sp>
      <p:sp>
        <p:nvSpPr>
          <p:cNvPr id="13" name="TextBox 12">
            <a:extLst>
              <a:ext uri="{FF2B5EF4-FFF2-40B4-BE49-F238E27FC236}">
                <a16:creationId xmlns:a16="http://schemas.microsoft.com/office/drawing/2014/main" id="{5116BDB0-E142-452F-9670-C580D9D2FF37}"/>
              </a:ext>
            </a:extLst>
          </p:cNvPr>
          <p:cNvSpPr txBox="1"/>
          <p:nvPr/>
        </p:nvSpPr>
        <p:spPr>
          <a:xfrm>
            <a:off x="1992365" y="1475318"/>
            <a:ext cx="7715250" cy="707886"/>
          </a:xfrm>
          <a:prstGeom prst="rect">
            <a:avLst/>
          </a:prstGeom>
          <a:noFill/>
        </p:spPr>
        <p:txBody>
          <a:bodyPr wrap="square">
            <a:spAutoFit/>
          </a:bodyPr>
          <a:lstStyle/>
          <a:p>
            <a:pPr lvl="0"/>
            <a:r>
              <a:rPr lang="en-US" sz="2000" dirty="0"/>
              <a:t>How can scientists contribute to collective responsibility for preventing misuse of dual use technologies?</a:t>
            </a:r>
            <a:endParaRPr lang="en-GB" sz="2000" dirty="0"/>
          </a:p>
        </p:txBody>
      </p:sp>
      <p:pic>
        <p:nvPicPr>
          <p:cNvPr id="2" name="Graphic 1" descr="Bubbles">
            <a:extLst>
              <a:ext uri="{FF2B5EF4-FFF2-40B4-BE49-F238E27FC236}">
                <a16:creationId xmlns:a16="http://schemas.microsoft.com/office/drawing/2014/main" id="{DDFE1CF4-9E51-479A-81AB-E2404684272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969526"/>
            <a:ext cx="1470381" cy="1470381"/>
          </a:xfrm>
          <a:prstGeom prst="rect">
            <a:avLst/>
          </a:prstGeom>
        </p:spPr>
      </p:pic>
      <p:sp>
        <p:nvSpPr>
          <p:cNvPr id="15" name="TextBox 14">
            <a:extLst>
              <a:ext uri="{FF2B5EF4-FFF2-40B4-BE49-F238E27FC236}">
                <a16:creationId xmlns:a16="http://schemas.microsoft.com/office/drawing/2014/main" id="{8B970646-367A-49B5-AE41-EB681C510366}"/>
              </a:ext>
            </a:extLst>
          </p:cNvPr>
          <p:cNvSpPr txBox="1"/>
          <p:nvPr/>
        </p:nvSpPr>
        <p:spPr>
          <a:xfrm>
            <a:off x="2404679" y="2540684"/>
            <a:ext cx="7137836" cy="707886"/>
          </a:xfrm>
          <a:prstGeom prst="rect">
            <a:avLst/>
          </a:prstGeom>
          <a:noFill/>
        </p:spPr>
        <p:txBody>
          <a:bodyPr wrap="square">
            <a:spAutoFit/>
          </a:bodyPr>
          <a:lstStyle/>
          <a:p>
            <a:pPr marL="342900" lvl="0" indent="-342900">
              <a:buFont typeface="Wingdings" panose="05000000000000000000" pitchFamily="2" charset="2"/>
              <a:buChar char="Ø"/>
            </a:pPr>
            <a:r>
              <a:rPr lang="en-GB" sz="2000" dirty="0"/>
              <a:t>To close the gap between innovation and regulation, develop voluntary self-regulation</a:t>
            </a:r>
          </a:p>
        </p:txBody>
      </p:sp>
      <p:sp>
        <p:nvSpPr>
          <p:cNvPr id="17" name="TextBox 16">
            <a:extLst>
              <a:ext uri="{FF2B5EF4-FFF2-40B4-BE49-F238E27FC236}">
                <a16:creationId xmlns:a16="http://schemas.microsoft.com/office/drawing/2014/main" id="{A604B23A-72EB-48DD-BA5F-8EF6E61A7AD8}"/>
              </a:ext>
            </a:extLst>
          </p:cNvPr>
          <p:cNvSpPr txBox="1"/>
          <p:nvPr/>
        </p:nvSpPr>
        <p:spPr>
          <a:xfrm>
            <a:off x="2404679" y="3607740"/>
            <a:ext cx="7137836" cy="707886"/>
          </a:xfrm>
          <a:prstGeom prst="rect">
            <a:avLst/>
          </a:prstGeom>
          <a:noFill/>
        </p:spPr>
        <p:txBody>
          <a:bodyPr wrap="square">
            <a:spAutoFit/>
          </a:bodyPr>
          <a:lstStyle/>
          <a:p>
            <a:pPr marL="342900" lvl="0" indent="-342900">
              <a:buFont typeface="Wingdings" panose="05000000000000000000" pitchFamily="2" charset="2"/>
              <a:buChar char="Ø"/>
            </a:pPr>
            <a:r>
              <a:rPr lang="en-GB" sz="2000" dirty="0"/>
              <a:t>Think about ethical dilemmas in research practices and adapt design of technologies to reduce risks and misuse potential</a:t>
            </a:r>
          </a:p>
        </p:txBody>
      </p:sp>
      <p:sp>
        <p:nvSpPr>
          <p:cNvPr id="21" name="TextBox 20">
            <a:extLst>
              <a:ext uri="{FF2B5EF4-FFF2-40B4-BE49-F238E27FC236}">
                <a16:creationId xmlns:a16="http://schemas.microsoft.com/office/drawing/2014/main" id="{BA2CFCA5-39C9-4638-90FB-4DEC34A75489}"/>
              </a:ext>
            </a:extLst>
          </p:cNvPr>
          <p:cNvSpPr txBox="1"/>
          <p:nvPr/>
        </p:nvSpPr>
        <p:spPr>
          <a:xfrm>
            <a:off x="2404679" y="4674796"/>
            <a:ext cx="7137836" cy="707886"/>
          </a:xfrm>
          <a:prstGeom prst="rect">
            <a:avLst/>
          </a:prstGeom>
          <a:noFill/>
        </p:spPr>
        <p:txBody>
          <a:bodyPr wrap="square">
            <a:spAutoFit/>
          </a:bodyPr>
          <a:lstStyle/>
          <a:p>
            <a:pPr marL="342900" lvl="0" indent="-342900">
              <a:buFont typeface="Wingdings" panose="05000000000000000000" pitchFamily="2" charset="2"/>
              <a:buChar char="Ø"/>
            </a:pPr>
            <a:r>
              <a:rPr lang="en-GB" sz="2000" dirty="0"/>
              <a:t>Engage with citizens and enter in public dialogue for mutual learning</a:t>
            </a:r>
          </a:p>
        </p:txBody>
      </p:sp>
      <p:sp>
        <p:nvSpPr>
          <p:cNvPr id="6" name="TextBox 5">
            <a:extLst>
              <a:ext uri="{FF2B5EF4-FFF2-40B4-BE49-F238E27FC236}">
                <a16:creationId xmlns:a16="http://schemas.microsoft.com/office/drawing/2014/main" id="{83E324C0-0FE2-40B9-B08D-2942EEBB5F74}"/>
              </a:ext>
            </a:extLst>
          </p:cNvPr>
          <p:cNvSpPr txBox="1"/>
          <p:nvPr/>
        </p:nvSpPr>
        <p:spPr>
          <a:xfrm>
            <a:off x="2404678" y="5741852"/>
            <a:ext cx="9520621" cy="707886"/>
          </a:xfrm>
          <a:prstGeom prst="rect">
            <a:avLst/>
          </a:prstGeom>
          <a:noFill/>
        </p:spPr>
        <p:txBody>
          <a:bodyPr wrap="square">
            <a:spAutoFit/>
          </a:bodyPr>
          <a:lstStyle/>
          <a:p>
            <a:pPr lvl="0"/>
            <a:r>
              <a:rPr lang="en-US" sz="2000" dirty="0"/>
              <a:t>Collective responsibility also has the side effect of fragmenting responsibility so that no real accountability exists as it fall in the gaps between everyone involved in the processes.</a:t>
            </a:r>
            <a:endParaRPr lang="en-GB" sz="2000" dirty="0"/>
          </a:p>
        </p:txBody>
      </p:sp>
      <p:sp>
        <p:nvSpPr>
          <p:cNvPr id="7" name="Arrow: Right 6">
            <a:extLst>
              <a:ext uri="{FF2B5EF4-FFF2-40B4-BE49-F238E27FC236}">
                <a16:creationId xmlns:a16="http://schemas.microsoft.com/office/drawing/2014/main" id="{9670229D-9CD1-457E-B561-EDA973DD111B}"/>
              </a:ext>
            </a:extLst>
          </p:cNvPr>
          <p:cNvSpPr/>
          <p:nvPr/>
        </p:nvSpPr>
        <p:spPr>
          <a:xfrm>
            <a:off x="1992365" y="5741852"/>
            <a:ext cx="412314" cy="417648"/>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56897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Module 2 – The role of scientists</a:t>
            </a:r>
            <a:endParaRPr lang="en-GB" dirty="0"/>
          </a:p>
        </p:txBody>
      </p:sp>
      <p:sp>
        <p:nvSpPr>
          <p:cNvPr id="27" name="TextBox 26">
            <a:extLst>
              <a:ext uri="{FF2B5EF4-FFF2-40B4-BE49-F238E27FC236}">
                <a16:creationId xmlns:a16="http://schemas.microsoft.com/office/drawing/2014/main" id="{31E6A1AD-7CCD-4CA6-98EF-971A0C05C4C8}"/>
              </a:ext>
            </a:extLst>
          </p:cNvPr>
          <p:cNvSpPr txBox="1"/>
          <p:nvPr/>
        </p:nvSpPr>
        <p:spPr>
          <a:xfrm>
            <a:off x="1992365" y="969526"/>
            <a:ext cx="8523235" cy="400110"/>
          </a:xfrm>
          <a:prstGeom prst="rect">
            <a:avLst/>
          </a:prstGeom>
          <a:noFill/>
        </p:spPr>
        <p:txBody>
          <a:bodyPr wrap="square">
            <a:spAutoFit/>
          </a:bodyPr>
          <a:lstStyle/>
          <a:p>
            <a:r>
              <a:rPr lang="en-US" sz="2000" b="1" dirty="0"/>
              <a:t>A collective responsibility for preventing misuse</a:t>
            </a:r>
          </a:p>
        </p:txBody>
      </p:sp>
      <p:sp>
        <p:nvSpPr>
          <p:cNvPr id="13" name="TextBox 12">
            <a:extLst>
              <a:ext uri="{FF2B5EF4-FFF2-40B4-BE49-F238E27FC236}">
                <a16:creationId xmlns:a16="http://schemas.microsoft.com/office/drawing/2014/main" id="{5116BDB0-E142-452F-9670-C580D9D2FF37}"/>
              </a:ext>
            </a:extLst>
          </p:cNvPr>
          <p:cNvSpPr txBox="1"/>
          <p:nvPr/>
        </p:nvSpPr>
        <p:spPr>
          <a:xfrm>
            <a:off x="1992365" y="1475318"/>
            <a:ext cx="7715250" cy="400110"/>
          </a:xfrm>
          <a:prstGeom prst="rect">
            <a:avLst/>
          </a:prstGeom>
          <a:noFill/>
        </p:spPr>
        <p:txBody>
          <a:bodyPr wrap="square">
            <a:spAutoFit/>
          </a:bodyPr>
          <a:lstStyle/>
          <a:p>
            <a:r>
              <a:rPr lang="en-GB" sz="2000" dirty="0">
                <a:solidFill>
                  <a:schemeClr val="tx1"/>
                </a:solidFill>
              </a:rPr>
              <a:t>Responsibilities of the Institutional Management</a:t>
            </a:r>
            <a:r>
              <a:rPr lang="en-US" sz="2000" dirty="0"/>
              <a:t>? A crude model</a:t>
            </a:r>
            <a:endParaRPr lang="en-GB" sz="2000" dirty="0"/>
          </a:p>
        </p:txBody>
      </p:sp>
      <p:pic>
        <p:nvPicPr>
          <p:cNvPr id="2" name="Graphic 1" descr="Bubbles">
            <a:extLst>
              <a:ext uri="{FF2B5EF4-FFF2-40B4-BE49-F238E27FC236}">
                <a16:creationId xmlns:a16="http://schemas.microsoft.com/office/drawing/2014/main" id="{DDFE1CF4-9E51-479A-81AB-E2404684272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969526"/>
            <a:ext cx="1470381" cy="1470381"/>
          </a:xfrm>
          <a:prstGeom prst="rect">
            <a:avLst/>
          </a:prstGeom>
        </p:spPr>
      </p:pic>
      <p:sp>
        <p:nvSpPr>
          <p:cNvPr id="12" name="TextBox 11">
            <a:extLst>
              <a:ext uri="{FF2B5EF4-FFF2-40B4-BE49-F238E27FC236}">
                <a16:creationId xmlns:a16="http://schemas.microsoft.com/office/drawing/2014/main" id="{31C76CAE-8EF3-478B-BD89-BDD60CCE6EA6}"/>
              </a:ext>
            </a:extLst>
          </p:cNvPr>
          <p:cNvSpPr txBox="1"/>
          <p:nvPr/>
        </p:nvSpPr>
        <p:spPr>
          <a:xfrm>
            <a:off x="2077744" y="2206422"/>
            <a:ext cx="8187174" cy="400110"/>
          </a:xfrm>
          <a:prstGeom prst="rect">
            <a:avLst/>
          </a:prstGeom>
          <a:noFill/>
        </p:spPr>
        <p:txBody>
          <a:bodyPr wrap="square">
            <a:spAutoFit/>
          </a:bodyPr>
          <a:lstStyle/>
          <a:p>
            <a:pPr marL="285750" indent="-285750">
              <a:buFont typeface="Wingdings" panose="05000000000000000000" pitchFamily="2" charset="2"/>
              <a:buChar char="Ø"/>
            </a:pPr>
            <a:r>
              <a:rPr lang="en-GB" sz="2000" dirty="0"/>
              <a:t>Invest in risk management infrastructure and technologies</a:t>
            </a:r>
          </a:p>
        </p:txBody>
      </p:sp>
      <p:sp>
        <p:nvSpPr>
          <p:cNvPr id="14" name="TextBox 13">
            <a:extLst>
              <a:ext uri="{FF2B5EF4-FFF2-40B4-BE49-F238E27FC236}">
                <a16:creationId xmlns:a16="http://schemas.microsoft.com/office/drawing/2014/main" id="{2795C052-3BDF-4AE9-9351-4D98B100953F}"/>
              </a:ext>
            </a:extLst>
          </p:cNvPr>
          <p:cNvSpPr txBox="1"/>
          <p:nvPr/>
        </p:nvSpPr>
        <p:spPr>
          <a:xfrm>
            <a:off x="2077743" y="5382682"/>
            <a:ext cx="6123631" cy="400110"/>
          </a:xfrm>
          <a:prstGeom prst="rect">
            <a:avLst/>
          </a:prstGeom>
          <a:noFill/>
        </p:spPr>
        <p:txBody>
          <a:bodyPr wrap="square">
            <a:spAutoFit/>
          </a:bodyPr>
          <a:lstStyle/>
          <a:p>
            <a:pPr marL="285750" indent="-285750">
              <a:buFont typeface="Wingdings" panose="05000000000000000000" pitchFamily="2" charset="2"/>
              <a:buChar char="Ø"/>
            </a:pPr>
            <a:r>
              <a:rPr lang="en-GB" sz="2000" dirty="0"/>
              <a:t>Use tools to assess risk management approach</a:t>
            </a:r>
            <a:endParaRPr lang="en-GB" sz="2000" strike="sngStrike" dirty="0"/>
          </a:p>
        </p:txBody>
      </p:sp>
      <p:sp>
        <p:nvSpPr>
          <p:cNvPr id="16" name="TextBox 15">
            <a:extLst>
              <a:ext uri="{FF2B5EF4-FFF2-40B4-BE49-F238E27FC236}">
                <a16:creationId xmlns:a16="http://schemas.microsoft.com/office/drawing/2014/main" id="{9A65984D-19BF-4BEE-BC5B-ED3A0BAFE231}"/>
              </a:ext>
            </a:extLst>
          </p:cNvPr>
          <p:cNvSpPr txBox="1"/>
          <p:nvPr/>
        </p:nvSpPr>
        <p:spPr>
          <a:xfrm>
            <a:off x="2077743" y="2841674"/>
            <a:ext cx="8401569" cy="400110"/>
          </a:xfrm>
          <a:prstGeom prst="rect">
            <a:avLst/>
          </a:prstGeom>
          <a:noFill/>
        </p:spPr>
        <p:txBody>
          <a:bodyPr wrap="square">
            <a:spAutoFit/>
          </a:bodyPr>
          <a:lstStyle/>
          <a:p>
            <a:pPr marL="285750" indent="-285750">
              <a:buFont typeface="Wingdings" panose="05000000000000000000" pitchFamily="2" charset="2"/>
              <a:buChar char="Ø"/>
            </a:pPr>
            <a:r>
              <a:rPr lang="en-GB" sz="2000" dirty="0"/>
              <a:t>Appoint risk officers and integrity advisors</a:t>
            </a:r>
          </a:p>
        </p:txBody>
      </p:sp>
      <p:sp>
        <p:nvSpPr>
          <p:cNvPr id="19" name="TextBox 18">
            <a:extLst>
              <a:ext uri="{FF2B5EF4-FFF2-40B4-BE49-F238E27FC236}">
                <a16:creationId xmlns:a16="http://schemas.microsoft.com/office/drawing/2014/main" id="{5C09E46A-5FEA-47EF-B316-7F7BCC2564A4}"/>
              </a:ext>
            </a:extLst>
          </p:cNvPr>
          <p:cNvSpPr txBox="1"/>
          <p:nvPr/>
        </p:nvSpPr>
        <p:spPr>
          <a:xfrm>
            <a:off x="2077743" y="3476926"/>
            <a:ext cx="9232346" cy="400110"/>
          </a:xfrm>
          <a:prstGeom prst="rect">
            <a:avLst/>
          </a:prstGeom>
          <a:noFill/>
        </p:spPr>
        <p:txBody>
          <a:bodyPr wrap="square">
            <a:spAutoFit/>
          </a:bodyPr>
          <a:lstStyle/>
          <a:p>
            <a:pPr marL="285750" indent="-285750">
              <a:buFont typeface="Wingdings" panose="05000000000000000000" pitchFamily="2" charset="2"/>
              <a:buChar char="Ø"/>
            </a:pPr>
            <a:r>
              <a:rPr lang="en-GB" sz="2000" dirty="0"/>
              <a:t>Organise training in laboratory safety, </a:t>
            </a:r>
            <a:r>
              <a:rPr lang="en-GB" sz="2000" dirty="0">
                <a:solidFill>
                  <a:schemeClr val="tx1"/>
                </a:solidFill>
              </a:rPr>
              <a:t>security, and legal requirements</a:t>
            </a:r>
          </a:p>
        </p:txBody>
      </p:sp>
      <p:sp>
        <p:nvSpPr>
          <p:cNvPr id="20" name="TextBox 19">
            <a:extLst>
              <a:ext uri="{FF2B5EF4-FFF2-40B4-BE49-F238E27FC236}">
                <a16:creationId xmlns:a16="http://schemas.microsoft.com/office/drawing/2014/main" id="{B0FE2E93-3C04-49AF-8B10-F615DA3C2279}"/>
              </a:ext>
            </a:extLst>
          </p:cNvPr>
          <p:cNvSpPr txBox="1"/>
          <p:nvPr/>
        </p:nvSpPr>
        <p:spPr>
          <a:xfrm>
            <a:off x="2077743" y="4112178"/>
            <a:ext cx="8770063" cy="400110"/>
          </a:xfrm>
          <a:prstGeom prst="rect">
            <a:avLst/>
          </a:prstGeom>
          <a:noFill/>
        </p:spPr>
        <p:txBody>
          <a:bodyPr wrap="square">
            <a:spAutoFit/>
          </a:bodyPr>
          <a:lstStyle/>
          <a:p>
            <a:pPr marL="285750" indent="-285750">
              <a:buFont typeface="Wingdings" panose="05000000000000000000" pitchFamily="2" charset="2"/>
              <a:buChar char="Ø"/>
            </a:pPr>
            <a:r>
              <a:rPr lang="en-GB" sz="2000" dirty="0"/>
              <a:t>Protect whistle blowers reporting hazardous or suspicious activities</a:t>
            </a:r>
          </a:p>
        </p:txBody>
      </p:sp>
      <p:sp>
        <p:nvSpPr>
          <p:cNvPr id="22" name="TextBox 21">
            <a:extLst>
              <a:ext uri="{FF2B5EF4-FFF2-40B4-BE49-F238E27FC236}">
                <a16:creationId xmlns:a16="http://schemas.microsoft.com/office/drawing/2014/main" id="{ECDC9F08-4485-46DE-8415-63E3142F1D49}"/>
              </a:ext>
            </a:extLst>
          </p:cNvPr>
          <p:cNvSpPr txBox="1"/>
          <p:nvPr/>
        </p:nvSpPr>
        <p:spPr>
          <a:xfrm>
            <a:off x="2077743" y="4747430"/>
            <a:ext cx="9733540" cy="400110"/>
          </a:xfrm>
          <a:prstGeom prst="rect">
            <a:avLst/>
          </a:prstGeom>
          <a:noFill/>
        </p:spPr>
        <p:txBody>
          <a:bodyPr wrap="square">
            <a:spAutoFit/>
          </a:bodyPr>
          <a:lstStyle/>
          <a:p>
            <a:pPr marL="285750" indent="-285750">
              <a:buFont typeface="Wingdings" panose="05000000000000000000" pitchFamily="2" charset="2"/>
              <a:buChar char="Ø"/>
            </a:pPr>
            <a:r>
              <a:rPr lang="en-GB" sz="2000" dirty="0"/>
              <a:t>Regular table discussions on safety and security appropriate to the scientific discipline</a:t>
            </a:r>
          </a:p>
        </p:txBody>
      </p:sp>
      <p:sp>
        <p:nvSpPr>
          <p:cNvPr id="29" name="Freeform: Shape 28">
            <a:extLst>
              <a:ext uri="{FF2B5EF4-FFF2-40B4-BE49-F238E27FC236}">
                <a16:creationId xmlns:a16="http://schemas.microsoft.com/office/drawing/2014/main" id="{C7B4DB9E-7458-4F94-84C0-9871CD9BA127}"/>
              </a:ext>
            </a:extLst>
          </p:cNvPr>
          <p:cNvSpPr/>
          <p:nvPr/>
        </p:nvSpPr>
        <p:spPr>
          <a:xfrm>
            <a:off x="7505700" y="2283879"/>
            <a:ext cx="4345537" cy="3589465"/>
          </a:xfrm>
          <a:custGeom>
            <a:avLst/>
            <a:gdLst>
              <a:gd name="connsiteX0" fmla="*/ 0 w 4345537"/>
              <a:gd name="connsiteY0" fmla="*/ 3316821 h 3589465"/>
              <a:gd name="connsiteX1" fmla="*/ 4229100 w 4345537"/>
              <a:gd name="connsiteY1" fmla="*/ 3291421 h 3589465"/>
              <a:gd name="connsiteX2" fmla="*/ 2984500 w 4345537"/>
              <a:gd name="connsiteY2" fmla="*/ 281521 h 3589465"/>
              <a:gd name="connsiteX3" fmla="*/ 1130300 w 4345537"/>
              <a:gd name="connsiteY3" fmla="*/ 129121 h 3589465"/>
            </a:gdLst>
            <a:ahLst/>
            <a:cxnLst>
              <a:cxn ang="0">
                <a:pos x="connsiteX0" y="connsiteY0"/>
              </a:cxn>
              <a:cxn ang="0">
                <a:pos x="connsiteX1" y="connsiteY1"/>
              </a:cxn>
              <a:cxn ang="0">
                <a:pos x="connsiteX2" y="connsiteY2"/>
              </a:cxn>
              <a:cxn ang="0">
                <a:pos x="connsiteX3" y="connsiteY3"/>
              </a:cxn>
            </a:cxnLst>
            <a:rect l="l" t="t" r="r" b="b"/>
            <a:pathLst>
              <a:path w="4345537" h="3589465">
                <a:moveTo>
                  <a:pt x="0" y="3316821"/>
                </a:moveTo>
                <a:cubicBezTo>
                  <a:pt x="1865841" y="3557062"/>
                  <a:pt x="3731683" y="3797304"/>
                  <a:pt x="4229100" y="3291421"/>
                </a:cubicBezTo>
                <a:cubicBezTo>
                  <a:pt x="4726517" y="2785538"/>
                  <a:pt x="3500967" y="808571"/>
                  <a:pt x="2984500" y="281521"/>
                </a:cubicBezTo>
                <a:cubicBezTo>
                  <a:pt x="2468033" y="-245529"/>
                  <a:pt x="1420283" y="129121"/>
                  <a:pt x="1130300" y="129121"/>
                </a:cubicBezTo>
              </a:path>
            </a:pathLst>
          </a:custGeom>
          <a:noFill/>
          <a:ln w="31750">
            <a:solidFill>
              <a:schemeClr val="tx1"/>
            </a:solidFill>
            <a:headEnd w="med"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22088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Module 2 – The role of scientists</a:t>
            </a:r>
            <a:endParaRPr lang="en-GB" dirty="0"/>
          </a:p>
        </p:txBody>
      </p:sp>
      <p:sp>
        <p:nvSpPr>
          <p:cNvPr id="27" name="TextBox 26">
            <a:extLst>
              <a:ext uri="{FF2B5EF4-FFF2-40B4-BE49-F238E27FC236}">
                <a16:creationId xmlns:a16="http://schemas.microsoft.com/office/drawing/2014/main" id="{31E6A1AD-7CCD-4CA6-98EF-971A0C05C4C8}"/>
              </a:ext>
            </a:extLst>
          </p:cNvPr>
          <p:cNvSpPr txBox="1"/>
          <p:nvPr/>
        </p:nvSpPr>
        <p:spPr>
          <a:xfrm>
            <a:off x="1992365" y="969526"/>
            <a:ext cx="8523235" cy="400110"/>
          </a:xfrm>
          <a:prstGeom prst="rect">
            <a:avLst/>
          </a:prstGeom>
          <a:noFill/>
        </p:spPr>
        <p:txBody>
          <a:bodyPr wrap="square">
            <a:spAutoFit/>
          </a:bodyPr>
          <a:lstStyle/>
          <a:p>
            <a:r>
              <a:rPr lang="en-US" sz="2000" b="1" dirty="0"/>
              <a:t>Conclusions</a:t>
            </a:r>
          </a:p>
        </p:txBody>
      </p:sp>
      <p:pic>
        <p:nvPicPr>
          <p:cNvPr id="2" name="Graphic 1" descr="Books">
            <a:extLst>
              <a:ext uri="{FF2B5EF4-FFF2-40B4-BE49-F238E27FC236}">
                <a16:creationId xmlns:a16="http://schemas.microsoft.com/office/drawing/2014/main" id="{DDFE1CF4-9E51-479A-81AB-E2404684272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969526"/>
            <a:ext cx="1470381" cy="1470381"/>
          </a:xfrm>
          <a:prstGeom prst="rect">
            <a:avLst/>
          </a:prstGeom>
        </p:spPr>
      </p:pic>
      <p:sp>
        <p:nvSpPr>
          <p:cNvPr id="15" name="TextBox 14">
            <a:extLst>
              <a:ext uri="{FF2B5EF4-FFF2-40B4-BE49-F238E27FC236}">
                <a16:creationId xmlns:a16="http://schemas.microsoft.com/office/drawing/2014/main" id="{5DEB697E-5602-4FD8-88C0-128749B44F28}"/>
              </a:ext>
            </a:extLst>
          </p:cNvPr>
          <p:cNvSpPr txBox="1"/>
          <p:nvPr/>
        </p:nvSpPr>
        <p:spPr>
          <a:xfrm>
            <a:off x="1992366" y="1516577"/>
            <a:ext cx="8307334" cy="707886"/>
          </a:xfrm>
          <a:prstGeom prst="rect">
            <a:avLst/>
          </a:prstGeom>
          <a:noFill/>
        </p:spPr>
        <p:txBody>
          <a:bodyPr wrap="square">
            <a:spAutoFit/>
          </a:bodyPr>
          <a:lstStyle/>
          <a:p>
            <a:pPr marL="342900" indent="-342900">
              <a:buFont typeface="Wingdings" panose="05000000000000000000" pitchFamily="2" charset="2"/>
              <a:buChar char="ü"/>
            </a:pPr>
            <a:r>
              <a:rPr lang="en-GB" sz="2000" dirty="0"/>
              <a:t>Scientists are citizens and as such share in the</a:t>
            </a:r>
            <a:r>
              <a:rPr lang="en-GB" sz="2000" dirty="0">
                <a:solidFill>
                  <a:schemeClr val="tx1"/>
                </a:solidFill>
              </a:rPr>
              <a:t> </a:t>
            </a:r>
            <a:r>
              <a:rPr lang="en-GB" sz="2000" strike="noStrike" dirty="0">
                <a:solidFill>
                  <a:schemeClr val="tx1"/>
                </a:solidFill>
              </a:rPr>
              <a:t>responsible conduct of science and </a:t>
            </a:r>
            <a:r>
              <a:rPr lang="en-GB" sz="2000" dirty="0">
                <a:solidFill>
                  <a:schemeClr val="tx1"/>
                </a:solidFill>
              </a:rPr>
              <a:t>for ethical impacts of research on society</a:t>
            </a:r>
          </a:p>
        </p:txBody>
      </p:sp>
      <p:sp>
        <p:nvSpPr>
          <p:cNvPr id="17" name="TextBox 16">
            <a:extLst>
              <a:ext uri="{FF2B5EF4-FFF2-40B4-BE49-F238E27FC236}">
                <a16:creationId xmlns:a16="http://schemas.microsoft.com/office/drawing/2014/main" id="{66A8B8EA-C084-42A1-9417-11AD4F9B3682}"/>
              </a:ext>
            </a:extLst>
          </p:cNvPr>
          <p:cNvSpPr txBox="1"/>
          <p:nvPr/>
        </p:nvSpPr>
        <p:spPr>
          <a:xfrm>
            <a:off x="1992366" y="2386154"/>
            <a:ext cx="8307334" cy="707886"/>
          </a:xfrm>
          <a:prstGeom prst="rect">
            <a:avLst/>
          </a:prstGeom>
          <a:noFill/>
        </p:spPr>
        <p:txBody>
          <a:bodyPr wrap="square">
            <a:spAutoFit/>
          </a:bodyPr>
          <a:lstStyle/>
          <a:p>
            <a:pPr marL="342900" indent="-342900">
              <a:buFont typeface="Wingdings" panose="05000000000000000000" pitchFamily="2" charset="2"/>
              <a:buChar char="ü"/>
            </a:pPr>
            <a:r>
              <a:rPr lang="en-US" sz="2000" dirty="0"/>
              <a:t>Scientists have special knowledge and skills, and hence have specific role and responsibilities</a:t>
            </a:r>
          </a:p>
        </p:txBody>
      </p:sp>
      <p:sp>
        <p:nvSpPr>
          <p:cNvPr id="21" name="TextBox 20">
            <a:extLst>
              <a:ext uri="{FF2B5EF4-FFF2-40B4-BE49-F238E27FC236}">
                <a16:creationId xmlns:a16="http://schemas.microsoft.com/office/drawing/2014/main" id="{840FA5DB-3907-40CD-95E2-40B2F6CE1406}"/>
              </a:ext>
            </a:extLst>
          </p:cNvPr>
          <p:cNvSpPr txBox="1"/>
          <p:nvPr/>
        </p:nvSpPr>
        <p:spPr>
          <a:xfrm>
            <a:off x="2963479" y="3255730"/>
            <a:ext cx="7336221" cy="923330"/>
          </a:xfrm>
          <a:prstGeom prst="rect">
            <a:avLst/>
          </a:prstGeom>
          <a:noFill/>
        </p:spPr>
        <p:txBody>
          <a:bodyPr wrap="square">
            <a:spAutoFit/>
          </a:bodyPr>
          <a:lstStyle/>
          <a:p>
            <a:r>
              <a:rPr lang="en-US" i="1" dirty="0"/>
              <a:t>These responsibilities </a:t>
            </a:r>
            <a:r>
              <a:rPr lang="en-US" i="1" dirty="0">
                <a:solidFill>
                  <a:schemeClr val="tx1"/>
                </a:solidFill>
              </a:rPr>
              <a:t>include: Being aware of national and international rules, develop voluntary regulations </a:t>
            </a:r>
            <a:r>
              <a:rPr lang="en-US" i="1" dirty="0"/>
              <a:t>and standards, science for policy, benign-by-design, and engage in public dialogue</a:t>
            </a:r>
          </a:p>
        </p:txBody>
      </p:sp>
      <p:sp>
        <p:nvSpPr>
          <p:cNvPr id="23" name="TextBox 22">
            <a:extLst>
              <a:ext uri="{FF2B5EF4-FFF2-40B4-BE49-F238E27FC236}">
                <a16:creationId xmlns:a16="http://schemas.microsoft.com/office/drawing/2014/main" id="{3EB3D1BC-99DA-463A-823C-D6A9DC23A954}"/>
              </a:ext>
            </a:extLst>
          </p:cNvPr>
          <p:cNvSpPr txBox="1"/>
          <p:nvPr/>
        </p:nvSpPr>
        <p:spPr>
          <a:xfrm>
            <a:off x="1992366" y="4433085"/>
            <a:ext cx="8307334" cy="707886"/>
          </a:xfrm>
          <a:prstGeom prst="rect">
            <a:avLst/>
          </a:prstGeom>
          <a:noFill/>
        </p:spPr>
        <p:txBody>
          <a:bodyPr wrap="square">
            <a:spAutoFit/>
          </a:bodyPr>
          <a:lstStyle/>
          <a:p>
            <a:pPr marL="342900" indent="-342900">
              <a:buFont typeface="Wingdings" panose="05000000000000000000" pitchFamily="2" charset="2"/>
              <a:buChar char="ü"/>
            </a:pPr>
            <a:r>
              <a:rPr lang="en-US" sz="2000" dirty="0"/>
              <a:t>Because progress </a:t>
            </a:r>
            <a:r>
              <a:rPr lang="en-US" sz="2000" dirty="0">
                <a:solidFill>
                  <a:schemeClr val="tx1"/>
                </a:solidFill>
              </a:rPr>
              <a:t>in science is often </a:t>
            </a:r>
            <a:r>
              <a:rPr lang="en-US" sz="2000" dirty="0"/>
              <a:t>ahead of</a:t>
            </a:r>
            <a:r>
              <a:rPr lang="en-US" sz="2000" dirty="0">
                <a:solidFill>
                  <a:schemeClr val="tx1"/>
                </a:solidFill>
              </a:rPr>
              <a:t> formal </a:t>
            </a:r>
            <a:r>
              <a:rPr lang="en-US" sz="2000" dirty="0"/>
              <a:t>laws, complementary voluntary self-regulation may be needed</a:t>
            </a:r>
          </a:p>
        </p:txBody>
      </p:sp>
      <p:sp>
        <p:nvSpPr>
          <p:cNvPr id="24" name="TextBox 23">
            <a:extLst>
              <a:ext uri="{FF2B5EF4-FFF2-40B4-BE49-F238E27FC236}">
                <a16:creationId xmlns:a16="http://schemas.microsoft.com/office/drawing/2014/main" id="{82E08196-F791-46BA-9D53-224342D81F62}"/>
              </a:ext>
            </a:extLst>
          </p:cNvPr>
          <p:cNvSpPr txBox="1"/>
          <p:nvPr/>
        </p:nvSpPr>
        <p:spPr>
          <a:xfrm>
            <a:off x="1992366" y="5302663"/>
            <a:ext cx="8307334" cy="707886"/>
          </a:xfrm>
          <a:prstGeom prst="rect">
            <a:avLst/>
          </a:prstGeom>
          <a:noFill/>
        </p:spPr>
        <p:txBody>
          <a:bodyPr wrap="square">
            <a:spAutoFit/>
          </a:bodyPr>
          <a:lstStyle/>
          <a:p>
            <a:pPr marL="342900" indent="-342900">
              <a:buFont typeface="Wingdings" panose="05000000000000000000" pitchFamily="2" charset="2"/>
              <a:buChar char="ü"/>
            </a:pPr>
            <a:r>
              <a:rPr lang="en-US" sz="2000" dirty="0"/>
              <a:t>Governments and public and private bodies offer methodologies and tools for performing responsible research and innovation </a:t>
            </a:r>
          </a:p>
        </p:txBody>
      </p:sp>
    </p:spTree>
    <p:extLst>
      <p:ext uri="{BB962C8B-B14F-4D97-AF65-F5344CB8AC3E}">
        <p14:creationId xmlns:p14="http://schemas.microsoft.com/office/powerpoint/2010/main" val="5125079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Module 2 – The role of scientists</a:t>
            </a:r>
            <a:endParaRPr lang="en-GB" dirty="0"/>
          </a:p>
        </p:txBody>
      </p:sp>
      <p:pic>
        <p:nvPicPr>
          <p:cNvPr id="2" name="Graphic 1" descr="Books">
            <a:extLst>
              <a:ext uri="{FF2B5EF4-FFF2-40B4-BE49-F238E27FC236}">
                <a16:creationId xmlns:a16="http://schemas.microsoft.com/office/drawing/2014/main" id="{DDFE1CF4-9E51-479A-81AB-E2404684272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969526"/>
            <a:ext cx="1470381" cy="1470381"/>
          </a:xfrm>
          <a:prstGeom prst="rect">
            <a:avLst/>
          </a:prstGeom>
        </p:spPr>
      </p:pic>
      <p:graphicFrame>
        <p:nvGraphicFramePr>
          <p:cNvPr id="3" name="Tabel 6">
            <a:extLst>
              <a:ext uri="{FF2B5EF4-FFF2-40B4-BE49-F238E27FC236}">
                <a16:creationId xmlns:a16="http://schemas.microsoft.com/office/drawing/2014/main" id="{060709F4-4E28-4E1C-989C-3321E2ABCDF0}"/>
              </a:ext>
            </a:extLst>
          </p:cNvPr>
          <p:cNvGraphicFramePr>
            <a:graphicFrameLocks noGrp="1"/>
          </p:cNvGraphicFramePr>
          <p:nvPr>
            <p:extLst>
              <p:ext uri="{D42A27DB-BD31-4B8C-83A1-F6EECF244321}">
                <p14:modId xmlns:p14="http://schemas.microsoft.com/office/powerpoint/2010/main" val="307760374"/>
              </p:ext>
            </p:extLst>
          </p:nvPr>
        </p:nvGraphicFramePr>
        <p:xfrm>
          <a:off x="1790699" y="1236226"/>
          <a:ext cx="9833809" cy="4886960"/>
        </p:xfrm>
        <a:graphic>
          <a:graphicData uri="http://schemas.openxmlformats.org/drawingml/2006/table">
            <a:tbl>
              <a:tblPr firstRow="1" bandRow="1">
                <a:tableStyleId>{073A0DAA-6AF3-43AB-8588-CEC1D06C72B9}</a:tableStyleId>
              </a:tblPr>
              <a:tblGrid>
                <a:gridCol w="3545622">
                  <a:extLst>
                    <a:ext uri="{9D8B030D-6E8A-4147-A177-3AD203B41FA5}">
                      <a16:colId xmlns:a16="http://schemas.microsoft.com/office/drawing/2014/main" val="426002921"/>
                    </a:ext>
                  </a:extLst>
                </a:gridCol>
                <a:gridCol w="6288187">
                  <a:extLst>
                    <a:ext uri="{9D8B030D-6E8A-4147-A177-3AD203B41FA5}">
                      <a16:colId xmlns:a16="http://schemas.microsoft.com/office/drawing/2014/main" val="238729065"/>
                    </a:ext>
                  </a:extLst>
                </a:gridCol>
              </a:tblGrid>
              <a:tr h="370840">
                <a:tc>
                  <a:txBody>
                    <a:bodyPr/>
                    <a:lstStyle/>
                    <a:p>
                      <a:r>
                        <a:rPr lang="en-GB" dirty="0"/>
                        <a:t>Self-assessment quiz:</a:t>
                      </a:r>
                    </a:p>
                  </a:txBody>
                  <a:tcPr/>
                </a:tc>
                <a:tc>
                  <a:txBody>
                    <a:bodyPr/>
                    <a:lstStyle/>
                    <a:p>
                      <a:endParaRPr lang="en-GB" dirty="0"/>
                    </a:p>
                  </a:txBody>
                  <a:tcPr/>
                </a:tc>
                <a:extLst>
                  <a:ext uri="{0D108BD9-81ED-4DB2-BD59-A6C34878D82A}">
                    <a16:rowId xmlns:a16="http://schemas.microsoft.com/office/drawing/2014/main" val="1880169383"/>
                  </a:ext>
                </a:extLst>
              </a:tr>
              <a:tr h="370840">
                <a:tc rowSpan="3">
                  <a:txBody>
                    <a:bodyPr/>
                    <a:lstStyle/>
                    <a:p>
                      <a:r>
                        <a:rPr lang="en-GB" dirty="0"/>
                        <a:t>1. What is responsible research?</a:t>
                      </a:r>
                    </a:p>
                  </a:txBody>
                  <a:tcPr/>
                </a:tc>
                <a:tc>
                  <a:txBody>
                    <a:bodyPr/>
                    <a:lstStyle/>
                    <a:p>
                      <a:pPr marL="0" indent="0">
                        <a:buNone/>
                      </a:pPr>
                      <a:r>
                        <a:rPr lang="en-GB" dirty="0"/>
                        <a:t>a. Living up to standards of good professional conduct and citizenship</a:t>
                      </a:r>
                    </a:p>
                  </a:txBody>
                  <a:tcPr/>
                </a:tc>
                <a:extLst>
                  <a:ext uri="{0D108BD9-81ED-4DB2-BD59-A6C34878D82A}">
                    <a16:rowId xmlns:a16="http://schemas.microsoft.com/office/drawing/2014/main" val="4272801578"/>
                  </a:ext>
                </a:extLst>
              </a:tr>
              <a:tr h="370840">
                <a:tc vMerge="1">
                  <a:txBody>
                    <a:bodyPr/>
                    <a:lstStyle/>
                    <a:p>
                      <a:endParaRPr lang="en-GB" dirty="0"/>
                    </a:p>
                  </a:txBody>
                  <a:tcPr/>
                </a:tc>
                <a:tc>
                  <a:txBody>
                    <a:bodyPr/>
                    <a:lstStyle/>
                    <a:p>
                      <a:r>
                        <a:rPr lang="en-GB" dirty="0"/>
                        <a:t>b. Letting school children work in the research laboratory</a:t>
                      </a:r>
                    </a:p>
                  </a:txBody>
                  <a:tcPr/>
                </a:tc>
                <a:extLst>
                  <a:ext uri="{0D108BD9-81ED-4DB2-BD59-A6C34878D82A}">
                    <a16:rowId xmlns:a16="http://schemas.microsoft.com/office/drawing/2014/main" val="2192222227"/>
                  </a:ext>
                </a:extLst>
              </a:tr>
              <a:tr h="370840">
                <a:tc vMerge="1">
                  <a:txBody>
                    <a:bodyPr/>
                    <a:lstStyle/>
                    <a:p>
                      <a:endParaRPr lang="en-GB" dirty="0"/>
                    </a:p>
                  </a:txBody>
                  <a:tcPr/>
                </a:tc>
                <a:tc>
                  <a:txBody>
                    <a:bodyPr/>
                    <a:lstStyle/>
                    <a:p>
                      <a:r>
                        <a:rPr lang="en-GB" dirty="0"/>
                        <a:t>c. </a:t>
                      </a:r>
                      <a:r>
                        <a:rPr lang="en-US" dirty="0"/>
                        <a:t>Sharing all information on research on the internet</a:t>
                      </a:r>
                    </a:p>
                  </a:txBody>
                  <a:tcPr/>
                </a:tc>
                <a:extLst>
                  <a:ext uri="{0D108BD9-81ED-4DB2-BD59-A6C34878D82A}">
                    <a16:rowId xmlns:a16="http://schemas.microsoft.com/office/drawing/2014/main" val="489715442"/>
                  </a:ext>
                </a:extLst>
              </a:tr>
              <a:tr h="370840">
                <a:tc rowSpan="3">
                  <a:txBody>
                    <a:bodyPr/>
                    <a:lstStyle/>
                    <a:p>
                      <a:r>
                        <a:rPr lang="en-GB" dirty="0"/>
                        <a:t>2. If I discover potential negative effects of my research, I should:</a:t>
                      </a:r>
                    </a:p>
                  </a:txBody>
                  <a:tcPr/>
                </a:tc>
                <a:tc>
                  <a:txBody>
                    <a:bodyPr/>
                    <a:lstStyle/>
                    <a:p>
                      <a:r>
                        <a:rPr lang="en-GB" dirty="0"/>
                        <a:t>a. Immediately inform the media</a:t>
                      </a:r>
                    </a:p>
                  </a:txBody>
                  <a:tcPr/>
                </a:tc>
                <a:extLst>
                  <a:ext uri="{0D108BD9-81ED-4DB2-BD59-A6C34878D82A}">
                    <a16:rowId xmlns:a16="http://schemas.microsoft.com/office/drawing/2014/main" val="2755139351"/>
                  </a:ext>
                </a:extLst>
              </a:tr>
              <a:tr h="370840">
                <a:tc vMerge="1">
                  <a:txBody>
                    <a:bodyPr/>
                    <a:lstStyle/>
                    <a:p>
                      <a:endParaRPr lang="en-GB" dirty="0"/>
                    </a:p>
                  </a:txBody>
                  <a:tcPr/>
                </a:tc>
                <a:tc>
                  <a:txBody>
                    <a:bodyPr/>
                    <a:lstStyle/>
                    <a:p>
                      <a:r>
                        <a:rPr lang="en-GB" dirty="0"/>
                        <a:t>b. </a:t>
                      </a:r>
                      <a:r>
                        <a:rPr lang="en-US" dirty="0"/>
                        <a:t>Engage in dialogue with other scientists and stakeholders</a:t>
                      </a:r>
                      <a:endParaRPr lang="en-GB" dirty="0"/>
                    </a:p>
                  </a:txBody>
                  <a:tcPr/>
                </a:tc>
                <a:extLst>
                  <a:ext uri="{0D108BD9-81ED-4DB2-BD59-A6C34878D82A}">
                    <a16:rowId xmlns:a16="http://schemas.microsoft.com/office/drawing/2014/main" val="3855100239"/>
                  </a:ext>
                </a:extLst>
              </a:tr>
              <a:tr h="370840">
                <a:tc vMerge="1">
                  <a:txBody>
                    <a:bodyPr/>
                    <a:lstStyle/>
                    <a:p>
                      <a:endParaRPr lang="en-GB" dirty="0"/>
                    </a:p>
                  </a:txBody>
                  <a:tcPr/>
                </a:tc>
                <a:tc>
                  <a:txBody>
                    <a:bodyPr/>
                    <a:lstStyle/>
                    <a:p>
                      <a:r>
                        <a:rPr lang="en-GB" dirty="0"/>
                        <a:t>c. Stop working on it </a:t>
                      </a:r>
                      <a:r>
                        <a:rPr lang="en-US" dirty="0"/>
                        <a:t> </a:t>
                      </a:r>
                      <a:endParaRPr lang="en-GB" dirty="0"/>
                    </a:p>
                  </a:txBody>
                  <a:tcPr/>
                </a:tc>
                <a:extLst>
                  <a:ext uri="{0D108BD9-81ED-4DB2-BD59-A6C34878D82A}">
                    <a16:rowId xmlns:a16="http://schemas.microsoft.com/office/drawing/2014/main" val="2808692970"/>
                  </a:ext>
                </a:extLst>
              </a:tr>
              <a:tr h="370840">
                <a:tc rowSpan="4">
                  <a:txBody>
                    <a:bodyPr/>
                    <a:lstStyle/>
                    <a:p>
                      <a:r>
                        <a:rPr lang="en-GB" dirty="0"/>
                        <a:t>3. What is the best approach to responsible governance of research?</a:t>
                      </a:r>
                    </a:p>
                  </a:txBody>
                  <a:tcPr/>
                </a:tc>
                <a:tc>
                  <a:txBody>
                    <a:bodyPr/>
                    <a:lstStyle/>
                    <a:p>
                      <a:r>
                        <a:rPr lang="en-GB" dirty="0"/>
                        <a:t>a. Continuously adapt legislation to accommodate emerging technologies</a:t>
                      </a:r>
                    </a:p>
                  </a:txBody>
                  <a:tcPr/>
                </a:tc>
                <a:extLst>
                  <a:ext uri="{0D108BD9-81ED-4DB2-BD59-A6C34878D82A}">
                    <a16:rowId xmlns:a16="http://schemas.microsoft.com/office/drawing/2014/main" val="4221222221"/>
                  </a:ext>
                </a:extLst>
              </a:tr>
              <a:tr h="370840">
                <a:tc vMerge="1">
                  <a:txBody>
                    <a:bodyPr/>
                    <a:lstStyle/>
                    <a:p>
                      <a:endParaRPr lang="en-GB" dirty="0"/>
                    </a:p>
                  </a:txBody>
                  <a:tcPr/>
                </a:tc>
                <a:tc>
                  <a:txBody>
                    <a:bodyPr/>
                    <a:lstStyle/>
                    <a:p>
                      <a:r>
                        <a:rPr lang="en-GB" dirty="0"/>
                        <a:t>b. Aim to create safe and sustainable technologies by design</a:t>
                      </a:r>
                    </a:p>
                  </a:txBody>
                  <a:tcPr/>
                </a:tc>
                <a:extLst>
                  <a:ext uri="{0D108BD9-81ED-4DB2-BD59-A6C34878D82A}">
                    <a16:rowId xmlns:a16="http://schemas.microsoft.com/office/drawing/2014/main" val="2913653251"/>
                  </a:ext>
                </a:extLst>
              </a:tr>
              <a:tr h="370840">
                <a:tc vMerge="1">
                  <a:txBody>
                    <a:bodyPr/>
                    <a:lstStyle/>
                    <a:p>
                      <a:endParaRPr lang="en-GB" dirty="0"/>
                    </a:p>
                  </a:txBody>
                  <a:tcPr/>
                </a:tc>
                <a:tc>
                  <a:txBody>
                    <a:bodyPr/>
                    <a:lstStyle/>
                    <a:p>
                      <a:r>
                        <a:rPr lang="en-GB" dirty="0"/>
                        <a:t>c. Engaging in wide public and stakeholder dialogue on responsible research and innovation</a:t>
                      </a:r>
                    </a:p>
                  </a:txBody>
                  <a:tcPr/>
                </a:tc>
                <a:extLst>
                  <a:ext uri="{0D108BD9-81ED-4DB2-BD59-A6C34878D82A}">
                    <a16:rowId xmlns:a16="http://schemas.microsoft.com/office/drawing/2014/main" val="3766034532"/>
                  </a:ext>
                </a:extLst>
              </a:tr>
              <a:tr h="370840">
                <a:tc vMerge="1">
                  <a:txBody>
                    <a:bodyPr/>
                    <a:lstStyle/>
                    <a:p>
                      <a:endParaRPr lang="en-GB" dirty="0"/>
                    </a:p>
                  </a:txBody>
                  <a:tcPr/>
                </a:tc>
                <a:tc>
                  <a:txBody>
                    <a:bodyPr/>
                    <a:lstStyle/>
                    <a:p>
                      <a:r>
                        <a:rPr lang="en-GB" dirty="0"/>
                        <a:t>d. A balanced combination of a, b and c</a:t>
                      </a:r>
                    </a:p>
                  </a:txBody>
                  <a:tcPr/>
                </a:tc>
                <a:extLst>
                  <a:ext uri="{0D108BD9-81ED-4DB2-BD59-A6C34878D82A}">
                    <a16:rowId xmlns:a16="http://schemas.microsoft.com/office/drawing/2014/main" val="1477406758"/>
                  </a:ext>
                </a:extLst>
              </a:tr>
            </a:tbl>
          </a:graphicData>
        </a:graphic>
      </p:graphicFrame>
    </p:spTree>
    <p:extLst>
      <p:ext uri="{BB962C8B-B14F-4D97-AF65-F5344CB8AC3E}">
        <p14:creationId xmlns:p14="http://schemas.microsoft.com/office/powerpoint/2010/main" val="19225965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Module 2 – The role of scientists</a:t>
            </a:r>
            <a:endParaRPr lang="en-GB" dirty="0"/>
          </a:p>
        </p:txBody>
      </p:sp>
      <p:pic>
        <p:nvPicPr>
          <p:cNvPr id="2" name="Graphic 1" descr="Books">
            <a:extLst>
              <a:ext uri="{FF2B5EF4-FFF2-40B4-BE49-F238E27FC236}">
                <a16:creationId xmlns:a16="http://schemas.microsoft.com/office/drawing/2014/main" id="{DDFE1CF4-9E51-479A-81AB-E2404684272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969526"/>
            <a:ext cx="1470381" cy="1470381"/>
          </a:xfrm>
          <a:prstGeom prst="rect">
            <a:avLst/>
          </a:prstGeom>
        </p:spPr>
      </p:pic>
      <p:sp>
        <p:nvSpPr>
          <p:cNvPr id="4" name="Tekstvak 2">
            <a:extLst>
              <a:ext uri="{FF2B5EF4-FFF2-40B4-BE49-F238E27FC236}">
                <a16:creationId xmlns:a16="http://schemas.microsoft.com/office/drawing/2014/main" id="{EBD9E0C4-625D-42B1-B915-CE580A3B3F58}"/>
              </a:ext>
            </a:extLst>
          </p:cNvPr>
          <p:cNvSpPr txBox="1"/>
          <p:nvPr/>
        </p:nvSpPr>
        <p:spPr>
          <a:xfrm>
            <a:off x="1890792" y="2061275"/>
            <a:ext cx="8004769" cy="1015663"/>
          </a:xfrm>
          <a:prstGeom prst="rect">
            <a:avLst/>
          </a:prstGeom>
          <a:noFill/>
        </p:spPr>
        <p:txBody>
          <a:bodyPr wrap="square" rtlCol="0">
            <a:spAutoFit/>
          </a:bodyPr>
          <a:lstStyle/>
          <a:p>
            <a:r>
              <a:rPr lang="en-GB" sz="2000" dirty="0"/>
              <a:t>1 – a: the term ‘responsible’ implies that you will need to think about the appropriate decision in a particular case, rather than merely following rules which may not be relevant in that case.</a:t>
            </a:r>
          </a:p>
        </p:txBody>
      </p:sp>
      <p:sp>
        <p:nvSpPr>
          <p:cNvPr id="8" name="TextBox 7">
            <a:extLst>
              <a:ext uri="{FF2B5EF4-FFF2-40B4-BE49-F238E27FC236}">
                <a16:creationId xmlns:a16="http://schemas.microsoft.com/office/drawing/2014/main" id="{27AD82FA-72D0-41D4-882D-A3C8E7E2C8A6}"/>
              </a:ext>
            </a:extLst>
          </p:cNvPr>
          <p:cNvSpPr txBox="1"/>
          <p:nvPr/>
        </p:nvSpPr>
        <p:spPr>
          <a:xfrm>
            <a:off x="1890792" y="969526"/>
            <a:ext cx="6159500" cy="400110"/>
          </a:xfrm>
          <a:prstGeom prst="rect">
            <a:avLst/>
          </a:prstGeom>
          <a:noFill/>
        </p:spPr>
        <p:txBody>
          <a:bodyPr wrap="square">
            <a:spAutoFit/>
          </a:bodyPr>
          <a:lstStyle/>
          <a:p>
            <a:r>
              <a:rPr lang="en-GB" sz="2000" b="1" dirty="0"/>
              <a:t>Answers to Self-assessment quiz:</a:t>
            </a:r>
          </a:p>
        </p:txBody>
      </p:sp>
      <p:sp>
        <p:nvSpPr>
          <p:cNvPr id="10" name="TextBox 9">
            <a:extLst>
              <a:ext uri="{FF2B5EF4-FFF2-40B4-BE49-F238E27FC236}">
                <a16:creationId xmlns:a16="http://schemas.microsoft.com/office/drawing/2014/main" id="{0207A2DE-00F5-45EE-A8A5-86F8D13145E4}"/>
              </a:ext>
            </a:extLst>
          </p:cNvPr>
          <p:cNvSpPr txBox="1"/>
          <p:nvPr/>
        </p:nvSpPr>
        <p:spPr>
          <a:xfrm>
            <a:off x="1890791" y="3503447"/>
            <a:ext cx="8004769" cy="1015663"/>
          </a:xfrm>
          <a:prstGeom prst="rect">
            <a:avLst/>
          </a:prstGeom>
          <a:noFill/>
        </p:spPr>
        <p:txBody>
          <a:bodyPr wrap="square">
            <a:spAutoFit/>
          </a:bodyPr>
          <a:lstStyle/>
          <a:p>
            <a:r>
              <a:rPr lang="en-GB" sz="2000" dirty="0"/>
              <a:t>2 – b: responsible research is not risk free, but it means that stakeholders are engaged in decisions on the best strategy balancing potential risks and benefits.</a:t>
            </a:r>
          </a:p>
        </p:txBody>
      </p:sp>
      <p:sp>
        <p:nvSpPr>
          <p:cNvPr id="12" name="TextBox 11">
            <a:extLst>
              <a:ext uri="{FF2B5EF4-FFF2-40B4-BE49-F238E27FC236}">
                <a16:creationId xmlns:a16="http://schemas.microsoft.com/office/drawing/2014/main" id="{F296473F-F5F2-4AEE-B5A4-95CA2AB76EE3}"/>
              </a:ext>
            </a:extLst>
          </p:cNvPr>
          <p:cNvSpPr txBox="1"/>
          <p:nvPr/>
        </p:nvSpPr>
        <p:spPr>
          <a:xfrm>
            <a:off x="1890791" y="4853285"/>
            <a:ext cx="8004769" cy="1015663"/>
          </a:xfrm>
          <a:prstGeom prst="rect">
            <a:avLst/>
          </a:prstGeom>
          <a:noFill/>
        </p:spPr>
        <p:txBody>
          <a:bodyPr wrap="square">
            <a:spAutoFit/>
          </a:bodyPr>
          <a:lstStyle/>
          <a:p>
            <a:r>
              <a:rPr lang="en-GB" sz="2000" dirty="0"/>
              <a:t>3 – d: responsible research is a collective endeavour, where several measures are taken in parallel, always considering what is most appropriate in a particular case.</a:t>
            </a:r>
          </a:p>
        </p:txBody>
      </p:sp>
    </p:spTree>
    <p:extLst>
      <p:ext uri="{BB962C8B-B14F-4D97-AF65-F5344CB8AC3E}">
        <p14:creationId xmlns:p14="http://schemas.microsoft.com/office/powerpoint/2010/main" val="4037456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7" descr="Afbeelding met computer&#10;&#10;Automatisch gegenereerde beschrijving">
            <a:extLst>
              <a:ext uri="{FF2B5EF4-FFF2-40B4-BE49-F238E27FC236}">
                <a16:creationId xmlns:a16="http://schemas.microsoft.com/office/drawing/2014/main" id="{9428F8DB-7291-4654-A4D9-8B8A49F3B9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2949" y="4480485"/>
            <a:ext cx="1972308" cy="1371718"/>
          </a:xfrm>
          <a:prstGeom prst="rect">
            <a:avLst/>
          </a:prstGeom>
        </p:spPr>
      </p:pic>
      <p:pic>
        <p:nvPicPr>
          <p:cNvPr id="7" name="Afbeelding 8">
            <a:extLst>
              <a:ext uri="{FF2B5EF4-FFF2-40B4-BE49-F238E27FC236}">
                <a16:creationId xmlns:a16="http://schemas.microsoft.com/office/drawing/2014/main" id="{DDE5B871-49BE-4F9D-A4DF-6FE8243920AF}"/>
              </a:ext>
            </a:extLst>
          </p:cNvPr>
          <p:cNvPicPr>
            <a:picLocks noChangeAspect="1"/>
          </p:cNvPicPr>
          <p:nvPr/>
        </p:nvPicPr>
        <p:blipFill>
          <a:blip r:embed="rId3"/>
          <a:stretch>
            <a:fillRect/>
          </a:stretch>
        </p:blipFill>
        <p:spPr>
          <a:xfrm>
            <a:off x="966703" y="1399935"/>
            <a:ext cx="1261980" cy="1371718"/>
          </a:xfrm>
          <a:prstGeom prst="rect">
            <a:avLst/>
          </a:prstGeom>
        </p:spPr>
      </p:pic>
      <p:sp>
        <p:nvSpPr>
          <p:cNvPr id="9" name="TextBox 8">
            <a:extLst>
              <a:ext uri="{FF2B5EF4-FFF2-40B4-BE49-F238E27FC236}">
                <a16:creationId xmlns:a16="http://schemas.microsoft.com/office/drawing/2014/main" id="{CF1A3181-70D4-4DC9-A7E4-E3975B94A69E}"/>
              </a:ext>
            </a:extLst>
          </p:cNvPr>
          <p:cNvSpPr txBox="1"/>
          <p:nvPr/>
        </p:nvSpPr>
        <p:spPr>
          <a:xfrm>
            <a:off x="3846786" y="1281692"/>
            <a:ext cx="7252138" cy="1938992"/>
          </a:xfrm>
          <a:prstGeom prst="rect">
            <a:avLst/>
          </a:prstGeom>
          <a:noFill/>
        </p:spPr>
        <p:txBody>
          <a:bodyPr wrap="square" rtlCol="0">
            <a:spAutoFit/>
          </a:bodyPr>
          <a:lstStyle/>
          <a:p>
            <a:r>
              <a:rPr lang="en-GB" sz="2000" dirty="0"/>
              <a:t>This virtual course on responsible research, export control and ethics in the life sciences related to chemical, biological, radiological and nuclear sciences has been produced and prepared for the International Science and Technology </a:t>
            </a:r>
            <a:r>
              <a:rPr lang="en-GB" sz="2000" dirty="0" err="1"/>
              <a:t>Center</a:t>
            </a:r>
            <a:r>
              <a:rPr lang="en-GB" sz="2000" dirty="0"/>
              <a:t> (ISTC) as part of the EU funded Targeted Initiative on </a:t>
            </a:r>
            <a:r>
              <a:rPr lang="en-US" sz="2000" dirty="0"/>
              <a:t>CBRN Export Control on Dual-Use Materials and Intangible Technologies. </a:t>
            </a:r>
          </a:p>
        </p:txBody>
      </p:sp>
      <p:sp>
        <p:nvSpPr>
          <p:cNvPr id="15" name="TextBox 14">
            <a:extLst>
              <a:ext uri="{FF2B5EF4-FFF2-40B4-BE49-F238E27FC236}">
                <a16:creationId xmlns:a16="http://schemas.microsoft.com/office/drawing/2014/main" id="{6574E41C-74B9-438B-9CBD-869DA87C84A6}"/>
              </a:ext>
            </a:extLst>
          </p:cNvPr>
          <p:cNvSpPr txBox="1"/>
          <p:nvPr/>
        </p:nvSpPr>
        <p:spPr>
          <a:xfrm>
            <a:off x="3846785" y="3433578"/>
            <a:ext cx="7252137" cy="1015663"/>
          </a:xfrm>
          <a:prstGeom prst="rect">
            <a:avLst/>
          </a:prstGeom>
          <a:noFill/>
        </p:spPr>
        <p:txBody>
          <a:bodyPr wrap="square">
            <a:spAutoFit/>
          </a:bodyPr>
          <a:lstStyle/>
          <a:p>
            <a:r>
              <a:rPr lang="en-GB" sz="2000" dirty="0"/>
              <a:t>The support of the European Commission for this course does not constitute endorsement of the contents which reflects the views only of the authors.</a:t>
            </a:r>
            <a:r>
              <a:rPr lang="en-US" sz="2000" dirty="0"/>
              <a:t> </a:t>
            </a:r>
            <a:endParaRPr lang="en-GB" sz="2000" dirty="0"/>
          </a:p>
        </p:txBody>
      </p:sp>
      <p:sp>
        <p:nvSpPr>
          <p:cNvPr id="17" name="TextBox 16">
            <a:extLst>
              <a:ext uri="{FF2B5EF4-FFF2-40B4-BE49-F238E27FC236}">
                <a16:creationId xmlns:a16="http://schemas.microsoft.com/office/drawing/2014/main" id="{7BB472B3-EF70-4649-AA23-486C87EBE6E6}"/>
              </a:ext>
            </a:extLst>
          </p:cNvPr>
          <p:cNvSpPr txBox="1"/>
          <p:nvPr/>
        </p:nvSpPr>
        <p:spPr>
          <a:xfrm>
            <a:off x="3846785" y="4662136"/>
            <a:ext cx="7252137" cy="1323439"/>
          </a:xfrm>
          <a:prstGeom prst="rect">
            <a:avLst/>
          </a:prstGeom>
          <a:noFill/>
        </p:spPr>
        <p:txBody>
          <a:bodyPr wrap="square">
            <a:spAutoFit/>
          </a:bodyPr>
          <a:lstStyle/>
          <a:p>
            <a:r>
              <a:rPr lang="en-GB" sz="2000" dirty="0"/>
              <a:t>The content of the course was created by Ineke </a:t>
            </a:r>
            <a:r>
              <a:rPr lang="en-GB" sz="2000" dirty="0" err="1"/>
              <a:t>Malsch</a:t>
            </a:r>
            <a:r>
              <a:rPr lang="en-GB" sz="2000" dirty="0"/>
              <a:t>. The project team of the Targeted Initiative on </a:t>
            </a:r>
            <a:r>
              <a:rPr lang="en-US" sz="2000" dirty="0"/>
              <a:t>CBRN Export Control on Dual-Use Materials and Intangible Technologies </a:t>
            </a:r>
            <a:r>
              <a:rPr lang="en-GB" sz="2000" dirty="0"/>
              <a:t>provided comments and editing of the material.</a:t>
            </a:r>
          </a:p>
        </p:txBody>
      </p:sp>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Acknowledgements </a:t>
            </a:r>
            <a:r>
              <a:rPr lang="en-GB" dirty="0"/>
              <a:t> </a:t>
            </a:r>
          </a:p>
        </p:txBody>
      </p:sp>
    </p:spTree>
    <p:extLst>
      <p:ext uri="{BB962C8B-B14F-4D97-AF65-F5344CB8AC3E}">
        <p14:creationId xmlns:p14="http://schemas.microsoft.com/office/powerpoint/2010/main" val="529325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Module 2 – The role of scientists</a:t>
            </a:r>
            <a:endParaRPr lang="en-GB" dirty="0"/>
          </a:p>
        </p:txBody>
      </p:sp>
      <p:sp>
        <p:nvSpPr>
          <p:cNvPr id="10" name="TextBox 9">
            <a:extLst>
              <a:ext uri="{FF2B5EF4-FFF2-40B4-BE49-F238E27FC236}">
                <a16:creationId xmlns:a16="http://schemas.microsoft.com/office/drawing/2014/main" id="{160FA4F4-BC87-4666-AF57-DA9F539AA454}"/>
              </a:ext>
            </a:extLst>
          </p:cNvPr>
          <p:cNvSpPr txBox="1"/>
          <p:nvPr/>
        </p:nvSpPr>
        <p:spPr>
          <a:xfrm>
            <a:off x="1992367" y="1458261"/>
            <a:ext cx="7509852" cy="707886"/>
          </a:xfrm>
          <a:prstGeom prst="rect">
            <a:avLst/>
          </a:prstGeom>
          <a:noFill/>
        </p:spPr>
        <p:txBody>
          <a:bodyPr wrap="square">
            <a:spAutoFit/>
          </a:bodyPr>
          <a:lstStyle/>
          <a:p>
            <a:pPr>
              <a:defRPr/>
            </a:pPr>
            <a:r>
              <a:rPr lang="en-GB" sz="2000" dirty="0"/>
              <a:t>Governing dual use life sciences calls for collective responsibility, engaging governments, scientists, industry, and civil society.</a:t>
            </a:r>
          </a:p>
        </p:txBody>
      </p:sp>
      <p:sp>
        <p:nvSpPr>
          <p:cNvPr id="27" name="TextBox 26">
            <a:extLst>
              <a:ext uri="{FF2B5EF4-FFF2-40B4-BE49-F238E27FC236}">
                <a16:creationId xmlns:a16="http://schemas.microsoft.com/office/drawing/2014/main" id="{31E6A1AD-7CCD-4CA6-98EF-971A0C05C4C8}"/>
              </a:ext>
            </a:extLst>
          </p:cNvPr>
          <p:cNvSpPr txBox="1"/>
          <p:nvPr/>
        </p:nvSpPr>
        <p:spPr>
          <a:xfrm>
            <a:off x="1992365"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GB" sz="2000" b="1" dirty="0"/>
              <a:t>Introduction – </a:t>
            </a:r>
            <a:r>
              <a:rPr lang="en-US" sz="2000" b="1" dirty="0"/>
              <a:t>Addressing the special role of scientists</a:t>
            </a:r>
            <a:endParaRPr lang="en-GB" sz="2000" b="1" dirty="0"/>
          </a:p>
        </p:txBody>
      </p:sp>
      <p:sp>
        <p:nvSpPr>
          <p:cNvPr id="15" name="TextBox 14">
            <a:extLst>
              <a:ext uri="{FF2B5EF4-FFF2-40B4-BE49-F238E27FC236}">
                <a16:creationId xmlns:a16="http://schemas.microsoft.com/office/drawing/2014/main" id="{9E7AE2B1-FF84-449E-893B-4FB6F511FD8A}"/>
              </a:ext>
            </a:extLst>
          </p:cNvPr>
          <p:cNvSpPr txBox="1"/>
          <p:nvPr/>
        </p:nvSpPr>
        <p:spPr>
          <a:xfrm>
            <a:off x="1992365" y="2439907"/>
            <a:ext cx="5417103" cy="1323439"/>
          </a:xfrm>
          <a:prstGeom prst="rect">
            <a:avLst/>
          </a:prstGeom>
          <a:noFill/>
        </p:spPr>
        <p:txBody>
          <a:bodyPr wrap="square">
            <a:spAutoFit/>
          </a:bodyPr>
          <a:lstStyle/>
          <a:p>
            <a:r>
              <a:rPr lang="en-US" sz="2000" dirty="0"/>
              <a:t>Unlike existing products and activities in society, science and technology tend to challenge existing laws regulating environmental, health and safety and other ethical and societal aspects</a:t>
            </a:r>
          </a:p>
        </p:txBody>
      </p:sp>
      <p:sp>
        <p:nvSpPr>
          <p:cNvPr id="17" name="TextBox 16">
            <a:extLst>
              <a:ext uri="{FF2B5EF4-FFF2-40B4-BE49-F238E27FC236}">
                <a16:creationId xmlns:a16="http://schemas.microsoft.com/office/drawing/2014/main" id="{F6F7690C-08F4-493D-9233-9124EAAFF0DB}"/>
              </a:ext>
            </a:extLst>
          </p:cNvPr>
          <p:cNvSpPr txBox="1"/>
          <p:nvPr/>
        </p:nvSpPr>
        <p:spPr>
          <a:xfrm>
            <a:off x="8118133" y="2639257"/>
            <a:ext cx="3842827" cy="923330"/>
          </a:xfrm>
          <a:prstGeom prst="rect">
            <a:avLst/>
          </a:prstGeom>
          <a:noFill/>
        </p:spPr>
        <p:txBody>
          <a:bodyPr wrap="square">
            <a:spAutoFit/>
          </a:bodyPr>
          <a:lstStyle/>
          <a:p>
            <a:r>
              <a:rPr lang="en-US" dirty="0"/>
              <a:t>Regulatory procedures addressing the new issues often struggle to keep up with the pace of innovation</a:t>
            </a:r>
          </a:p>
        </p:txBody>
      </p:sp>
      <p:sp>
        <p:nvSpPr>
          <p:cNvPr id="22" name="TextBox 21">
            <a:extLst>
              <a:ext uri="{FF2B5EF4-FFF2-40B4-BE49-F238E27FC236}">
                <a16:creationId xmlns:a16="http://schemas.microsoft.com/office/drawing/2014/main" id="{1ADCF8DD-4AF0-400F-9B2C-C327C8EEC900}"/>
              </a:ext>
            </a:extLst>
          </p:cNvPr>
          <p:cNvSpPr txBox="1"/>
          <p:nvPr/>
        </p:nvSpPr>
        <p:spPr>
          <a:xfrm>
            <a:off x="1992365" y="4037105"/>
            <a:ext cx="4811976" cy="1323439"/>
          </a:xfrm>
          <a:prstGeom prst="rect">
            <a:avLst/>
          </a:prstGeom>
          <a:noFill/>
        </p:spPr>
        <p:txBody>
          <a:bodyPr wrap="square">
            <a:spAutoFit/>
          </a:bodyPr>
          <a:lstStyle/>
          <a:p>
            <a:r>
              <a:rPr lang="en-US" sz="2000" dirty="0"/>
              <a:t>To help fill this </a:t>
            </a:r>
            <a:r>
              <a:rPr lang="en-US" sz="2000" b="1" dirty="0"/>
              <a:t>gap between innovation and regulation</a:t>
            </a:r>
            <a:r>
              <a:rPr lang="en-US" sz="2000" dirty="0"/>
              <a:t>, voluntary measures are  frequently adopted to avoid or preempt restrictive legislative measures</a:t>
            </a:r>
          </a:p>
        </p:txBody>
      </p:sp>
      <p:sp>
        <p:nvSpPr>
          <p:cNvPr id="24" name="TextBox 23">
            <a:extLst>
              <a:ext uri="{FF2B5EF4-FFF2-40B4-BE49-F238E27FC236}">
                <a16:creationId xmlns:a16="http://schemas.microsoft.com/office/drawing/2014/main" id="{C04F6811-F2D7-4B75-8A04-AE4369FD41BA}"/>
              </a:ext>
            </a:extLst>
          </p:cNvPr>
          <p:cNvSpPr txBox="1"/>
          <p:nvPr/>
        </p:nvSpPr>
        <p:spPr>
          <a:xfrm>
            <a:off x="7532868" y="4654136"/>
            <a:ext cx="4565502" cy="646331"/>
          </a:xfrm>
          <a:prstGeom prst="rect">
            <a:avLst/>
          </a:prstGeom>
          <a:noFill/>
        </p:spPr>
        <p:txBody>
          <a:bodyPr wrap="square">
            <a:spAutoFit/>
          </a:bodyPr>
          <a:lstStyle/>
          <a:p>
            <a:r>
              <a:rPr lang="en-US" sz="1800" dirty="0"/>
              <a:t>governments impose soft regulations complementary to formal law</a:t>
            </a:r>
          </a:p>
        </p:txBody>
      </p:sp>
      <p:sp>
        <p:nvSpPr>
          <p:cNvPr id="26" name="TextBox 25">
            <a:extLst>
              <a:ext uri="{FF2B5EF4-FFF2-40B4-BE49-F238E27FC236}">
                <a16:creationId xmlns:a16="http://schemas.microsoft.com/office/drawing/2014/main" id="{7452BAD2-1E66-4BB0-BC40-8DEF87002395}"/>
              </a:ext>
            </a:extLst>
          </p:cNvPr>
          <p:cNvSpPr txBox="1"/>
          <p:nvPr/>
        </p:nvSpPr>
        <p:spPr>
          <a:xfrm>
            <a:off x="7532868" y="5318716"/>
            <a:ext cx="4101981" cy="646331"/>
          </a:xfrm>
          <a:prstGeom prst="rect">
            <a:avLst/>
          </a:prstGeom>
          <a:noFill/>
        </p:spPr>
        <p:txBody>
          <a:bodyPr wrap="square">
            <a:spAutoFit/>
          </a:bodyPr>
          <a:lstStyle/>
          <a:p>
            <a:r>
              <a:rPr lang="en-US" dirty="0"/>
              <a:t>p</a:t>
            </a:r>
            <a:r>
              <a:rPr lang="en-US" sz="1800" dirty="0"/>
              <a:t>rofessional societies adopt policies and codes of conduct </a:t>
            </a:r>
            <a:endParaRPr lang="en-GB" dirty="0"/>
          </a:p>
        </p:txBody>
      </p:sp>
      <p:sp>
        <p:nvSpPr>
          <p:cNvPr id="28" name="TextBox 27">
            <a:extLst>
              <a:ext uri="{FF2B5EF4-FFF2-40B4-BE49-F238E27FC236}">
                <a16:creationId xmlns:a16="http://schemas.microsoft.com/office/drawing/2014/main" id="{8F26C818-1E98-4B1F-924A-55321F467C3B}"/>
              </a:ext>
            </a:extLst>
          </p:cNvPr>
          <p:cNvSpPr txBox="1"/>
          <p:nvPr/>
        </p:nvSpPr>
        <p:spPr>
          <a:xfrm>
            <a:off x="7532868" y="6009508"/>
            <a:ext cx="4184650" cy="646331"/>
          </a:xfrm>
          <a:prstGeom prst="rect">
            <a:avLst/>
          </a:prstGeom>
          <a:noFill/>
        </p:spPr>
        <p:txBody>
          <a:bodyPr wrap="square">
            <a:spAutoFit/>
          </a:bodyPr>
          <a:lstStyle/>
          <a:p>
            <a:r>
              <a:rPr lang="en-US" sz="1800" dirty="0"/>
              <a:t>groups of scientists develop codes in bottom-up initiatives</a:t>
            </a:r>
          </a:p>
        </p:txBody>
      </p:sp>
      <p:sp>
        <p:nvSpPr>
          <p:cNvPr id="31" name="Arrow: Bent 30">
            <a:extLst>
              <a:ext uri="{FF2B5EF4-FFF2-40B4-BE49-F238E27FC236}">
                <a16:creationId xmlns:a16="http://schemas.microsoft.com/office/drawing/2014/main" id="{723F9FA7-05BF-4A7B-BC72-8E34641492FD}"/>
              </a:ext>
            </a:extLst>
          </p:cNvPr>
          <p:cNvSpPr/>
          <p:nvPr/>
        </p:nvSpPr>
        <p:spPr>
          <a:xfrm rot="10800000" flipH="1">
            <a:off x="3874416" y="5279196"/>
            <a:ext cx="3082565" cy="609277"/>
          </a:xfrm>
          <a:prstGeom prst="bentArrow">
            <a:avLst>
              <a:gd name="adj1" fmla="val 31189"/>
              <a:gd name="adj2" fmla="val 40314"/>
              <a:gd name="adj3" fmla="val 50000"/>
              <a:gd name="adj4" fmla="val 72186"/>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3" name="Arrow: Right 32">
            <a:extLst>
              <a:ext uri="{FF2B5EF4-FFF2-40B4-BE49-F238E27FC236}">
                <a16:creationId xmlns:a16="http://schemas.microsoft.com/office/drawing/2014/main" id="{1F350549-C5FB-4727-8039-83DCD33248CF}"/>
              </a:ext>
            </a:extLst>
          </p:cNvPr>
          <p:cNvSpPr/>
          <p:nvPr/>
        </p:nvSpPr>
        <p:spPr>
          <a:xfrm>
            <a:off x="7532868" y="2916491"/>
            <a:ext cx="461865" cy="368863"/>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pic>
        <p:nvPicPr>
          <p:cNvPr id="36" name="Graphic 35" descr="Groep mensen">
            <a:extLst>
              <a:ext uri="{FF2B5EF4-FFF2-40B4-BE49-F238E27FC236}">
                <a16:creationId xmlns:a16="http://schemas.microsoft.com/office/drawing/2014/main" id="{6841B0A5-B416-43BE-BB22-70095286B41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969526"/>
            <a:ext cx="1470381" cy="1470381"/>
          </a:xfrm>
          <a:prstGeom prst="rect">
            <a:avLst/>
          </a:prstGeom>
        </p:spPr>
      </p:pic>
    </p:spTree>
    <p:extLst>
      <p:ext uri="{BB962C8B-B14F-4D97-AF65-F5344CB8AC3E}">
        <p14:creationId xmlns:p14="http://schemas.microsoft.com/office/powerpoint/2010/main" val="1974718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Module 2 – The role of scientists</a:t>
            </a:r>
            <a:endParaRPr lang="en-GB" dirty="0"/>
          </a:p>
        </p:txBody>
      </p:sp>
      <p:sp>
        <p:nvSpPr>
          <p:cNvPr id="10" name="TextBox 9">
            <a:extLst>
              <a:ext uri="{FF2B5EF4-FFF2-40B4-BE49-F238E27FC236}">
                <a16:creationId xmlns:a16="http://schemas.microsoft.com/office/drawing/2014/main" id="{160FA4F4-BC87-4666-AF57-DA9F539AA454}"/>
              </a:ext>
            </a:extLst>
          </p:cNvPr>
          <p:cNvSpPr txBox="1"/>
          <p:nvPr/>
        </p:nvSpPr>
        <p:spPr>
          <a:xfrm>
            <a:off x="1992366" y="1458261"/>
            <a:ext cx="4700665" cy="1323439"/>
          </a:xfrm>
          <a:prstGeom prst="rect">
            <a:avLst/>
          </a:prstGeom>
          <a:noFill/>
        </p:spPr>
        <p:txBody>
          <a:bodyPr wrap="square">
            <a:spAutoFit/>
          </a:bodyPr>
          <a:lstStyle/>
          <a:p>
            <a:pPr>
              <a:defRPr/>
            </a:pPr>
            <a:r>
              <a:rPr lang="en-US" sz="2000" dirty="0"/>
              <a:t>In addition to the general gap between innovation and regulation, dual use technologies, materials, and </a:t>
            </a:r>
            <a:r>
              <a:rPr lang="en-US" sz="2000" b="1" dirty="0"/>
              <a:t>knowledge </a:t>
            </a:r>
            <a:r>
              <a:rPr lang="en-US" sz="2000" dirty="0"/>
              <a:t>have misuse potential</a:t>
            </a:r>
            <a:endParaRPr lang="en-GB" sz="2000" dirty="0"/>
          </a:p>
        </p:txBody>
      </p:sp>
      <p:sp>
        <p:nvSpPr>
          <p:cNvPr id="27" name="TextBox 26">
            <a:extLst>
              <a:ext uri="{FF2B5EF4-FFF2-40B4-BE49-F238E27FC236}">
                <a16:creationId xmlns:a16="http://schemas.microsoft.com/office/drawing/2014/main" id="{31E6A1AD-7CCD-4CA6-98EF-971A0C05C4C8}"/>
              </a:ext>
            </a:extLst>
          </p:cNvPr>
          <p:cNvSpPr txBox="1"/>
          <p:nvPr/>
        </p:nvSpPr>
        <p:spPr>
          <a:xfrm>
            <a:off x="1992365"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GB" sz="2000" b="1" dirty="0"/>
              <a:t>Introduction – </a:t>
            </a:r>
            <a:r>
              <a:rPr lang="en-US" sz="2000" b="1" dirty="0"/>
              <a:t>Addressing the special role of scientists</a:t>
            </a:r>
            <a:endParaRPr lang="en-GB" sz="2000" b="1" dirty="0"/>
          </a:p>
        </p:txBody>
      </p:sp>
      <p:pic>
        <p:nvPicPr>
          <p:cNvPr id="36" name="Graphic 35" descr="Groep mensen">
            <a:extLst>
              <a:ext uri="{FF2B5EF4-FFF2-40B4-BE49-F238E27FC236}">
                <a16:creationId xmlns:a16="http://schemas.microsoft.com/office/drawing/2014/main" id="{6841B0A5-B416-43BE-BB22-70095286B41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969526"/>
            <a:ext cx="1470381" cy="1470381"/>
          </a:xfrm>
          <a:prstGeom prst="rect">
            <a:avLst/>
          </a:prstGeom>
        </p:spPr>
      </p:pic>
      <p:sp>
        <p:nvSpPr>
          <p:cNvPr id="19" name="TextBox 18">
            <a:extLst>
              <a:ext uri="{FF2B5EF4-FFF2-40B4-BE49-F238E27FC236}">
                <a16:creationId xmlns:a16="http://schemas.microsoft.com/office/drawing/2014/main" id="{1F5AAC5D-A959-4C42-B913-D485E5DAFF2A}"/>
              </a:ext>
            </a:extLst>
          </p:cNvPr>
          <p:cNvSpPr txBox="1"/>
          <p:nvPr/>
        </p:nvSpPr>
        <p:spPr>
          <a:xfrm>
            <a:off x="7673417" y="1611254"/>
            <a:ext cx="4015820" cy="923330"/>
          </a:xfrm>
          <a:prstGeom prst="rect">
            <a:avLst/>
          </a:prstGeom>
          <a:noFill/>
        </p:spPr>
        <p:txBody>
          <a:bodyPr wrap="square">
            <a:spAutoFit/>
          </a:bodyPr>
          <a:lstStyle/>
          <a:p>
            <a:r>
              <a:rPr lang="en-US" sz="1800" dirty="0"/>
              <a:t>In addition to formal knowledge, e.g. in publications, </a:t>
            </a:r>
            <a:r>
              <a:rPr lang="en-US" sz="1800" b="1" dirty="0"/>
              <a:t>tacit knowledge and know-how </a:t>
            </a:r>
            <a:r>
              <a:rPr lang="en-US" sz="1800" dirty="0"/>
              <a:t>could be misused </a:t>
            </a:r>
          </a:p>
        </p:txBody>
      </p:sp>
      <p:sp>
        <p:nvSpPr>
          <p:cNvPr id="20" name="TextBox 19">
            <a:extLst>
              <a:ext uri="{FF2B5EF4-FFF2-40B4-BE49-F238E27FC236}">
                <a16:creationId xmlns:a16="http://schemas.microsoft.com/office/drawing/2014/main" id="{2ACBBD4A-4452-47BF-8D3A-EE453B0A34EF}"/>
              </a:ext>
            </a:extLst>
          </p:cNvPr>
          <p:cNvSpPr txBox="1"/>
          <p:nvPr/>
        </p:nvSpPr>
        <p:spPr>
          <a:xfrm>
            <a:off x="8333295" y="2534584"/>
            <a:ext cx="3355942" cy="584775"/>
          </a:xfrm>
          <a:prstGeom prst="rect">
            <a:avLst/>
          </a:prstGeom>
          <a:noFill/>
        </p:spPr>
        <p:txBody>
          <a:bodyPr wrap="square">
            <a:spAutoFit/>
          </a:bodyPr>
          <a:lstStyle/>
          <a:p>
            <a:pPr algn="r"/>
            <a:r>
              <a:rPr lang="en-US" sz="1600" i="1" dirty="0"/>
              <a:t>(the different forms of knowledge are addressed in module 4)</a:t>
            </a:r>
            <a:endParaRPr lang="en-GB" sz="1600" i="1" dirty="0"/>
          </a:p>
        </p:txBody>
      </p:sp>
      <p:sp>
        <p:nvSpPr>
          <p:cNvPr id="5" name="Arrow: Right 4">
            <a:extLst>
              <a:ext uri="{FF2B5EF4-FFF2-40B4-BE49-F238E27FC236}">
                <a16:creationId xmlns:a16="http://schemas.microsoft.com/office/drawing/2014/main" id="{CFCED327-72A7-405A-9FB1-3F53AA3C892D}"/>
              </a:ext>
            </a:extLst>
          </p:cNvPr>
          <p:cNvSpPr/>
          <p:nvPr/>
        </p:nvSpPr>
        <p:spPr>
          <a:xfrm>
            <a:off x="6693031" y="1928322"/>
            <a:ext cx="622169" cy="289878"/>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3" name="TextBox 22">
            <a:extLst>
              <a:ext uri="{FF2B5EF4-FFF2-40B4-BE49-F238E27FC236}">
                <a16:creationId xmlns:a16="http://schemas.microsoft.com/office/drawing/2014/main" id="{781D5D78-385F-4487-A610-A0D6B13A4D93}"/>
              </a:ext>
            </a:extLst>
          </p:cNvPr>
          <p:cNvSpPr txBox="1"/>
          <p:nvPr/>
        </p:nvSpPr>
        <p:spPr>
          <a:xfrm>
            <a:off x="2030072" y="3506756"/>
            <a:ext cx="4870348" cy="707886"/>
          </a:xfrm>
          <a:prstGeom prst="rect">
            <a:avLst/>
          </a:prstGeom>
          <a:noFill/>
        </p:spPr>
        <p:txBody>
          <a:bodyPr wrap="square">
            <a:spAutoFit/>
          </a:bodyPr>
          <a:lstStyle/>
          <a:p>
            <a:r>
              <a:rPr lang="en-US" sz="2000" dirty="0"/>
              <a:t>Technological, social and regulatory measures can be used to prevent misuse</a:t>
            </a:r>
          </a:p>
        </p:txBody>
      </p:sp>
      <p:sp>
        <p:nvSpPr>
          <p:cNvPr id="25" name="TextBox 24">
            <a:extLst>
              <a:ext uri="{FF2B5EF4-FFF2-40B4-BE49-F238E27FC236}">
                <a16:creationId xmlns:a16="http://schemas.microsoft.com/office/drawing/2014/main" id="{A475CC9D-F543-4F9F-8972-C288D0109EF7}"/>
              </a:ext>
            </a:extLst>
          </p:cNvPr>
          <p:cNvSpPr txBox="1"/>
          <p:nvPr/>
        </p:nvSpPr>
        <p:spPr>
          <a:xfrm>
            <a:off x="2607485" y="4148432"/>
            <a:ext cx="5641942" cy="338554"/>
          </a:xfrm>
          <a:prstGeom prst="rect">
            <a:avLst/>
          </a:prstGeom>
          <a:noFill/>
        </p:spPr>
        <p:txBody>
          <a:bodyPr wrap="square">
            <a:spAutoFit/>
          </a:bodyPr>
          <a:lstStyle/>
          <a:p>
            <a:r>
              <a:rPr lang="en-US" sz="1600" i="1" dirty="0"/>
              <a:t>(as listed in the concept ‘web of prevention’ in module 1)</a:t>
            </a:r>
            <a:endParaRPr lang="en-GB" sz="1600" i="1" dirty="0"/>
          </a:p>
        </p:txBody>
      </p:sp>
      <p:sp>
        <p:nvSpPr>
          <p:cNvPr id="29" name="TextBox 28">
            <a:extLst>
              <a:ext uri="{FF2B5EF4-FFF2-40B4-BE49-F238E27FC236}">
                <a16:creationId xmlns:a16="http://schemas.microsoft.com/office/drawing/2014/main" id="{175FD09A-3C9F-4F39-82CE-05404FDE6B76}"/>
              </a:ext>
            </a:extLst>
          </p:cNvPr>
          <p:cNvSpPr txBox="1"/>
          <p:nvPr/>
        </p:nvSpPr>
        <p:spPr>
          <a:xfrm>
            <a:off x="1992366" y="5111697"/>
            <a:ext cx="9244386" cy="400110"/>
          </a:xfrm>
          <a:prstGeom prst="rect">
            <a:avLst/>
          </a:prstGeom>
          <a:noFill/>
        </p:spPr>
        <p:txBody>
          <a:bodyPr wrap="square">
            <a:spAutoFit/>
          </a:bodyPr>
          <a:lstStyle/>
          <a:p>
            <a:r>
              <a:rPr lang="en-GB" sz="2000" dirty="0"/>
              <a:t>Scientific institutions have a key role in implementation of measures</a:t>
            </a:r>
          </a:p>
        </p:txBody>
      </p:sp>
      <p:sp>
        <p:nvSpPr>
          <p:cNvPr id="30" name="TextBox 29">
            <a:extLst>
              <a:ext uri="{FF2B5EF4-FFF2-40B4-BE49-F238E27FC236}">
                <a16:creationId xmlns:a16="http://schemas.microsoft.com/office/drawing/2014/main" id="{E868D292-9666-4EA1-AD8D-027FACA44BB9}"/>
              </a:ext>
            </a:extLst>
          </p:cNvPr>
          <p:cNvSpPr txBox="1"/>
          <p:nvPr/>
        </p:nvSpPr>
        <p:spPr>
          <a:xfrm>
            <a:off x="2569779" y="5642456"/>
            <a:ext cx="8374741" cy="646331"/>
          </a:xfrm>
          <a:prstGeom prst="rect">
            <a:avLst/>
          </a:prstGeom>
          <a:noFill/>
        </p:spPr>
        <p:txBody>
          <a:bodyPr wrap="square">
            <a:spAutoFit/>
          </a:bodyPr>
          <a:lstStyle/>
          <a:p>
            <a:r>
              <a:rPr lang="en-GB" sz="1800" dirty="0"/>
              <a:t>In this module, the </a:t>
            </a:r>
            <a:r>
              <a:rPr lang="en-GB" sz="1800" b="1" dirty="0"/>
              <a:t>special roles </a:t>
            </a:r>
            <a:r>
              <a:rPr lang="en-GB" sz="1800" dirty="0"/>
              <a:t>of scientific institutions and individual </a:t>
            </a:r>
            <a:r>
              <a:rPr lang="en-GB" sz="1800" b="1" dirty="0"/>
              <a:t>scientists</a:t>
            </a:r>
            <a:r>
              <a:rPr lang="en-GB" sz="1800" dirty="0"/>
              <a:t> for both addressing the innovation-regulation gap and the misuse potential are explained</a:t>
            </a:r>
          </a:p>
        </p:txBody>
      </p:sp>
    </p:spTree>
    <p:extLst>
      <p:ext uri="{BB962C8B-B14F-4D97-AF65-F5344CB8AC3E}">
        <p14:creationId xmlns:p14="http://schemas.microsoft.com/office/powerpoint/2010/main" val="2095378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Module 2 – The role of scientists</a:t>
            </a:r>
            <a:endParaRPr lang="en-GB" dirty="0"/>
          </a:p>
        </p:txBody>
      </p:sp>
      <p:sp>
        <p:nvSpPr>
          <p:cNvPr id="27" name="TextBox 26">
            <a:extLst>
              <a:ext uri="{FF2B5EF4-FFF2-40B4-BE49-F238E27FC236}">
                <a16:creationId xmlns:a16="http://schemas.microsoft.com/office/drawing/2014/main" id="{31E6A1AD-7CCD-4CA6-98EF-971A0C05C4C8}"/>
              </a:ext>
            </a:extLst>
          </p:cNvPr>
          <p:cNvSpPr txBox="1"/>
          <p:nvPr/>
        </p:nvSpPr>
        <p:spPr>
          <a:xfrm>
            <a:off x="1992365"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GB" sz="2000" b="1" dirty="0"/>
              <a:t>Distributed responsibilities for responsible research</a:t>
            </a:r>
          </a:p>
        </p:txBody>
      </p:sp>
      <p:pic>
        <p:nvPicPr>
          <p:cNvPr id="36" name="Graphic 35" descr="Connections">
            <a:extLst>
              <a:ext uri="{FF2B5EF4-FFF2-40B4-BE49-F238E27FC236}">
                <a16:creationId xmlns:a16="http://schemas.microsoft.com/office/drawing/2014/main" id="{6841B0A5-B416-43BE-BB22-70095286B41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969526"/>
            <a:ext cx="1470381" cy="1470381"/>
          </a:xfrm>
          <a:prstGeom prst="rect">
            <a:avLst/>
          </a:prstGeom>
        </p:spPr>
      </p:pic>
      <p:graphicFrame>
        <p:nvGraphicFramePr>
          <p:cNvPr id="2" name="Tabel 6">
            <a:extLst>
              <a:ext uri="{FF2B5EF4-FFF2-40B4-BE49-F238E27FC236}">
                <a16:creationId xmlns:a16="http://schemas.microsoft.com/office/drawing/2014/main" id="{1D0C039D-77D8-44D4-8429-BDA39FD6FA01}"/>
              </a:ext>
            </a:extLst>
          </p:cNvPr>
          <p:cNvGraphicFramePr>
            <a:graphicFrameLocks noGrp="1"/>
          </p:cNvGraphicFramePr>
          <p:nvPr>
            <p:extLst>
              <p:ext uri="{D42A27DB-BD31-4B8C-83A1-F6EECF244321}">
                <p14:modId xmlns:p14="http://schemas.microsoft.com/office/powerpoint/2010/main" val="3121360726"/>
              </p:ext>
            </p:extLst>
          </p:nvPr>
        </p:nvGraphicFramePr>
        <p:xfrm>
          <a:off x="2098994" y="1704716"/>
          <a:ext cx="9178019" cy="3754120"/>
        </p:xfrm>
        <a:graphic>
          <a:graphicData uri="http://schemas.openxmlformats.org/drawingml/2006/table">
            <a:tbl>
              <a:tblPr firstRow="1" bandRow="1">
                <a:tableStyleId>{073A0DAA-6AF3-43AB-8588-CEC1D06C72B9}</a:tableStyleId>
              </a:tblPr>
              <a:tblGrid>
                <a:gridCol w="4103067">
                  <a:extLst>
                    <a:ext uri="{9D8B030D-6E8A-4147-A177-3AD203B41FA5}">
                      <a16:colId xmlns:a16="http://schemas.microsoft.com/office/drawing/2014/main" val="2540851985"/>
                    </a:ext>
                  </a:extLst>
                </a:gridCol>
                <a:gridCol w="5074952">
                  <a:extLst>
                    <a:ext uri="{9D8B030D-6E8A-4147-A177-3AD203B41FA5}">
                      <a16:colId xmlns:a16="http://schemas.microsoft.com/office/drawing/2014/main" val="3658423410"/>
                    </a:ext>
                  </a:extLst>
                </a:gridCol>
              </a:tblGrid>
              <a:tr h="370840">
                <a:tc>
                  <a:txBody>
                    <a:bodyPr/>
                    <a:lstStyle/>
                    <a:p>
                      <a:r>
                        <a:rPr lang="en-GB" sz="1800" dirty="0"/>
                        <a:t>Stakeholder community</a:t>
                      </a:r>
                    </a:p>
                  </a:txBody>
                  <a:tcPr/>
                </a:tc>
                <a:tc>
                  <a:txBody>
                    <a:bodyPr/>
                    <a:lstStyle/>
                    <a:p>
                      <a:r>
                        <a:rPr lang="en-GB" sz="1800" dirty="0"/>
                        <a:t>Role responsibilities of each community</a:t>
                      </a:r>
                    </a:p>
                  </a:txBody>
                  <a:tcPr/>
                </a:tc>
                <a:extLst>
                  <a:ext uri="{0D108BD9-81ED-4DB2-BD59-A6C34878D82A}">
                    <a16:rowId xmlns:a16="http://schemas.microsoft.com/office/drawing/2014/main" val="4236755063"/>
                  </a:ext>
                </a:extLst>
              </a:tr>
              <a:tr h="370840">
                <a:tc>
                  <a:txBody>
                    <a:bodyPr/>
                    <a:lstStyle/>
                    <a:p>
                      <a:r>
                        <a:rPr lang="en-US" sz="1800" dirty="0"/>
                        <a:t>Policy makers: </a:t>
                      </a:r>
                      <a:endParaRPr lang="en-GB" sz="1800" dirty="0"/>
                    </a:p>
                  </a:txBody>
                  <a:tcPr/>
                </a:tc>
                <a:tc>
                  <a:txBody>
                    <a:bodyPr/>
                    <a:lstStyle/>
                    <a:p>
                      <a:r>
                        <a:rPr lang="en-GB" sz="1800" dirty="0"/>
                        <a:t>Regulate, orchestrate governance, engage in public dialogue</a:t>
                      </a:r>
                    </a:p>
                  </a:txBody>
                  <a:tcPr/>
                </a:tc>
                <a:extLst>
                  <a:ext uri="{0D108BD9-81ED-4DB2-BD59-A6C34878D82A}">
                    <a16:rowId xmlns:a16="http://schemas.microsoft.com/office/drawing/2014/main" val="1754125726"/>
                  </a:ext>
                </a:extLst>
              </a:tr>
              <a:tr h="370840">
                <a:tc>
                  <a:txBody>
                    <a:bodyPr/>
                    <a:lstStyle/>
                    <a:p>
                      <a:r>
                        <a:rPr lang="en-GB" sz="1800" dirty="0"/>
                        <a:t>Authorities (e.g. labour inspectorate, customs): </a:t>
                      </a:r>
                    </a:p>
                  </a:txBody>
                  <a:tcPr/>
                </a:tc>
                <a:tc>
                  <a:txBody>
                    <a:bodyPr/>
                    <a:lstStyle/>
                    <a:p>
                      <a:r>
                        <a:rPr lang="en-GB" sz="1800" dirty="0"/>
                        <a:t>Enforce regulations, align funding with standards</a:t>
                      </a:r>
                    </a:p>
                  </a:txBody>
                  <a:tcPr/>
                </a:tc>
                <a:extLst>
                  <a:ext uri="{0D108BD9-81ED-4DB2-BD59-A6C34878D82A}">
                    <a16:rowId xmlns:a16="http://schemas.microsoft.com/office/drawing/2014/main" val="3854126876"/>
                  </a:ext>
                </a:extLst>
              </a:tr>
              <a:tr h="370840">
                <a:tc>
                  <a:txBody>
                    <a:bodyPr/>
                    <a:lstStyle/>
                    <a:p>
                      <a:r>
                        <a:rPr lang="en-GB" sz="1800" dirty="0"/>
                        <a:t>Large industry and Small and Medium Enterprises:</a:t>
                      </a:r>
                    </a:p>
                  </a:txBody>
                  <a:tcPr/>
                </a:tc>
                <a:tc>
                  <a:txBody>
                    <a:bodyPr/>
                    <a:lstStyle/>
                    <a:p>
                      <a:r>
                        <a:rPr lang="en-GB" sz="1800" dirty="0"/>
                        <a:t>Corporate Social Responsibility, engage in public dialogue, lobbying</a:t>
                      </a:r>
                    </a:p>
                  </a:txBody>
                  <a:tcPr/>
                </a:tc>
                <a:extLst>
                  <a:ext uri="{0D108BD9-81ED-4DB2-BD59-A6C34878D82A}">
                    <a16:rowId xmlns:a16="http://schemas.microsoft.com/office/drawing/2014/main" val="1815698415"/>
                  </a:ext>
                </a:extLst>
              </a:tr>
              <a:tr h="370840">
                <a:tc>
                  <a:txBody>
                    <a:bodyPr/>
                    <a:lstStyle/>
                    <a:p>
                      <a:r>
                        <a:rPr lang="en-GB" sz="1800" b="1" dirty="0"/>
                        <a:t>Researcher institutions and individual researchers: </a:t>
                      </a:r>
                    </a:p>
                  </a:txBody>
                  <a:tcPr/>
                </a:tc>
                <a:tc>
                  <a:txBody>
                    <a:bodyPr/>
                    <a:lstStyle/>
                    <a:p>
                      <a:r>
                        <a:rPr lang="en-US" sz="1800" b="1" dirty="0">
                          <a:solidFill>
                            <a:schemeClr val="tx1"/>
                          </a:solidFill>
                        </a:rPr>
                        <a:t>Raise awareness of legal responsibilities under national and international law, voluntary self-regulations and </a:t>
                      </a:r>
                      <a:r>
                        <a:rPr lang="en-US" sz="1800" b="1" dirty="0"/>
                        <a:t>standards, engagement with policy community, engage in public dialogue, and implement regulations</a:t>
                      </a:r>
                      <a:endParaRPr lang="en-GB" sz="1800" b="1" dirty="0"/>
                    </a:p>
                  </a:txBody>
                  <a:tcPr/>
                </a:tc>
                <a:extLst>
                  <a:ext uri="{0D108BD9-81ED-4DB2-BD59-A6C34878D82A}">
                    <a16:rowId xmlns:a16="http://schemas.microsoft.com/office/drawing/2014/main" val="1981187957"/>
                  </a:ext>
                </a:extLst>
              </a:tr>
            </a:tbl>
          </a:graphicData>
        </a:graphic>
      </p:graphicFrame>
      <p:sp>
        <p:nvSpPr>
          <p:cNvPr id="3" name="TextBox 2">
            <a:extLst>
              <a:ext uri="{FF2B5EF4-FFF2-40B4-BE49-F238E27FC236}">
                <a16:creationId xmlns:a16="http://schemas.microsoft.com/office/drawing/2014/main" id="{29C533BB-5EAF-474E-A456-E616417C88A4}"/>
              </a:ext>
            </a:extLst>
          </p:cNvPr>
          <p:cNvSpPr txBox="1"/>
          <p:nvPr/>
        </p:nvSpPr>
        <p:spPr>
          <a:xfrm>
            <a:off x="2098994" y="5571241"/>
            <a:ext cx="9178018" cy="830997"/>
          </a:xfrm>
          <a:prstGeom prst="rect">
            <a:avLst/>
          </a:prstGeom>
          <a:noFill/>
        </p:spPr>
        <p:txBody>
          <a:bodyPr wrap="square" rtlCol="0">
            <a:spAutoFit/>
          </a:bodyPr>
          <a:lstStyle/>
          <a:p>
            <a:r>
              <a:rPr lang="en-GB" sz="1600" i="1" dirty="0"/>
              <a:t>NB: There are other relevant and pertinent stakeholders, this list is not meant to comprehensively survey the very complex network of actors involved in the crafting, designing, implementation, adoption, adaptation, enforcement and verification, as well as reviewing and evaluating relevant measures and instruments. </a:t>
            </a:r>
          </a:p>
        </p:txBody>
      </p:sp>
    </p:spTree>
    <p:extLst>
      <p:ext uri="{BB962C8B-B14F-4D97-AF65-F5344CB8AC3E}">
        <p14:creationId xmlns:p14="http://schemas.microsoft.com/office/powerpoint/2010/main" val="717454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Module 2 – The role of scientists</a:t>
            </a:r>
            <a:endParaRPr lang="en-GB" dirty="0"/>
          </a:p>
        </p:txBody>
      </p:sp>
      <p:sp>
        <p:nvSpPr>
          <p:cNvPr id="27" name="TextBox 26">
            <a:extLst>
              <a:ext uri="{FF2B5EF4-FFF2-40B4-BE49-F238E27FC236}">
                <a16:creationId xmlns:a16="http://schemas.microsoft.com/office/drawing/2014/main" id="{31E6A1AD-7CCD-4CA6-98EF-971A0C05C4C8}"/>
              </a:ext>
            </a:extLst>
          </p:cNvPr>
          <p:cNvSpPr txBox="1"/>
          <p:nvPr/>
        </p:nvSpPr>
        <p:spPr>
          <a:xfrm>
            <a:off x="1992365"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US" sz="2000" b="1" dirty="0"/>
              <a:t>Review of professional codes of conduct – example of life sciences</a:t>
            </a:r>
            <a:endParaRPr lang="en-GB" sz="2000" b="1" dirty="0"/>
          </a:p>
        </p:txBody>
      </p:sp>
      <p:pic>
        <p:nvPicPr>
          <p:cNvPr id="36" name="Graphic 35" descr="Connections">
            <a:extLst>
              <a:ext uri="{FF2B5EF4-FFF2-40B4-BE49-F238E27FC236}">
                <a16:creationId xmlns:a16="http://schemas.microsoft.com/office/drawing/2014/main" id="{6841B0A5-B416-43BE-BB22-70095286B41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969526"/>
            <a:ext cx="1470381" cy="1470381"/>
          </a:xfrm>
          <a:prstGeom prst="rect">
            <a:avLst/>
          </a:prstGeom>
        </p:spPr>
      </p:pic>
      <p:sp>
        <p:nvSpPr>
          <p:cNvPr id="7" name="TextBox 6">
            <a:extLst>
              <a:ext uri="{FF2B5EF4-FFF2-40B4-BE49-F238E27FC236}">
                <a16:creationId xmlns:a16="http://schemas.microsoft.com/office/drawing/2014/main" id="{A6C6BDEF-09CF-4EAD-919F-CFA78D2DEDBD}"/>
              </a:ext>
            </a:extLst>
          </p:cNvPr>
          <p:cNvSpPr txBox="1"/>
          <p:nvPr/>
        </p:nvSpPr>
        <p:spPr>
          <a:xfrm>
            <a:off x="1992365" y="1369636"/>
            <a:ext cx="8075462" cy="646331"/>
          </a:xfrm>
          <a:prstGeom prst="rect">
            <a:avLst/>
          </a:prstGeom>
          <a:noFill/>
        </p:spPr>
        <p:txBody>
          <a:bodyPr wrap="square">
            <a:spAutoFit/>
          </a:bodyPr>
          <a:lstStyle/>
          <a:p>
            <a:r>
              <a:rPr lang="en-US" sz="1800" dirty="0"/>
              <a:t>This review illustrates that codes of conduct for research are developed by different stakeholders for different reasons </a:t>
            </a:r>
          </a:p>
        </p:txBody>
      </p:sp>
      <p:graphicFrame>
        <p:nvGraphicFramePr>
          <p:cNvPr id="4" name="Tabel 6">
            <a:extLst>
              <a:ext uri="{FF2B5EF4-FFF2-40B4-BE49-F238E27FC236}">
                <a16:creationId xmlns:a16="http://schemas.microsoft.com/office/drawing/2014/main" id="{4ACBBD0C-EF6D-4E0E-872B-E39018522475}"/>
              </a:ext>
            </a:extLst>
          </p:cNvPr>
          <p:cNvGraphicFramePr>
            <a:graphicFrameLocks noGrp="1"/>
          </p:cNvGraphicFramePr>
          <p:nvPr>
            <p:extLst>
              <p:ext uri="{D42A27DB-BD31-4B8C-83A1-F6EECF244321}">
                <p14:modId xmlns:p14="http://schemas.microsoft.com/office/powerpoint/2010/main" val="1708945202"/>
              </p:ext>
            </p:extLst>
          </p:nvPr>
        </p:nvGraphicFramePr>
        <p:xfrm>
          <a:off x="2067781" y="2015967"/>
          <a:ext cx="9568644" cy="4480560"/>
        </p:xfrm>
        <a:graphic>
          <a:graphicData uri="http://schemas.openxmlformats.org/drawingml/2006/table">
            <a:tbl>
              <a:tblPr firstRow="1" bandRow="1">
                <a:tableStyleId>{073A0DAA-6AF3-43AB-8588-CEC1D06C72B9}</a:tableStyleId>
              </a:tblPr>
              <a:tblGrid>
                <a:gridCol w="1929186">
                  <a:extLst>
                    <a:ext uri="{9D8B030D-6E8A-4147-A177-3AD203B41FA5}">
                      <a16:colId xmlns:a16="http://schemas.microsoft.com/office/drawing/2014/main" val="2896213934"/>
                    </a:ext>
                  </a:extLst>
                </a:gridCol>
                <a:gridCol w="4068765">
                  <a:extLst>
                    <a:ext uri="{9D8B030D-6E8A-4147-A177-3AD203B41FA5}">
                      <a16:colId xmlns:a16="http://schemas.microsoft.com/office/drawing/2014/main" val="2973817551"/>
                    </a:ext>
                  </a:extLst>
                </a:gridCol>
                <a:gridCol w="3570693">
                  <a:extLst>
                    <a:ext uri="{9D8B030D-6E8A-4147-A177-3AD203B41FA5}">
                      <a16:colId xmlns:a16="http://schemas.microsoft.com/office/drawing/2014/main" val="1858595154"/>
                    </a:ext>
                  </a:extLst>
                </a:gridCol>
              </a:tblGrid>
              <a:tr h="614414">
                <a:tc>
                  <a:txBody>
                    <a:bodyPr/>
                    <a:lstStyle/>
                    <a:p>
                      <a:r>
                        <a:rPr lang="en-GB" dirty="0"/>
                        <a:t>Who formulated the code?</a:t>
                      </a:r>
                    </a:p>
                  </a:txBody>
                  <a:tcPr/>
                </a:tc>
                <a:tc>
                  <a:txBody>
                    <a:bodyPr/>
                    <a:lstStyle/>
                    <a:p>
                      <a:r>
                        <a:rPr lang="en-GB" dirty="0"/>
                        <a:t>Aims and scope</a:t>
                      </a:r>
                    </a:p>
                  </a:txBody>
                  <a:tcPr/>
                </a:tc>
                <a:tc>
                  <a:txBody>
                    <a:bodyPr/>
                    <a:lstStyle/>
                    <a:p>
                      <a:r>
                        <a:rPr lang="en-GB" dirty="0"/>
                        <a:t>Examples</a:t>
                      </a:r>
                    </a:p>
                  </a:txBody>
                  <a:tcPr/>
                </a:tc>
                <a:extLst>
                  <a:ext uri="{0D108BD9-81ED-4DB2-BD59-A6C34878D82A}">
                    <a16:rowId xmlns:a16="http://schemas.microsoft.com/office/drawing/2014/main" val="431623503"/>
                  </a:ext>
                </a:extLst>
              </a:tr>
              <a:tr h="1205419">
                <a:tc>
                  <a:txBody>
                    <a:bodyPr/>
                    <a:lstStyle/>
                    <a:p>
                      <a:r>
                        <a:rPr lang="en-GB" dirty="0"/>
                        <a:t>Governments</a:t>
                      </a:r>
                    </a:p>
                  </a:txBody>
                  <a:tcPr/>
                </a:tc>
                <a:tc>
                  <a:txBody>
                    <a:bodyPr/>
                    <a:lstStyle/>
                    <a:p>
                      <a:r>
                        <a:rPr lang="en-GB" dirty="0"/>
                        <a:t>Such codes are a form of “soft law” to fill the gap between existing hard law and unregulated frontier science and technology.</a:t>
                      </a:r>
                    </a:p>
                  </a:txBody>
                  <a:tcPr/>
                </a:tc>
                <a:tc>
                  <a:txBody>
                    <a:bodyPr/>
                    <a:lstStyle/>
                    <a:p>
                      <a:r>
                        <a:rPr lang="en-GB" dirty="0"/>
                        <a:t>UNESCO Recommendation on Science and Scientific Researchers (1974, 2017)</a:t>
                      </a:r>
                    </a:p>
                    <a:p>
                      <a:r>
                        <a:rPr lang="en-GB" dirty="0"/>
                        <a:t>Universal Declaration on Bioethics and Human Rights (UNESCO, 2005)</a:t>
                      </a:r>
                    </a:p>
                  </a:txBody>
                  <a:tcPr/>
                </a:tc>
                <a:extLst>
                  <a:ext uri="{0D108BD9-81ED-4DB2-BD59-A6C34878D82A}">
                    <a16:rowId xmlns:a16="http://schemas.microsoft.com/office/drawing/2014/main" val="500620943"/>
                  </a:ext>
                </a:extLst>
              </a:tr>
              <a:tr h="1141055">
                <a:tc>
                  <a:txBody>
                    <a:bodyPr/>
                    <a:lstStyle/>
                    <a:p>
                      <a:r>
                        <a:rPr lang="en-GB" dirty="0"/>
                        <a:t>Professional societies</a:t>
                      </a:r>
                    </a:p>
                  </a:txBody>
                  <a:tcPr/>
                </a:tc>
                <a:tc>
                  <a:txBody>
                    <a:bodyPr/>
                    <a:lstStyle/>
                    <a:p>
                      <a:r>
                        <a:rPr lang="en-GB" dirty="0"/>
                        <a:t>Setting standards for professional conduct of the members of the society. Codes can be aspirational (no sanctions), educational or regulatory (imposing sanctions)</a:t>
                      </a:r>
                    </a:p>
                  </a:txBody>
                  <a:tcPr/>
                </a:tc>
                <a:tc>
                  <a:txBody>
                    <a:bodyPr/>
                    <a:lstStyle/>
                    <a:p>
                      <a:r>
                        <a:rPr lang="en-GB" dirty="0"/>
                        <a:t>American Society for Microbiology code of ethics (2000) (and others in Global Ethics Observatory)</a:t>
                      </a:r>
                    </a:p>
                  </a:txBody>
                  <a:tcPr/>
                </a:tc>
                <a:extLst>
                  <a:ext uri="{0D108BD9-81ED-4DB2-BD59-A6C34878D82A}">
                    <a16:rowId xmlns:a16="http://schemas.microsoft.com/office/drawing/2014/main" val="1211255574"/>
                  </a:ext>
                </a:extLst>
              </a:tr>
              <a:tr h="833259">
                <a:tc>
                  <a:txBody>
                    <a:bodyPr/>
                    <a:lstStyle/>
                    <a:p>
                      <a:r>
                        <a:rPr lang="en-GB" dirty="0"/>
                        <a:t>Bottom-up initiatives</a:t>
                      </a:r>
                    </a:p>
                  </a:txBody>
                  <a:tcPr/>
                </a:tc>
                <a:tc>
                  <a:txBody>
                    <a:bodyPr/>
                    <a:lstStyle/>
                    <a:p>
                      <a:r>
                        <a:rPr lang="en-GB" dirty="0"/>
                        <a:t>Voluntary declarations by groups of (young) scientists to take responsibility for the impacts of research</a:t>
                      </a:r>
                    </a:p>
                  </a:txBody>
                  <a:tcPr/>
                </a:tc>
                <a:tc>
                  <a:txBody>
                    <a:bodyPr/>
                    <a:lstStyle/>
                    <a:p>
                      <a:r>
                        <a:rPr lang="en-GB" dirty="0"/>
                        <a:t>WEF Young scientists code of ethics (2017)</a:t>
                      </a:r>
                    </a:p>
                  </a:txBody>
                  <a:tcPr/>
                </a:tc>
                <a:extLst>
                  <a:ext uri="{0D108BD9-81ED-4DB2-BD59-A6C34878D82A}">
                    <a16:rowId xmlns:a16="http://schemas.microsoft.com/office/drawing/2014/main" val="3625875362"/>
                  </a:ext>
                </a:extLst>
              </a:tr>
            </a:tbl>
          </a:graphicData>
        </a:graphic>
      </p:graphicFrame>
    </p:spTree>
    <p:extLst>
      <p:ext uri="{BB962C8B-B14F-4D97-AF65-F5344CB8AC3E}">
        <p14:creationId xmlns:p14="http://schemas.microsoft.com/office/powerpoint/2010/main" val="2482988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Module 2 – The role of scientists</a:t>
            </a:r>
            <a:endParaRPr lang="en-GB" dirty="0"/>
          </a:p>
        </p:txBody>
      </p:sp>
      <p:sp>
        <p:nvSpPr>
          <p:cNvPr id="27" name="TextBox 26">
            <a:extLst>
              <a:ext uri="{FF2B5EF4-FFF2-40B4-BE49-F238E27FC236}">
                <a16:creationId xmlns:a16="http://schemas.microsoft.com/office/drawing/2014/main" id="{31E6A1AD-7CCD-4CA6-98EF-971A0C05C4C8}"/>
              </a:ext>
            </a:extLst>
          </p:cNvPr>
          <p:cNvSpPr txBox="1"/>
          <p:nvPr/>
        </p:nvSpPr>
        <p:spPr>
          <a:xfrm>
            <a:off x="1992365"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US" sz="2000" b="1" dirty="0"/>
              <a:t>Avenues to address responsibility by research design  </a:t>
            </a:r>
            <a:endParaRPr lang="en-GB" sz="2000" b="1" dirty="0"/>
          </a:p>
        </p:txBody>
      </p:sp>
      <p:pic>
        <p:nvPicPr>
          <p:cNvPr id="36" name="Graphic 35" descr="Robot">
            <a:extLst>
              <a:ext uri="{FF2B5EF4-FFF2-40B4-BE49-F238E27FC236}">
                <a16:creationId xmlns:a16="http://schemas.microsoft.com/office/drawing/2014/main" id="{6841B0A5-B416-43BE-BB22-70095286B41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969526"/>
            <a:ext cx="1470381" cy="1470381"/>
          </a:xfrm>
          <a:prstGeom prst="rect">
            <a:avLst/>
          </a:prstGeom>
        </p:spPr>
      </p:pic>
      <p:sp>
        <p:nvSpPr>
          <p:cNvPr id="8" name="TextBox 7">
            <a:extLst>
              <a:ext uri="{FF2B5EF4-FFF2-40B4-BE49-F238E27FC236}">
                <a16:creationId xmlns:a16="http://schemas.microsoft.com/office/drawing/2014/main" id="{C46CC619-92D8-4299-8274-B30FC2BF300E}"/>
              </a:ext>
            </a:extLst>
          </p:cNvPr>
          <p:cNvSpPr txBox="1"/>
          <p:nvPr/>
        </p:nvSpPr>
        <p:spPr>
          <a:xfrm>
            <a:off x="1992365" y="1464619"/>
            <a:ext cx="6164494" cy="400110"/>
          </a:xfrm>
          <a:prstGeom prst="rect">
            <a:avLst/>
          </a:prstGeom>
          <a:noFill/>
        </p:spPr>
        <p:txBody>
          <a:bodyPr wrap="square">
            <a:spAutoFit/>
          </a:bodyPr>
          <a:lstStyle/>
          <a:p>
            <a:pPr lvl="0"/>
            <a:r>
              <a:rPr lang="en-GB" sz="2000" dirty="0"/>
              <a:t>Safer-by-design reduces risks and misuse potential</a:t>
            </a:r>
          </a:p>
        </p:txBody>
      </p:sp>
      <p:sp>
        <p:nvSpPr>
          <p:cNvPr id="12" name="TextBox 11">
            <a:extLst>
              <a:ext uri="{FF2B5EF4-FFF2-40B4-BE49-F238E27FC236}">
                <a16:creationId xmlns:a16="http://schemas.microsoft.com/office/drawing/2014/main" id="{8B968C87-0494-41F6-B95D-EEBB808B2E78}"/>
              </a:ext>
            </a:extLst>
          </p:cNvPr>
          <p:cNvSpPr txBox="1"/>
          <p:nvPr/>
        </p:nvSpPr>
        <p:spPr>
          <a:xfrm>
            <a:off x="2250602" y="1937267"/>
            <a:ext cx="8925398" cy="1938992"/>
          </a:xfrm>
          <a:prstGeom prst="rect">
            <a:avLst/>
          </a:prstGeom>
          <a:noFill/>
        </p:spPr>
        <p:txBody>
          <a:bodyPr wrap="square">
            <a:spAutoFit/>
          </a:bodyPr>
          <a:lstStyle/>
          <a:p>
            <a:pPr marL="285750" indent="-285750">
              <a:buFont typeface="Wingdings" panose="05000000000000000000" pitchFamily="2" charset="2"/>
              <a:buChar char="Ø"/>
            </a:pPr>
            <a:r>
              <a:rPr lang="en-US" sz="2000" dirty="0"/>
              <a:t>design choices of new materials and technologies, reducing hazards and improving benefits to society</a:t>
            </a:r>
          </a:p>
          <a:p>
            <a:pPr marL="285750" indent="-285750">
              <a:buFont typeface="Wingdings" panose="05000000000000000000" pitchFamily="2" charset="2"/>
              <a:buChar char="Ø"/>
            </a:pPr>
            <a:r>
              <a:rPr lang="en-US" sz="2000" dirty="0"/>
              <a:t>trends and buzzwords in this area include: safer by design, quality by design, privacy enhancing techniques, etc.</a:t>
            </a:r>
          </a:p>
          <a:p>
            <a:pPr marL="285750" indent="-285750">
              <a:buFont typeface="Wingdings" panose="05000000000000000000" pitchFamily="2" charset="2"/>
              <a:buChar char="Ø"/>
            </a:pPr>
            <a:r>
              <a:rPr lang="en-US" sz="2000" dirty="0"/>
              <a:t>value sensitive design principles effectively involve philosophers and social scientists to contribute at early stages of R&amp;D to identify potential issues</a:t>
            </a:r>
          </a:p>
        </p:txBody>
      </p:sp>
      <p:sp>
        <p:nvSpPr>
          <p:cNvPr id="16" name="TextBox 15">
            <a:extLst>
              <a:ext uri="{FF2B5EF4-FFF2-40B4-BE49-F238E27FC236}">
                <a16:creationId xmlns:a16="http://schemas.microsoft.com/office/drawing/2014/main" id="{C82D217E-3969-40B2-9879-5D69DD511B70}"/>
              </a:ext>
            </a:extLst>
          </p:cNvPr>
          <p:cNvSpPr txBox="1"/>
          <p:nvPr/>
        </p:nvSpPr>
        <p:spPr>
          <a:xfrm>
            <a:off x="1992365" y="3948797"/>
            <a:ext cx="6164494" cy="400110"/>
          </a:xfrm>
          <a:prstGeom prst="rect">
            <a:avLst/>
          </a:prstGeom>
          <a:noFill/>
        </p:spPr>
        <p:txBody>
          <a:bodyPr wrap="square">
            <a:spAutoFit/>
          </a:bodyPr>
          <a:lstStyle/>
          <a:p>
            <a:pPr lvl="0"/>
            <a:r>
              <a:rPr lang="en-GB" sz="2000" dirty="0"/>
              <a:t>Engaging in public dialogue</a:t>
            </a:r>
          </a:p>
        </p:txBody>
      </p:sp>
      <p:sp>
        <p:nvSpPr>
          <p:cNvPr id="22" name="TextBox 21">
            <a:extLst>
              <a:ext uri="{FF2B5EF4-FFF2-40B4-BE49-F238E27FC236}">
                <a16:creationId xmlns:a16="http://schemas.microsoft.com/office/drawing/2014/main" id="{EACA8E66-72CD-453A-9E61-C2D8B48B8DA2}"/>
              </a:ext>
            </a:extLst>
          </p:cNvPr>
          <p:cNvSpPr txBox="1"/>
          <p:nvPr/>
        </p:nvSpPr>
        <p:spPr>
          <a:xfrm>
            <a:off x="2250602" y="4421444"/>
            <a:ext cx="8925398" cy="1938992"/>
          </a:xfrm>
          <a:prstGeom prst="rect">
            <a:avLst/>
          </a:prstGeom>
          <a:noFill/>
        </p:spPr>
        <p:txBody>
          <a:bodyPr wrap="square">
            <a:spAutoFit/>
          </a:bodyPr>
          <a:lstStyle/>
          <a:p>
            <a:pPr marL="285750" indent="-285750">
              <a:buFont typeface="Wingdings" panose="05000000000000000000" pitchFamily="2" charset="2"/>
              <a:buChar char="Ø"/>
            </a:pPr>
            <a:r>
              <a:rPr lang="en-US" sz="2000" dirty="0"/>
              <a:t>other expertise than just scientific knowledge are needed to understand the ethical and societal issues raised as well as societal impacts. Diverse and plural views are an important way to identify and comprehensively address issues</a:t>
            </a:r>
          </a:p>
          <a:p>
            <a:pPr marL="285750" indent="-285750">
              <a:buFont typeface="Wingdings" panose="05000000000000000000" pitchFamily="2" charset="2"/>
              <a:buChar char="Ø"/>
            </a:pPr>
            <a:r>
              <a:rPr lang="en-US" sz="2000" dirty="0"/>
              <a:t>Mutual learning exercises engaging scientists and other stakeholders including dialogue and citizen science projects are sometimes appropriate ways to find feasible responses to the challenges</a:t>
            </a:r>
          </a:p>
        </p:txBody>
      </p:sp>
    </p:spTree>
    <p:extLst>
      <p:ext uri="{BB962C8B-B14F-4D97-AF65-F5344CB8AC3E}">
        <p14:creationId xmlns:p14="http://schemas.microsoft.com/office/powerpoint/2010/main" val="163922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Module 2 – The role of scientists</a:t>
            </a:r>
            <a:endParaRPr lang="en-GB" dirty="0"/>
          </a:p>
        </p:txBody>
      </p:sp>
      <p:sp>
        <p:nvSpPr>
          <p:cNvPr id="27" name="TextBox 26">
            <a:extLst>
              <a:ext uri="{FF2B5EF4-FFF2-40B4-BE49-F238E27FC236}">
                <a16:creationId xmlns:a16="http://schemas.microsoft.com/office/drawing/2014/main" id="{31E6A1AD-7CCD-4CA6-98EF-971A0C05C4C8}"/>
              </a:ext>
            </a:extLst>
          </p:cNvPr>
          <p:cNvSpPr txBox="1"/>
          <p:nvPr/>
        </p:nvSpPr>
        <p:spPr>
          <a:xfrm>
            <a:off x="1992365"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US" sz="2000" b="1" dirty="0"/>
              <a:t>Venues and avenues to address responsibility in research</a:t>
            </a:r>
            <a:endParaRPr lang="en-GB" sz="2000" b="1" dirty="0"/>
          </a:p>
        </p:txBody>
      </p:sp>
      <p:pic>
        <p:nvPicPr>
          <p:cNvPr id="36" name="Graphic 35" descr="Robot">
            <a:extLst>
              <a:ext uri="{FF2B5EF4-FFF2-40B4-BE49-F238E27FC236}">
                <a16:creationId xmlns:a16="http://schemas.microsoft.com/office/drawing/2014/main" id="{6841B0A5-B416-43BE-BB22-70095286B41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969526"/>
            <a:ext cx="1470381" cy="1470381"/>
          </a:xfrm>
          <a:prstGeom prst="rect">
            <a:avLst/>
          </a:prstGeom>
        </p:spPr>
      </p:pic>
      <p:sp>
        <p:nvSpPr>
          <p:cNvPr id="8" name="TextBox 7">
            <a:extLst>
              <a:ext uri="{FF2B5EF4-FFF2-40B4-BE49-F238E27FC236}">
                <a16:creationId xmlns:a16="http://schemas.microsoft.com/office/drawing/2014/main" id="{C46CC619-92D8-4299-8274-B30FC2BF300E}"/>
              </a:ext>
            </a:extLst>
          </p:cNvPr>
          <p:cNvSpPr txBox="1"/>
          <p:nvPr/>
        </p:nvSpPr>
        <p:spPr>
          <a:xfrm>
            <a:off x="1992364" y="1464619"/>
            <a:ext cx="7418335" cy="400110"/>
          </a:xfrm>
          <a:prstGeom prst="rect">
            <a:avLst/>
          </a:prstGeom>
          <a:noFill/>
        </p:spPr>
        <p:txBody>
          <a:bodyPr wrap="square">
            <a:spAutoFit/>
          </a:bodyPr>
          <a:lstStyle/>
          <a:p>
            <a:pPr lvl="0"/>
            <a:r>
              <a:rPr lang="en-US" sz="2000" dirty="0"/>
              <a:t>Where and when can scientists reflect on ethical principles?</a:t>
            </a:r>
          </a:p>
        </p:txBody>
      </p:sp>
      <p:graphicFrame>
        <p:nvGraphicFramePr>
          <p:cNvPr id="2" name="Tabel 6">
            <a:extLst>
              <a:ext uri="{FF2B5EF4-FFF2-40B4-BE49-F238E27FC236}">
                <a16:creationId xmlns:a16="http://schemas.microsoft.com/office/drawing/2014/main" id="{674FC55D-3A4D-4A63-92D6-227EC96D14CA}"/>
              </a:ext>
            </a:extLst>
          </p:cNvPr>
          <p:cNvGraphicFramePr>
            <a:graphicFrameLocks noGrp="1"/>
          </p:cNvGraphicFramePr>
          <p:nvPr>
            <p:extLst>
              <p:ext uri="{D42A27DB-BD31-4B8C-83A1-F6EECF244321}">
                <p14:modId xmlns:p14="http://schemas.microsoft.com/office/powerpoint/2010/main" val="2259247190"/>
              </p:ext>
            </p:extLst>
          </p:nvPr>
        </p:nvGraphicFramePr>
        <p:xfrm>
          <a:off x="2120900" y="1996983"/>
          <a:ext cx="9864835" cy="4206240"/>
        </p:xfrm>
        <a:graphic>
          <a:graphicData uri="http://schemas.openxmlformats.org/drawingml/2006/table">
            <a:tbl>
              <a:tblPr firstRow="1" bandRow="1">
                <a:tableStyleId>{073A0DAA-6AF3-43AB-8588-CEC1D06C72B9}</a:tableStyleId>
              </a:tblPr>
              <a:tblGrid>
                <a:gridCol w="2668940">
                  <a:extLst>
                    <a:ext uri="{9D8B030D-6E8A-4147-A177-3AD203B41FA5}">
                      <a16:colId xmlns:a16="http://schemas.microsoft.com/office/drawing/2014/main" val="4013400833"/>
                    </a:ext>
                  </a:extLst>
                </a:gridCol>
                <a:gridCol w="7195895">
                  <a:extLst>
                    <a:ext uri="{9D8B030D-6E8A-4147-A177-3AD203B41FA5}">
                      <a16:colId xmlns:a16="http://schemas.microsoft.com/office/drawing/2014/main" val="3758973781"/>
                    </a:ext>
                  </a:extLst>
                </a:gridCol>
              </a:tblGrid>
              <a:tr h="370840">
                <a:tc>
                  <a:txBody>
                    <a:bodyPr/>
                    <a:lstStyle/>
                    <a:p>
                      <a:r>
                        <a:rPr lang="en-GB" sz="2000" dirty="0"/>
                        <a:t>Where?</a:t>
                      </a:r>
                    </a:p>
                  </a:txBody>
                  <a:tcPr/>
                </a:tc>
                <a:tc>
                  <a:txBody>
                    <a:bodyPr/>
                    <a:lstStyle/>
                    <a:p>
                      <a:r>
                        <a:rPr lang="en-GB" sz="2000" dirty="0"/>
                        <a:t>When?</a:t>
                      </a:r>
                    </a:p>
                  </a:txBody>
                  <a:tcPr/>
                </a:tc>
                <a:extLst>
                  <a:ext uri="{0D108BD9-81ED-4DB2-BD59-A6C34878D82A}">
                    <a16:rowId xmlns:a16="http://schemas.microsoft.com/office/drawing/2014/main" val="1209097308"/>
                  </a:ext>
                </a:extLst>
              </a:tr>
              <a:tr h="370840">
                <a:tc>
                  <a:txBody>
                    <a:bodyPr/>
                    <a:lstStyle/>
                    <a:p>
                      <a:r>
                        <a:rPr lang="en-GB" sz="2000" dirty="0"/>
                        <a:t>In the university / school curriculum</a:t>
                      </a:r>
                    </a:p>
                  </a:txBody>
                  <a:tcPr/>
                </a:tc>
                <a:tc>
                  <a:txBody>
                    <a:bodyPr/>
                    <a:lstStyle/>
                    <a:p>
                      <a:r>
                        <a:rPr lang="en-GB" sz="2000" dirty="0"/>
                        <a:t>During formal education in compulsory or elective ethics or RRI courses, professional education courses</a:t>
                      </a:r>
                    </a:p>
                  </a:txBody>
                  <a:tcPr/>
                </a:tc>
                <a:extLst>
                  <a:ext uri="{0D108BD9-81ED-4DB2-BD59-A6C34878D82A}">
                    <a16:rowId xmlns:a16="http://schemas.microsoft.com/office/drawing/2014/main" val="4289903268"/>
                  </a:ext>
                </a:extLst>
              </a:tr>
              <a:tr h="370840">
                <a:tc>
                  <a:txBody>
                    <a:bodyPr/>
                    <a:lstStyle/>
                    <a:p>
                      <a:r>
                        <a:rPr lang="en-GB" sz="2000" dirty="0"/>
                        <a:t>At work</a:t>
                      </a:r>
                    </a:p>
                  </a:txBody>
                  <a:tcPr/>
                </a:tc>
                <a:tc>
                  <a:txBody>
                    <a:bodyPr/>
                    <a:lstStyle/>
                    <a:p>
                      <a:r>
                        <a:rPr lang="en-GB" sz="2000" dirty="0"/>
                        <a:t>During formal or informal meetings, in discussions with colleagues or management</a:t>
                      </a:r>
                    </a:p>
                  </a:txBody>
                  <a:tcPr/>
                </a:tc>
                <a:extLst>
                  <a:ext uri="{0D108BD9-81ED-4DB2-BD59-A6C34878D82A}">
                    <a16:rowId xmlns:a16="http://schemas.microsoft.com/office/drawing/2014/main" val="3346945264"/>
                  </a:ext>
                </a:extLst>
              </a:tr>
              <a:tr h="370840">
                <a:tc>
                  <a:txBody>
                    <a:bodyPr/>
                    <a:lstStyle/>
                    <a:p>
                      <a:r>
                        <a:rPr lang="en-GB" sz="2000" dirty="0"/>
                        <a:t>During scientific events</a:t>
                      </a:r>
                    </a:p>
                  </a:txBody>
                  <a:tcPr/>
                </a:tc>
                <a:tc>
                  <a:txBody>
                    <a:bodyPr/>
                    <a:lstStyle/>
                    <a:p>
                      <a:r>
                        <a:rPr lang="en-GB" sz="2000" dirty="0"/>
                        <a:t>Roundtables or sessions in conferences, dedicated workshops or seminars (online or on site), summer schools</a:t>
                      </a:r>
                    </a:p>
                  </a:txBody>
                  <a:tcPr/>
                </a:tc>
                <a:extLst>
                  <a:ext uri="{0D108BD9-81ED-4DB2-BD59-A6C34878D82A}">
                    <a16:rowId xmlns:a16="http://schemas.microsoft.com/office/drawing/2014/main" val="2319647930"/>
                  </a:ext>
                </a:extLst>
              </a:tr>
              <a:tr h="370840">
                <a:tc>
                  <a:txBody>
                    <a:bodyPr/>
                    <a:lstStyle/>
                    <a:p>
                      <a:r>
                        <a:rPr lang="en-GB" sz="2000" dirty="0"/>
                        <a:t>In publications</a:t>
                      </a:r>
                    </a:p>
                  </a:txBody>
                  <a:tcPr/>
                </a:tc>
                <a:tc>
                  <a:txBody>
                    <a:bodyPr/>
                    <a:lstStyle/>
                    <a:p>
                      <a:r>
                        <a:rPr lang="en-GB" sz="2000" dirty="0"/>
                        <a:t>Peer reviewed journals, academic books (both life sciences and social sciences and humanities), books and articles for professionals or general public</a:t>
                      </a:r>
                    </a:p>
                  </a:txBody>
                  <a:tcPr/>
                </a:tc>
                <a:extLst>
                  <a:ext uri="{0D108BD9-81ED-4DB2-BD59-A6C34878D82A}">
                    <a16:rowId xmlns:a16="http://schemas.microsoft.com/office/drawing/2014/main" val="1693151016"/>
                  </a:ext>
                </a:extLst>
              </a:tr>
              <a:tr h="370840">
                <a:tc>
                  <a:txBody>
                    <a:bodyPr/>
                    <a:lstStyle/>
                    <a:p>
                      <a:r>
                        <a:rPr lang="en-GB" sz="2000" dirty="0"/>
                        <a:t>In outreach activities</a:t>
                      </a:r>
                    </a:p>
                  </a:txBody>
                  <a:tcPr/>
                </a:tc>
                <a:tc>
                  <a:txBody>
                    <a:bodyPr/>
                    <a:lstStyle/>
                    <a:p>
                      <a:r>
                        <a:rPr lang="en-GB" sz="2000" dirty="0"/>
                        <a:t>Open days, public lectures, collaboration with schools and science museums</a:t>
                      </a:r>
                    </a:p>
                  </a:txBody>
                  <a:tcPr/>
                </a:tc>
                <a:extLst>
                  <a:ext uri="{0D108BD9-81ED-4DB2-BD59-A6C34878D82A}">
                    <a16:rowId xmlns:a16="http://schemas.microsoft.com/office/drawing/2014/main" val="834483804"/>
                  </a:ext>
                </a:extLst>
              </a:tr>
            </a:tbl>
          </a:graphicData>
        </a:graphic>
      </p:graphicFrame>
      <p:sp>
        <p:nvSpPr>
          <p:cNvPr id="3" name="Arrow: Right 2">
            <a:extLst>
              <a:ext uri="{FF2B5EF4-FFF2-40B4-BE49-F238E27FC236}">
                <a16:creationId xmlns:a16="http://schemas.microsoft.com/office/drawing/2014/main" id="{3622D75D-3495-4D2D-8629-09BF6C502905}"/>
              </a:ext>
            </a:extLst>
          </p:cNvPr>
          <p:cNvSpPr/>
          <p:nvPr/>
        </p:nvSpPr>
        <p:spPr>
          <a:xfrm>
            <a:off x="2120900" y="6335477"/>
            <a:ext cx="774700" cy="37897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86FA8D9D-6C51-4A76-8ABF-E6092288D5D9}"/>
              </a:ext>
            </a:extLst>
          </p:cNvPr>
          <p:cNvSpPr txBox="1"/>
          <p:nvPr/>
        </p:nvSpPr>
        <p:spPr>
          <a:xfrm>
            <a:off x="3060700" y="6335477"/>
            <a:ext cx="6680200" cy="400110"/>
          </a:xfrm>
          <a:prstGeom prst="rect">
            <a:avLst/>
          </a:prstGeom>
          <a:noFill/>
        </p:spPr>
        <p:txBody>
          <a:bodyPr wrap="square" rtlCol="0">
            <a:spAutoFit/>
          </a:bodyPr>
          <a:lstStyle/>
          <a:p>
            <a:r>
              <a:rPr lang="en-GB" sz="2000" b="1" i="1" dirty="0"/>
              <a:t>Can you think of other ways?</a:t>
            </a:r>
          </a:p>
        </p:txBody>
      </p:sp>
    </p:spTree>
    <p:extLst>
      <p:ext uri="{BB962C8B-B14F-4D97-AF65-F5344CB8AC3E}">
        <p14:creationId xmlns:p14="http://schemas.microsoft.com/office/powerpoint/2010/main" val="996569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Module 2 – The role of scientists</a:t>
            </a:r>
            <a:endParaRPr lang="en-GB" dirty="0"/>
          </a:p>
        </p:txBody>
      </p:sp>
      <p:sp>
        <p:nvSpPr>
          <p:cNvPr id="27" name="TextBox 26">
            <a:extLst>
              <a:ext uri="{FF2B5EF4-FFF2-40B4-BE49-F238E27FC236}">
                <a16:creationId xmlns:a16="http://schemas.microsoft.com/office/drawing/2014/main" id="{31E6A1AD-7CCD-4CA6-98EF-971A0C05C4C8}"/>
              </a:ext>
            </a:extLst>
          </p:cNvPr>
          <p:cNvSpPr txBox="1"/>
          <p:nvPr/>
        </p:nvSpPr>
        <p:spPr>
          <a:xfrm>
            <a:off x="1992365" y="969526"/>
            <a:ext cx="7924143" cy="400110"/>
          </a:xfrm>
          <a:prstGeom prst="rect">
            <a:avLst/>
          </a:prstGeom>
          <a:noFill/>
        </p:spPr>
        <p:txBody>
          <a:bodyPr wrap="square">
            <a:spAutoFit/>
          </a:bodyPr>
          <a:lstStyle/>
          <a:p>
            <a:r>
              <a:rPr lang="en-US" sz="2000" b="1" dirty="0"/>
              <a:t>Why should scientists reflect on ethical principles?</a:t>
            </a:r>
          </a:p>
        </p:txBody>
      </p:sp>
      <p:pic>
        <p:nvPicPr>
          <p:cNvPr id="36" name="Graphic 35" descr="Chess pieces">
            <a:extLst>
              <a:ext uri="{FF2B5EF4-FFF2-40B4-BE49-F238E27FC236}">
                <a16:creationId xmlns:a16="http://schemas.microsoft.com/office/drawing/2014/main" id="{6841B0A5-B416-43BE-BB22-70095286B41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969526"/>
            <a:ext cx="1470381" cy="1470381"/>
          </a:xfrm>
          <a:prstGeom prst="rect">
            <a:avLst/>
          </a:prstGeom>
        </p:spPr>
      </p:pic>
      <p:sp>
        <p:nvSpPr>
          <p:cNvPr id="8" name="TextBox 7">
            <a:extLst>
              <a:ext uri="{FF2B5EF4-FFF2-40B4-BE49-F238E27FC236}">
                <a16:creationId xmlns:a16="http://schemas.microsoft.com/office/drawing/2014/main" id="{C46CC619-92D8-4299-8274-B30FC2BF300E}"/>
              </a:ext>
            </a:extLst>
          </p:cNvPr>
          <p:cNvSpPr txBox="1"/>
          <p:nvPr/>
        </p:nvSpPr>
        <p:spPr>
          <a:xfrm>
            <a:off x="1992364" y="1464619"/>
            <a:ext cx="9920236" cy="707886"/>
          </a:xfrm>
          <a:prstGeom prst="rect">
            <a:avLst/>
          </a:prstGeom>
          <a:noFill/>
        </p:spPr>
        <p:txBody>
          <a:bodyPr wrap="square">
            <a:spAutoFit/>
          </a:bodyPr>
          <a:lstStyle/>
          <a:p>
            <a:pPr lvl="0"/>
            <a:r>
              <a:rPr lang="en-US" sz="2000" dirty="0"/>
              <a:t>The critical question is why should any of this be done? Mainly to avoid problems later. However, a problem presents itself, the </a:t>
            </a:r>
            <a:r>
              <a:rPr lang="en-US" sz="2000" dirty="0" err="1"/>
              <a:t>Collingridge</a:t>
            </a:r>
            <a:r>
              <a:rPr lang="en-US" sz="2000" dirty="0"/>
              <a:t> dilemma:  </a:t>
            </a:r>
          </a:p>
        </p:txBody>
      </p:sp>
      <p:sp>
        <p:nvSpPr>
          <p:cNvPr id="10" name="TextBox 9">
            <a:extLst>
              <a:ext uri="{FF2B5EF4-FFF2-40B4-BE49-F238E27FC236}">
                <a16:creationId xmlns:a16="http://schemas.microsoft.com/office/drawing/2014/main" id="{A6C81E55-AAB5-4800-859A-B59B5A6F49F3}"/>
              </a:ext>
            </a:extLst>
          </p:cNvPr>
          <p:cNvSpPr txBox="1"/>
          <p:nvPr/>
        </p:nvSpPr>
        <p:spPr>
          <a:xfrm>
            <a:off x="1992364" y="2997361"/>
            <a:ext cx="2960636" cy="3477875"/>
          </a:xfrm>
          <a:prstGeom prst="rect">
            <a:avLst/>
          </a:prstGeom>
          <a:noFill/>
        </p:spPr>
        <p:txBody>
          <a:bodyPr wrap="square">
            <a:spAutoFit/>
          </a:bodyPr>
          <a:lstStyle/>
          <a:p>
            <a:pPr marL="342900" lvl="0" indent="-342900">
              <a:buFont typeface="Wingdings" panose="05000000000000000000" pitchFamily="2" charset="2"/>
              <a:buChar char="Ø"/>
            </a:pPr>
            <a:r>
              <a:rPr lang="en-US" sz="2000" dirty="0"/>
              <a:t>In the early stages of innovation, the technology is flexible, but potential future impacts are unclear</a:t>
            </a:r>
            <a:endParaRPr lang="en-GB" sz="2000" dirty="0"/>
          </a:p>
          <a:p>
            <a:pPr marL="342900" lvl="0" indent="-342900">
              <a:buFont typeface="Wingdings" panose="05000000000000000000" pitchFamily="2" charset="2"/>
              <a:buChar char="Ø"/>
            </a:pPr>
            <a:r>
              <a:rPr lang="en-US" sz="2000" dirty="0"/>
              <a:t>In late stages of innovation, the impacts are known, but the technology is entrenched and inflexible</a:t>
            </a:r>
            <a:endParaRPr lang="en-GB" sz="2000" dirty="0"/>
          </a:p>
        </p:txBody>
      </p:sp>
      <p:graphicFrame>
        <p:nvGraphicFramePr>
          <p:cNvPr id="9" name="Tabel 6">
            <a:extLst>
              <a:ext uri="{FF2B5EF4-FFF2-40B4-BE49-F238E27FC236}">
                <a16:creationId xmlns:a16="http://schemas.microsoft.com/office/drawing/2014/main" id="{7452EBC9-C5A7-4A24-B860-9554B346DE77}"/>
              </a:ext>
            </a:extLst>
          </p:cNvPr>
          <p:cNvGraphicFramePr>
            <a:graphicFrameLocks noGrp="1"/>
          </p:cNvGraphicFramePr>
          <p:nvPr>
            <p:extLst>
              <p:ext uri="{D42A27DB-BD31-4B8C-83A1-F6EECF244321}">
                <p14:modId xmlns:p14="http://schemas.microsoft.com/office/powerpoint/2010/main" val="4218063063"/>
              </p:ext>
            </p:extLst>
          </p:nvPr>
        </p:nvGraphicFramePr>
        <p:xfrm>
          <a:off x="5372101" y="2566154"/>
          <a:ext cx="6413500" cy="3444240"/>
        </p:xfrm>
        <a:graphic>
          <a:graphicData uri="http://schemas.openxmlformats.org/drawingml/2006/table">
            <a:tbl>
              <a:tblPr firstRow="1" bandRow="1">
                <a:tableStyleId>{073A0DAA-6AF3-43AB-8588-CEC1D06C72B9}</a:tableStyleId>
              </a:tblPr>
              <a:tblGrid>
                <a:gridCol w="1781369">
                  <a:extLst>
                    <a:ext uri="{9D8B030D-6E8A-4147-A177-3AD203B41FA5}">
                      <a16:colId xmlns:a16="http://schemas.microsoft.com/office/drawing/2014/main" val="497197195"/>
                    </a:ext>
                  </a:extLst>
                </a:gridCol>
                <a:gridCol w="4632131">
                  <a:extLst>
                    <a:ext uri="{9D8B030D-6E8A-4147-A177-3AD203B41FA5}">
                      <a16:colId xmlns:a16="http://schemas.microsoft.com/office/drawing/2014/main" val="2215451610"/>
                    </a:ext>
                  </a:extLst>
                </a:gridCol>
              </a:tblGrid>
              <a:tr h="370840">
                <a:tc>
                  <a:txBody>
                    <a:bodyPr/>
                    <a:lstStyle/>
                    <a:p>
                      <a:r>
                        <a:rPr lang="en-GB" sz="2000" dirty="0"/>
                        <a:t>Reason</a:t>
                      </a:r>
                    </a:p>
                  </a:txBody>
                  <a:tcPr/>
                </a:tc>
                <a:tc>
                  <a:txBody>
                    <a:bodyPr/>
                    <a:lstStyle/>
                    <a:p>
                      <a:r>
                        <a:rPr lang="en-GB" sz="2000" dirty="0"/>
                        <a:t>Explanation</a:t>
                      </a:r>
                    </a:p>
                  </a:txBody>
                  <a:tcPr/>
                </a:tc>
                <a:extLst>
                  <a:ext uri="{0D108BD9-81ED-4DB2-BD59-A6C34878D82A}">
                    <a16:rowId xmlns:a16="http://schemas.microsoft.com/office/drawing/2014/main" val="2835271182"/>
                  </a:ext>
                </a:extLst>
              </a:tr>
              <a:tr h="370840">
                <a:tc>
                  <a:txBody>
                    <a:bodyPr/>
                    <a:lstStyle/>
                    <a:p>
                      <a:r>
                        <a:rPr lang="en-GB" sz="2000" dirty="0"/>
                        <a:t>Early warning (Collingridge dilemma)</a:t>
                      </a:r>
                    </a:p>
                  </a:txBody>
                  <a:tcPr/>
                </a:tc>
                <a:tc>
                  <a:txBody>
                    <a:bodyPr/>
                    <a:lstStyle/>
                    <a:p>
                      <a:r>
                        <a:rPr lang="en-GB" sz="1800" dirty="0"/>
                        <a:t>Life scientists know the technical properties of emerging technologies better and earlier than other people. This implies a responsibility to consider emerging risks and benefits and inform policy makers and the public.</a:t>
                      </a:r>
                    </a:p>
                  </a:txBody>
                  <a:tcPr/>
                </a:tc>
                <a:extLst>
                  <a:ext uri="{0D108BD9-81ED-4DB2-BD59-A6C34878D82A}">
                    <a16:rowId xmlns:a16="http://schemas.microsoft.com/office/drawing/2014/main" val="2315635743"/>
                  </a:ext>
                </a:extLst>
              </a:tr>
              <a:tr h="370840">
                <a:tc>
                  <a:txBody>
                    <a:bodyPr/>
                    <a:lstStyle/>
                    <a:p>
                      <a:r>
                        <a:rPr lang="en-GB" sz="2000" dirty="0"/>
                        <a:t>Professional pride</a:t>
                      </a:r>
                    </a:p>
                  </a:txBody>
                  <a:tcPr/>
                </a:tc>
                <a:tc>
                  <a:txBody>
                    <a:bodyPr/>
                    <a:lstStyle/>
                    <a:p>
                      <a:r>
                        <a:rPr lang="en-GB" sz="1800" dirty="0"/>
                        <a:t>The life science profession is not open to just anybody. Several learned societies have formulated ethical codes of conduct and ask their members to sign up to them.</a:t>
                      </a:r>
                    </a:p>
                  </a:txBody>
                  <a:tcPr/>
                </a:tc>
                <a:extLst>
                  <a:ext uri="{0D108BD9-81ED-4DB2-BD59-A6C34878D82A}">
                    <a16:rowId xmlns:a16="http://schemas.microsoft.com/office/drawing/2014/main" val="2434731074"/>
                  </a:ext>
                </a:extLst>
              </a:tr>
              <a:tr h="370840">
                <a:tc>
                  <a:txBody>
                    <a:bodyPr/>
                    <a:lstStyle/>
                    <a:p>
                      <a:r>
                        <a:rPr lang="en-GB" sz="2000" dirty="0"/>
                        <a:t>…</a:t>
                      </a:r>
                    </a:p>
                  </a:txBody>
                  <a:tcPr/>
                </a:tc>
                <a:tc>
                  <a:txBody>
                    <a:bodyPr/>
                    <a:lstStyle/>
                    <a:p>
                      <a:r>
                        <a:rPr lang="en-GB" sz="1800" dirty="0"/>
                        <a:t>…</a:t>
                      </a:r>
                    </a:p>
                  </a:txBody>
                  <a:tcPr/>
                </a:tc>
                <a:extLst>
                  <a:ext uri="{0D108BD9-81ED-4DB2-BD59-A6C34878D82A}">
                    <a16:rowId xmlns:a16="http://schemas.microsoft.com/office/drawing/2014/main" val="2254314539"/>
                  </a:ext>
                </a:extLst>
              </a:tr>
            </a:tbl>
          </a:graphicData>
        </a:graphic>
      </p:graphicFrame>
      <p:sp>
        <p:nvSpPr>
          <p:cNvPr id="11" name="Arrow: Right 10">
            <a:extLst>
              <a:ext uri="{FF2B5EF4-FFF2-40B4-BE49-F238E27FC236}">
                <a16:creationId xmlns:a16="http://schemas.microsoft.com/office/drawing/2014/main" id="{B9B7C8E9-7CFE-430A-A565-FD82F2D44970}"/>
              </a:ext>
            </a:extLst>
          </p:cNvPr>
          <p:cNvSpPr/>
          <p:nvPr/>
        </p:nvSpPr>
        <p:spPr>
          <a:xfrm>
            <a:off x="5420708" y="6096266"/>
            <a:ext cx="774700" cy="37897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9DA30F2C-E0C0-4BE9-B8EF-C512D1B9AAAB}"/>
              </a:ext>
            </a:extLst>
          </p:cNvPr>
          <p:cNvSpPr txBox="1"/>
          <p:nvPr/>
        </p:nvSpPr>
        <p:spPr>
          <a:xfrm>
            <a:off x="6360508" y="6096266"/>
            <a:ext cx="3556000" cy="400110"/>
          </a:xfrm>
          <a:prstGeom prst="rect">
            <a:avLst/>
          </a:prstGeom>
          <a:noFill/>
        </p:spPr>
        <p:txBody>
          <a:bodyPr wrap="square" rtlCol="0">
            <a:spAutoFit/>
          </a:bodyPr>
          <a:lstStyle/>
          <a:p>
            <a:r>
              <a:rPr lang="en-GB" sz="2000" b="1" i="1" dirty="0"/>
              <a:t>Can you think of other reasons?</a:t>
            </a:r>
          </a:p>
        </p:txBody>
      </p:sp>
      <p:sp>
        <p:nvSpPr>
          <p:cNvPr id="21" name="TextBox 20">
            <a:extLst>
              <a:ext uri="{FF2B5EF4-FFF2-40B4-BE49-F238E27FC236}">
                <a16:creationId xmlns:a16="http://schemas.microsoft.com/office/drawing/2014/main" id="{7C19405F-A174-468F-A8AA-E4EA5591F366}"/>
              </a:ext>
            </a:extLst>
          </p:cNvPr>
          <p:cNvSpPr txBox="1"/>
          <p:nvPr/>
        </p:nvSpPr>
        <p:spPr>
          <a:xfrm>
            <a:off x="1992364" y="2480282"/>
            <a:ext cx="2960636" cy="400110"/>
          </a:xfrm>
          <a:prstGeom prst="rect">
            <a:avLst/>
          </a:prstGeom>
          <a:noFill/>
        </p:spPr>
        <p:txBody>
          <a:bodyPr wrap="square">
            <a:spAutoFit/>
          </a:bodyPr>
          <a:lstStyle/>
          <a:p>
            <a:r>
              <a:rPr lang="en-US" sz="2000" b="1" dirty="0" err="1"/>
              <a:t>Collingridge</a:t>
            </a:r>
            <a:r>
              <a:rPr lang="en-US" sz="2000" b="1" dirty="0"/>
              <a:t> dilemma</a:t>
            </a:r>
            <a:endParaRPr lang="en-GB" sz="2000" b="1" dirty="0"/>
          </a:p>
        </p:txBody>
      </p:sp>
    </p:spTree>
    <p:extLst>
      <p:ext uri="{BB962C8B-B14F-4D97-AF65-F5344CB8AC3E}">
        <p14:creationId xmlns:p14="http://schemas.microsoft.com/office/powerpoint/2010/main" val="28835954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2944</Words>
  <Application>Microsoft Office PowerPoint</Application>
  <PresentationFormat>Widescreen</PresentationFormat>
  <Paragraphs>195</Paragraphs>
  <Slides>16</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Kai Ilchmann</dc:creator>
  <cp:lastModifiedBy>Kai Ilchmann</cp:lastModifiedBy>
  <cp:revision>56</cp:revision>
  <dcterms:created xsi:type="dcterms:W3CDTF">2020-09-03T11:00:39Z</dcterms:created>
  <dcterms:modified xsi:type="dcterms:W3CDTF">2020-09-04T21:41:19Z</dcterms:modified>
</cp:coreProperties>
</file>