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1741" autoAdjust="0"/>
  </p:normalViewPr>
  <p:slideViewPr>
    <p:cSldViewPr snapToGrid="0">
      <p:cViewPr varScale="1">
        <p:scale>
          <a:sx n="102" d="100"/>
          <a:sy n="102" d="100"/>
        </p:scale>
        <p:origin x="150"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0A54CE-6F2F-40A8-86E1-AF29B87F1449}" type="datetimeFigureOut">
              <a:rPr lang="en-GB" smtClean="0"/>
              <a:t>04/09/2020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C76AAB-EAB2-4573-9E71-10EB3E327C2E}" type="slidenum">
              <a:rPr lang="en-GB" smtClean="0"/>
              <a:t>‹#›</a:t>
            </a:fld>
            <a:endParaRPr lang="en-GB"/>
          </a:p>
        </p:txBody>
      </p:sp>
    </p:spTree>
    <p:extLst>
      <p:ext uri="{BB962C8B-B14F-4D97-AF65-F5344CB8AC3E}">
        <p14:creationId xmlns:p14="http://schemas.microsoft.com/office/powerpoint/2010/main" val="3675773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sciencedirect.com/science/article/pii/S0048733313000930"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s://ore.exeter.ac.uk/repository/bitstream/handle/10036/31457/9781844073733.pdf"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This course aims to offer researchers insight in responsible and ethically sound governance of life sciences with dual use potential in the global society. The following core texts explain the main concepts Responsible Innovation and (Web of) Prevention of misuse of dual use life sciences. </a:t>
            </a:r>
            <a:endParaRPr lang="nl-NL"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Responsible Innovation:</a:t>
            </a:r>
            <a:r>
              <a:rPr lang="en-GB" sz="1200" kern="1200" dirty="0">
                <a:solidFill>
                  <a:schemeClr val="tx1"/>
                </a:solidFill>
                <a:effectLst/>
                <a:latin typeface="+mn-lt"/>
                <a:ea typeface="+mn-ea"/>
                <a:cs typeface="+mn-cs"/>
              </a:rPr>
              <a:t> Responsible Research and Innovation has four dimensions, which were first proposed by </a:t>
            </a:r>
            <a:r>
              <a:rPr lang="en-GB" sz="1200" kern="1200" dirty="0" err="1">
                <a:solidFill>
                  <a:schemeClr val="tx1"/>
                </a:solidFill>
                <a:effectLst/>
                <a:latin typeface="+mn-lt"/>
                <a:ea typeface="+mn-ea"/>
                <a:cs typeface="+mn-cs"/>
              </a:rPr>
              <a:t>Stilgoe</a:t>
            </a:r>
            <a:r>
              <a:rPr lang="en-GB" sz="1200" kern="1200" dirty="0">
                <a:solidFill>
                  <a:schemeClr val="tx1"/>
                </a:solidFill>
                <a:effectLst/>
                <a:latin typeface="+mn-lt"/>
                <a:ea typeface="+mn-ea"/>
                <a:cs typeface="+mn-cs"/>
              </a:rPr>
              <a:t>, Owen and </a:t>
            </a:r>
            <a:r>
              <a:rPr lang="en-GB" sz="1200" kern="1200" dirty="0" err="1">
                <a:solidFill>
                  <a:schemeClr val="tx1"/>
                </a:solidFill>
                <a:effectLst/>
                <a:latin typeface="+mn-lt"/>
                <a:ea typeface="+mn-ea"/>
                <a:cs typeface="+mn-cs"/>
              </a:rPr>
              <a:t>MacNaghten</a:t>
            </a:r>
            <a:r>
              <a:rPr lang="en-GB" sz="1200" kern="1200" dirty="0">
                <a:solidFill>
                  <a:schemeClr val="tx1"/>
                </a:solidFill>
                <a:effectLst/>
                <a:latin typeface="+mn-lt"/>
                <a:ea typeface="+mn-ea"/>
                <a:cs typeface="+mn-cs"/>
              </a:rPr>
              <a:t> (2013) Developing a framework for responsible innovation. Research Policy Volume 42, Issue 9, November 2013, Pages 1568-1580: </a:t>
            </a:r>
            <a:r>
              <a:rPr lang="en-GB" sz="1200" u="sng" kern="1200" dirty="0">
                <a:solidFill>
                  <a:schemeClr val="tx1"/>
                </a:solidFill>
                <a:effectLst/>
                <a:latin typeface="+mn-lt"/>
                <a:ea typeface="+mn-ea"/>
                <a:cs typeface="+mn-cs"/>
                <a:hlinkClick r:id="rId3"/>
              </a:rPr>
              <a:t>https://www.sciencedirect.com/science/article/pii/S0048733313000930</a:t>
            </a:r>
            <a:r>
              <a:rPr lang="en-GB" sz="1200" kern="1200" dirty="0">
                <a:solidFill>
                  <a:schemeClr val="tx1"/>
                </a:solidFill>
                <a:effectLst/>
                <a:latin typeface="+mn-lt"/>
                <a:ea typeface="+mn-ea"/>
                <a:cs typeface="+mn-cs"/>
              </a:rPr>
              <a:t> </a:t>
            </a:r>
            <a:endParaRPr lang="nl-NL"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nl-NL"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Web of prevention:</a:t>
            </a:r>
            <a:r>
              <a:rPr lang="en-GB" sz="1200" kern="1200" dirty="0">
                <a:solidFill>
                  <a:schemeClr val="tx1"/>
                </a:solidFill>
                <a:effectLst/>
                <a:latin typeface="+mn-lt"/>
                <a:ea typeface="+mn-ea"/>
                <a:cs typeface="+mn-cs"/>
              </a:rPr>
              <a:t> The origins and practical uses of the term “web of prevention” are explained in Daniel </a:t>
            </a:r>
            <a:r>
              <a:rPr lang="en-GB" sz="1200" kern="1200" dirty="0" err="1">
                <a:solidFill>
                  <a:schemeClr val="tx1"/>
                </a:solidFill>
                <a:effectLst/>
                <a:latin typeface="+mn-lt"/>
                <a:ea typeface="+mn-ea"/>
                <a:cs typeface="+mn-cs"/>
              </a:rPr>
              <a:t>Feakes</a:t>
            </a:r>
            <a:r>
              <a:rPr lang="en-GB" sz="1200" kern="1200" dirty="0">
                <a:solidFill>
                  <a:schemeClr val="tx1"/>
                </a:solidFill>
                <a:effectLst/>
                <a:latin typeface="+mn-lt"/>
                <a:ea typeface="+mn-ea"/>
                <a:cs typeface="+mn-cs"/>
              </a:rPr>
              <a:t>, Brian </a:t>
            </a:r>
            <a:r>
              <a:rPr lang="en-GB" sz="1200" kern="1200" dirty="0" err="1">
                <a:solidFill>
                  <a:schemeClr val="tx1"/>
                </a:solidFill>
                <a:effectLst/>
                <a:latin typeface="+mn-lt"/>
                <a:ea typeface="+mn-ea"/>
                <a:cs typeface="+mn-cs"/>
              </a:rPr>
              <a:t>Rappert</a:t>
            </a:r>
            <a:r>
              <a:rPr lang="en-GB" sz="1200" kern="1200" dirty="0">
                <a:solidFill>
                  <a:schemeClr val="tx1"/>
                </a:solidFill>
                <a:effectLst/>
                <a:latin typeface="+mn-lt"/>
                <a:ea typeface="+mn-ea"/>
                <a:cs typeface="+mn-cs"/>
              </a:rPr>
              <a:t> and </a:t>
            </a:r>
            <a:r>
              <a:rPr lang="en-GB" sz="1200" kern="1200" dirty="0" err="1">
                <a:solidFill>
                  <a:schemeClr val="tx1"/>
                </a:solidFill>
                <a:effectLst/>
                <a:latin typeface="+mn-lt"/>
                <a:ea typeface="+mn-ea"/>
                <a:cs typeface="+mn-cs"/>
              </a:rPr>
              <a:t>Caitríona</a:t>
            </a:r>
            <a:r>
              <a:rPr lang="en-GB" sz="1200" kern="1200" dirty="0">
                <a:solidFill>
                  <a:schemeClr val="tx1"/>
                </a:solidFill>
                <a:effectLst/>
                <a:latin typeface="+mn-lt"/>
                <a:ea typeface="+mn-ea"/>
                <a:cs typeface="+mn-cs"/>
              </a:rPr>
              <a:t> McLeish (2007) Introduction: A web of prevention? In Brian </a:t>
            </a:r>
            <a:r>
              <a:rPr lang="en-GB" sz="1200" kern="1200" dirty="0" err="1">
                <a:solidFill>
                  <a:schemeClr val="tx1"/>
                </a:solidFill>
                <a:effectLst/>
                <a:latin typeface="+mn-lt"/>
                <a:ea typeface="+mn-ea"/>
                <a:cs typeface="+mn-cs"/>
              </a:rPr>
              <a:t>Rappert</a:t>
            </a:r>
            <a:r>
              <a:rPr lang="en-GB" sz="1200" kern="1200" dirty="0">
                <a:solidFill>
                  <a:schemeClr val="tx1"/>
                </a:solidFill>
                <a:effectLst/>
                <a:latin typeface="+mn-lt"/>
                <a:ea typeface="+mn-ea"/>
                <a:cs typeface="+mn-cs"/>
              </a:rPr>
              <a:t>, Caitriona McLeish (eds) (2007, 2012)) A web of prevention. Biological Weapons, Life Sciences and the Governance of Research. Routledge: </a:t>
            </a:r>
            <a:r>
              <a:rPr lang="en-GB" sz="1200" u="sng" kern="1200" dirty="0">
                <a:solidFill>
                  <a:schemeClr val="tx1"/>
                </a:solidFill>
                <a:effectLst/>
                <a:latin typeface="+mn-lt"/>
                <a:ea typeface="+mn-ea"/>
                <a:cs typeface="+mn-cs"/>
                <a:hlinkClick r:id="rId4"/>
              </a:rPr>
              <a:t>https://ore.exeter.ac.uk/repository/bitstream/handle/10036/31457/9781844073733.pdf</a:t>
            </a:r>
            <a:r>
              <a:rPr lang="en-GB" sz="1200" kern="1200" dirty="0">
                <a:solidFill>
                  <a:schemeClr val="tx1"/>
                </a:solidFill>
                <a:effectLst/>
                <a:latin typeface="+mn-lt"/>
                <a:ea typeface="+mn-ea"/>
                <a:cs typeface="+mn-cs"/>
              </a:rPr>
              <a:t> </a:t>
            </a:r>
            <a:endParaRPr lang="nl-NL" sz="1200" kern="1200" dirty="0">
              <a:solidFill>
                <a:schemeClr val="tx1"/>
              </a:solidFill>
              <a:effectLst/>
              <a:latin typeface="+mn-lt"/>
              <a:ea typeface="+mn-ea"/>
              <a:cs typeface="+mn-cs"/>
            </a:endParaRPr>
          </a:p>
          <a:p>
            <a:endParaRPr lang="en-US" dirty="0"/>
          </a:p>
          <a:p>
            <a:r>
              <a:rPr lang="en-US" dirty="0"/>
              <a:t>This</a:t>
            </a:r>
            <a:r>
              <a:rPr lang="en-US" baseline="0" dirty="0"/>
              <a:t> module presents w</a:t>
            </a:r>
            <a:r>
              <a:rPr lang="en-US" dirty="0"/>
              <a:t>orking definitions</a:t>
            </a:r>
            <a:r>
              <a:rPr lang="en-US" baseline="0" dirty="0"/>
              <a:t> of the core ethical concepts used in this course.</a:t>
            </a:r>
            <a:r>
              <a:rPr lang="en-US" dirty="0"/>
              <a:t> Various and multiple interpretations and varying definitions</a:t>
            </a:r>
            <a:r>
              <a:rPr lang="en-US" baseline="0" dirty="0"/>
              <a:t> are pointed out</a:t>
            </a:r>
            <a:r>
              <a:rPr lang="en-US" dirty="0"/>
              <a:t>. In the notes of the ppt some explanation or relevant information is included, as well as specific references. In some cases, links to Wikipedia pages are included, because these are available in other languages than English, which may facilitate understanding of the concepts to users who are less fluent in English. Likewise, the Global Ethics Observatory hosted by UNESCO also includes relevant resources in different languages: https://en.unesco.org/themes/ethics-science-and-technology/geobs</a:t>
            </a:r>
            <a:endParaRPr lang="en-GB" dirty="0"/>
          </a:p>
          <a:p>
            <a:endParaRPr lang="en-GB" dirty="0"/>
          </a:p>
        </p:txBody>
      </p:sp>
      <p:sp>
        <p:nvSpPr>
          <p:cNvPr id="4" name="Slide Number Placeholder 3"/>
          <p:cNvSpPr>
            <a:spLocks noGrp="1"/>
          </p:cNvSpPr>
          <p:nvPr>
            <p:ph type="sldNum" sz="quarter" idx="5"/>
          </p:nvPr>
        </p:nvSpPr>
        <p:spPr/>
        <p:txBody>
          <a:bodyPr/>
          <a:lstStyle/>
          <a:p>
            <a:fld id="{D7C76AAB-EAB2-4573-9E71-10EB3E327C2E}" type="slidenum">
              <a:rPr lang="en-GB" smtClean="0"/>
              <a:t>3</a:t>
            </a:fld>
            <a:endParaRPr lang="en-GB"/>
          </a:p>
        </p:txBody>
      </p:sp>
    </p:spTree>
    <p:extLst>
      <p:ext uri="{BB962C8B-B14F-4D97-AF65-F5344CB8AC3E}">
        <p14:creationId xmlns:p14="http://schemas.microsoft.com/office/powerpoint/2010/main" val="2637842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a brief explanation of research ethics: ALLEA. Research Integrity and Research Ethics. All European Academies: https://allea.org/research-integrity-and-research-ethics/ </a:t>
            </a:r>
            <a:endParaRPr lang="en-GB" dirty="0"/>
          </a:p>
          <a:p>
            <a:endParaRPr lang="en-US" dirty="0"/>
          </a:p>
        </p:txBody>
      </p:sp>
      <p:sp>
        <p:nvSpPr>
          <p:cNvPr id="4" name="Slide Number Placeholder 3"/>
          <p:cNvSpPr>
            <a:spLocks noGrp="1"/>
          </p:cNvSpPr>
          <p:nvPr>
            <p:ph type="sldNum" sz="quarter" idx="5"/>
          </p:nvPr>
        </p:nvSpPr>
        <p:spPr/>
        <p:txBody>
          <a:bodyPr/>
          <a:lstStyle/>
          <a:p>
            <a:fld id="{D7C76AAB-EAB2-4573-9E71-10EB3E327C2E}" type="slidenum">
              <a:rPr lang="en-GB" smtClean="0"/>
              <a:t>12</a:t>
            </a:fld>
            <a:endParaRPr lang="en-GB"/>
          </a:p>
        </p:txBody>
      </p:sp>
    </p:spTree>
    <p:extLst>
      <p:ext uri="{BB962C8B-B14F-4D97-AF65-F5344CB8AC3E}">
        <p14:creationId xmlns:p14="http://schemas.microsoft.com/office/powerpoint/2010/main" val="23525643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More information on the ELSI programme in the Human Genome project is available in Ethical, Legal and Social Aspects Research. Wikipedia: https://en.wikipedia.org/wiki/Ethical,_Legal_and_Social_Aspects_research</a:t>
            </a:r>
          </a:p>
          <a:p>
            <a:r>
              <a:rPr lang="en-GB" dirty="0"/>
              <a:t>More information on ELSI in the US National Nanotechnology programme is available here: NNI. Ethical, Legal, and Societal Issues. National Nanotechnology Initiative. USA: https://www.nano.gov/you/ethical-legal-issues</a:t>
            </a:r>
          </a:p>
          <a:p>
            <a:endParaRPr lang="en-US" dirty="0"/>
          </a:p>
        </p:txBody>
      </p:sp>
      <p:sp>
        <p:nvSpPr>
          <p:cNvPr id="4" name="Slide Number Placeholder 3"/>
          <p:cNvSpPr>
            <a:spLocks noGrp="1"/>
          </p:cNvSpPr>
          <p:nvPr>
            <p:ph type="sldNum" sz="quarter" idx="5"/>
          </p:nvPr>
        </p:nvSpPr>
        <p:spPr/>
        <p:txBody>
          <a:bodyPr/>
          <a:lstStyle/>
          <a:p>
            <a:fld id="{D7C76AAB-EAB2-4573-9E71-10EB3E327C2E}" type="slidenum">
              <a:rPr lang="en-GB" smtClean="0"/>
              <a:t>13</a:t>
            </a:fld>
            <a:endParaRPr lang="en-GB"/>
          </a:p>
        </p:txBody>
      </p:sp>
    </p:spTree>
    <p:extLst>
      <p:ext uri="{BB962C8B-B14F-4D97-AF65-F5344CB8AC3E}">
        <p14:creationId xmlns:p14="http://schemas.microsoft.com/office/powerpoint/2010/main" val="29692486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t>The precautionary principle is an element of a solution to the </a:t>
            </a:r>
            <a:r>
              <a:rPr lang="en-GB" noProof="0" dirty="0" err="1"/>
              <a:t>Collingridge</a:t>
            </a:r>
            <a:r>
              <a:rPr lang="en-GB" noProof="0" dirty="0"/>
              <a:t> dilemma cited earlier in this module: </a:t>
            </a:r>
            <a:r>
              <a:rPr lang="en-GB" i="1" noProof="0" dirty="0"/>
              <a:t>In the early stages of innovation, the technology is flexible, but potential future impacts are unclear, while in late stages of innovation, the impacts are known, but the technology is entrenched and inflexible. </a:t>
            </a:r>
          </a:p>
          <a:p>
            <a:r>
              <a:rPr lang="en-GB" noProof="0" dirty="0"/>
              <a:t>A precautionary approach is followed to improve the chances of incorporating risk mitigation in the beginning. In general, the precautionary principle prescribes risk management methods if there is inconclusive evidence that a new research activity may introduce risks to people, society or the environment. Several interpretations of the precautionary principle are used, including the two cited above. </a:t>
            </a:r>
          </a:p>
          <a:p>
            <a:r>
              <a:rPr lang="en-GB" noProof="0" dirty="0"/>
              <a:t>UN (1992) Rio Declaration on Environment and Development. Principle 15. United Nations. Available from website: https://www.cbd.int/doc/ref/rio-declaration.shtml </a:t>
            </a:r>
          </a:p>
          <a:p>
            <a:r>
              <a:rPr lang="en-GB" noProof="0" dirty="0"/>
              <a:t>EU(2000) Communication (COM(2000) 1final) on the precautionary principle. European Commission, Brussels. Summary: http://eur-lex.europa.eu/legal-content/EN/TXT/?uri=LEGISSUM%3Al32042 </a:t>
            </a:r>
          </a:p>
          <a:p>
            <a:r>
              <a:rPr lang="en-GB" noProof="0" dirty="0"/>
              <a:t> The World Commission on the Ethics of Scientific Knowledge and Technology (COMEST) has analysed the discussion on the precautionary principle in this document: </a:t>
            </a:r>
          </a:p>
          <a:p>
            <a:r>
              <a:rPr lang="en-GB" noProof="0" dirty="0"/>
              <a:t>COMEST (2005) The Precautionary Principle. UNESCO Paris, https://unesdoc.unesco.org/ark:/48223/pf0000139578 </a:t>
            </a:r>
          </a:p>
          <a:p>
            <a:r>
              <a:rPr lang="en-GB" noProof="0" dirty="0"/>
              <a:t>In this webinar, different interpretations of the precautionary principle are explained, for participants in societal dialogue on nanotechnology in the project Nano2All:  https://www.youtube.com/watch?v=2-j_Xa5ScdM</a:t>
            </a:r>
          </a:p>
          <a:p>
            <a:endParaRPr lang="en-US" dirty="0"/>
          </a:p>
        </p:txBody>
      </p:sp>
      <p:sp>
        <p:nvSpPr>
          <p:cNvPr id="4" name="Slide Number Placeholder 3"/>
          <p:cNvSpPr>
            <a:spLocks noGrp="1"/>
          </p:cNvSpPr>
          <p:nvPr>
            <p:ph type="sldNum" sz="quarter" idx="5"/>
          </p:nvPr>
        </p:nvSpPr>
        <p:spPr/>
        <p:txBody>
          <a:bodyPr/>
          <a:lstStyle/>
          <a:p>
            <a:fld id="{D7C76AAB-EAB2-4573-9E71-10EB3E327C2E}" type="slidenum">
              <a:rPr lang="en-GB" smtClean="0"/>
              <a:t>14</a:t>
            </a:fld>
            <a:endParaRPr lang="en-GB"/>
          </a:p>
        </p:txBody>
      </p:sp>
    </p:spTree>
    <p:extLst>
      <p:ext uri="{BB962C8B-B14F-4D97-AF65-F5344CB8AC3E}">
        <p14:creationId xmlns:p14="http://schemas.microsoft.com/office/powerpoint/2010/main" val="40683725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C76AAB-EAB2-4573-9E71-10EB3E327C2E}" type="slidenum">
              <a:rPr lang="en-GB" smtClean="0"/>
              <a:t>15</a:t>
            </a:fld>
            <a:endParaRPr lang="en-GB"/>
          </a:p>
        </p:txBody>
      </p:sp>
    </p:spTree>
    <p:extLst>
      <p:ext uri="{BB962C8B-B14F-4D97-AF65-F5344CB8AC3E}">
        <p14:creationId xmlns:p14="http://schemas.microsoft.com/office/powerpoint/2010/main" val="18051777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C76AAB-EAB2-4573-9E71-10EB3E327C2E}" type="slidenum">
              <a:rPr lang="en-GB" smtClean="0"/>
              <a:t>16</a:t>
            </a:fld>
            <a:endParaRPr lang="en-GB"/>
          </a:p>
        </p:txBody>
      </p:sp>
    </p:spTree>
    <p:extLst>
      <p:ext uri="{BB962C8B-B14F-4D97-AF65-F5344CB8AC3E}">
        <p14:creationId xmlns:p14="http://schemas.microsoft.com/office/powerpoint/2010/main" val="24606063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C76AAB-EAB2-4573-9E71-10EB3E327C2E}" type="slidenum">
              <a:rPr lang="en-GB" smtClean="0"/>
              <a:t>17</a:t>
            </a:fld>
            <a:endParaRPr lang="en-GB"/>
          </a:p>
        </p:txBody>
      </p:sp>
    </p:spTree>
    <p:extLst>
      <p:ext uri="{BB962C8B-B14F-4D97-AF65-F5344CB8AC3E}">
        <p14:creationId xmlns:p14="http://schemas.microsoft.com/office/powerpoint/2010/main" val="20977414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public perception of science and technology is an issue addressed by policy makers interested in funding research as well as in governing risks of emerging technologies. Social scientists working on science communication and science and technology studies have performed studies on public perceptions of science and developed different models of science communication. Bruce </a:t>
            </a:r>
            <a:r>
              <a:rPr lang="en-GB" dirty="0" err="1"/>
              <a:t>Lewenstein</a:t>
            </a:r>
            <a:r>
              <a:rPr lang="en-GB" dirty="0"/>
              <a:t> addresses problems in the public understanding of science in this online lecture:  </a:t>
            </a:r>
            <a:r>
              <a:rPr lang="en-US" dirty="0" err="1"/>
              <a:t>Lewenstein</a:t>
            </a:r>
            <a:r>
              <a:rPr lang="en-US" dirty="0"/>
              <a:t>, B. (2013) “The ‘problem’ of public understanding of science: Public knowledge of, attitudes towards, and interest in science,” audio and slides from presentation to US National Academy of Sciences Roundtable on Public Interfaces of the Life Sciences (Washington, DC): https://www.youtube.com/watch?v=uD847XRuOlE   </a:t>
            </a:r>
            <a:endParaRPr lang="en-GB" dirty="0"/>
          </a:p>
          <a:p>
            <a:r>
              <a:rPr lang="en-GB" dirty="0"/>
              <a:t>His website includes a wide variety of literature and online resources for further study: https://blogs.cornell.edu/lewenstein/science-communication-resources/</a:t>
            </a:r>
          </a:p>
          <a:p>
            <a:endParaRPr lang="en-GB" dirty="0"/>
          </a:p>
        </p:txBody>
      </p:sp>
      <p:sp>
        <p:nvSpPr>
          <p:cNvPr id="4" name="Slide Number Placeholder 3"/>
          <p:cNvSpPr>
            <a:spLocks noGrp="1"/>
          </p:cNvSpPr>
          <p:nvPr>
            <p:ph type="sldNum" sz="quarter" idx="5"/>
          </p:nvPr>
        </p:nvSpPr>
        <p:spPr/>
        <p:txBody>
          <a:bodyPr/>
          <a:lstStyle/>
          <a:p>
            <a:fld id="{D7C76AAB-EAB2-4573-9E71-10EB3E327C2E}" type="slidenum">
              <a:rPr lang="en-GB" smtClean="0"/>
              <a:t>4</a:t>
            </a:fld>
            <a:endParaRPr lang="en-GB"/>
          </a:p>
        </p:txBody>
      </p:sp>
    </p:spTree>
    <p:extLst>
      <p:ext uri="{BB962C8B-B14F-4D97-AF65-F5344CB8AC3E}">
        <p14:creationId xmlns:p14="http://schemas.microsoft.com/office/powerpoint/2010/main" val="10448987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governance of science and technology is influenced by increasing insight in potential catastrophic risks caused by emerging technologies and by globalisation of the world economy, which undermines the capacity of national governments to take their responsibility. Hans Jonas, Ulrich Beck and other social scientists and philosophers have analysed these technological risks and new forms of collective responsibility. Read concise introductions to their work on Wikipedia: </a:t>
            </a:r>
          </a:p>
          <a:p>
            <a:r>
              <a:rPr lang="en-US" dirty="0"/>
              <a:t>Hans Jonas. The Imperative of Responsibility: In Search of Ethics for the Technological Age (translation of Das </a:t>
            </a:r>
            <a:r>
              <a:rPr lang="en-US" dirty="0" err="1"/>
              <a:t>Prinzip</a:t>
            </a:r>
            <a:r>
              <a:rPr lang="en-US" dirty="0"/>
              <a:t> </a:t>
            </a:r>
            <a:r>
              <a:rPr lang="en-US" dirty="0" err="1"/>
              <a:t>Verantwortung</a:t>
            </a:r>
            <a:r>
              <a:rPr lang="en-US" dirty="0"/>
              <a:t>) trans. Hans Jonas and David Herr (1979). ISBN -226-40597-4 (University of Chicago Press, 1984) ISBN -226-40596-6 c.f. https://en.wikipedia.org/wiki/Hans_Jonas </a:t>
            </a:r>
          </a:p>
          <a:p>
            <a:r>
              <a:rPr lang="en-US" dirty="0"/>
              <a:t>Ulrich Beck. Risk Society. Towards a new modernity. Sage Publications, 1992 [original in German 1986] c.f. https://en.wikipedia.org/wiki/Risk_society </a:t>
            </a:r>
          </a:p>
        </p:txBody>
      </p:sp>
      <p:sp>
        <p:nvSpPr>
          <p:cNvPr id="4" name="Slide Number Placeholder 3"/>
          <p:cNvSpPr>
            <a:spLocks noGrp="1"/>
          </p:cNvSpPr>
          <p:nvPr>
            <p:ph type="sldNum" sz="quarter" idx="5"/>
          </p:nvPr>
        </p:nvSpPr>
        <p:spPr/>
        <p:txBody>
          <a:bodyPr/>
          <a:lstStyle/>
          <a:p>
            <a:fld id="{D7C76AAB-EAB2-4573-9E71-10EB3E327C2E}" type="slidenum">
              <a:rPr lang="en-GB" smtClean="0"/>
              <a:t>5</a:t>
            </a:fld>
            <a:endParaRPr lang="en-GB"/>
          </a:p>
        </p:txBody>
      </p:sp>
    </p:spTree>
    <p:extLst>
      <p:ext uri="{BB962C8B-B14F-4D97-AF65-F5344CB8AC3E}">
        <p14:creationId xmlns:p14="http://schemas.microsoft.com/office/powerpoint/2010/main" val="2127778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References: </a:t>
            </a:r>
            <a:r>
              <a:rPr lang="en-US" dirty="0"/>
              <a:t>Jerry </a:t>
            </a:r>
            <a:r>
              <a:rPr lang="en-US" dirty="0" err="1"/>
              <a:t>Ravetz</a:t>
            </a:r>
            <a:r>
              <a:rPr lang="en-US" dirty="0"/>
              <a:t> (1975) ‘… et </a:t>
            </a:r>
            <a:r>
              <a:rPr lang="en-US" dirty="0" err="1"/>
              <a:t>augebitur</a:t>
            </a:r>
            <a:r>
              <a:rPr lang="en-US" dirty="0"/>
              <a:t> </a:t>
            </a:r>
            <a:r>
              <a:rPr lang="en-US" dirty="0" err="1"/>
              <a:t>scientia</a:t>
            </a:r>
            <a:r>
              <a:rPr lang="en-US" dirty="0"/>
              <a:t>’ in Rom </a:t>
            </a:r>
            <a:r>
              <a:rPr lang="en-US" dirty="0" err="1"/>
              <a:t>Harré</a:t>
            </a:r>
            <a:r>
              <a:rPr lang="en-US" dirty="0"/>
              <a:t> (ed.) Problems of Scientific Revolution. University Press, London, p 45.) </a:t>
            </a:r>
          </a:p>
          <a:p>
            <a:r>
              <a:rPr lang="en-GB" dirty="0" err="1"/>
              <a:t>Collingridge</a:t>
            </a:r>
            <a:r>
              <a:rPr lang="en-GB" dirty="0"/>
              <a:t> dilemma. Wikipedia: https://en.wikipedia.org/wiki/Collingridge_dilemma </a:t>
            </a:r>
          </a:p>
          <a:p>
            <a:endParaRPr lang="en-US" dirty="0"/>
          </a:p>
        </p:txBody>
      </p:sp>
      <p:sp>
        <p:nvSpPr>
          <p:cNvPr id="4" name="Slide Number Placeholder 3"/>
          <p:cNvSpPr>
            <a:spLocks noGrp="1"/>
          </p:cNvSpPr>
          <p:nvPr>
            <p:ph type="sldNum" sz="quarter" idx="5"/>
          </p:nvPr>
        </p:nvSpPr>
        <p:spPr/>
        <p:txBody>
          <a:bodyPr/>
          <a:lstStyle/>
          <a:p>
            <a:fld id="{D7C76AAB-EAB2-4573-9E71-10EB3E327C2E}" type="slidenum">
              <a:rPr lang="en-GB" smtClean="0"/>
              <a:t>6</a:t>
            </a:fld>
            <a:endParaRPr lang="en-GB"/>
          </a:p>
        </p:txBody>
      </p:sp>
    </p:spTree>
    <p:extLst>
      <p:ext uri="{BB962C8B-B14F-4D97-AF65-F5344CB8AC3E}">
        <p14:creationId xmlns:p14="http://schemas.microsoft.com/office/powerpoint/2010/main" val="8778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European Commission is a strong promotor of responsible research and innovation by making it a horizontal priority in the Horizon 2020 research programme. All projects funded under this programme must address RRI. Read: </a:t>
            </a:r>
            <a:r>
              <a:rPr lang="en-US" dirty="0"/>
              <a:t>EU definition of Responsible Research and Innovation. European Commission: </a:t>
            </a:r>
            <a:r>
              <a:rPr lang="en-GB" dirty="0"/>
              <a:t> https://ec.europa.eu/programmes/horizon2020/en/h2020-section/responsible-research-innovation</a:t>
            </a:r>
          </a:p>
          <a:p>
            <a:r>
              <a:rPr lang="en-GB" dirty="0"/>
              <a:t>For further study, several projects have developed concepts and tools for practicing Responsible Research and Innovation, e.g. https://www.rri-practice.eu/ and www.rri-tools.eu </a:t>
            </a:r>
          </a:p>
          <a:p>
            <a:endParaRPr lang="en-US" dirty="0"/>
          </a:p>
        </p:txBody>
      </p:sp>
      <p:sp>
        <p:nvSpPr>
          <p:cNvPr id="4" name="Slide Number Placeholder 3"/>
          <p:cNvSpPr>
            <a:spLocks noGrp="1"/>
          </p:cNvSpPr>
          <p:nvPr>
            <p:ph type="sldNum" sz="quarter" idx="5"/>
          </p:nvPr>
        </p:nvSpPr>
        <p:spPr/>
        <p:txBody>
          <a:bodyPr/>
          <a:lstStyle/>
          <a:p>
            <a:fld id="{D7C76AAB-EAB2-4573-9E71-10EB3E327C2E}" type="slidenum">
              <a:rPr lang="en-GB" smtClean="0"/>
              <a:t>7</a:t>
            </a:fld>
            <a:endParaRPr lang="en-GB"/>
          </a:p>
        </p:txBody>
      </p:sp>
    </p:spTree>
    <p:extLst>
      <p:ext uri="{BB962C8B-B14F-4D97-AF65-F5344CB8AC3E}">
        <p14:creationId xmlns:p14="http://schemas.microsoft.com/office/powerpoint/2010/main" val="40177985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Responsible Research and Innovation has four dimensions, which were first proposed by </a:t>
            </a:r>
            <a:r>
              <a:rPr lang="en-US" dirty="0" err="1"/>
              <a:t>Stilgoe</a:t>
            </a:r>
            <a:r>
              <a:rPr lang="en-US" dirty="0"/>
              <a:t>, Owen and </a:t>
            </a:r>
            <a:r>
              <a:rPr lang="en-US" dirty="0" err="1"/>
              <a:t>MacNaghten</a:t>
            </a:r>
            <a:r>
              <a:rPr lang="en-US" dirty="0"/>
              <a:t> (2013) Developing a framework for responsible innovation. Research Policy Volume 42, Issue 9, November 2013, Pages 1568-1580: https://www.sciencedirect.com/science/article/pii/S0048733313000930 </a:t>
            </a:r>
            <a:endParaRPr lang="en-GB" dirty="0"/>
          </a:p>
          <a:p>
            <a:endParaRPr lang="en-US" dirty="0"/>
          </a:p>
        </p:txBody>
      </p:sp>
      <p:sp>
        <p:nvSpPr>
          <p:cNvPr id="4" name="Slide Number Placeholder 3"/>
          <p:cNvSpPr>
            <a:spLocks noGrp="1"/>
          </p:cNvSpPr>
          <p:nvPr>
            <p:ph type="sldNum" sz="quarter" idx="5"/>
          </p:nvPr>
        </p:nvSpPr>
        <p:spPr/>
        <p:txBody>
          <a:bodyPr/>
          <a:lstStyle/>
          <a:p>
            <a:fld id="{D7C76AAB-EAB2-4573-9E71-10EB3E327C2E}" type="slidenum">
              <a:rPr lang="en-GB" smtClean="0"/>
              <a:t>8</a:t>
            </a:fld>
            <a:endParaRPr lang="en-GB"/>
          </a:p>
        </p:txBody>
      </p:sp>
    </p:spTree>
    <p:extLst>
      <p:ext uri="{BB962C8B-B14F-4D97-AF65-F5344CB8AC3E}">
        <p14:creationId xmlns:p14="http://schemas.microsoft.com/office/powerpoint/2010/main" val="37783114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C76AAB-EAB2-4573-9E71-10EB3E327C2E}" type="slidenum">
              <a:rPr lang="en-GB" smtClean="0"/>
              <a:t>9</a:t>
            </a:fld>
            <a:endParaRPr lang="en-GB"/>
          </a:p>
        </p:txBody>
      </p:sp>
    </p:spTree>
    <p:extLst>
      <p:ext uri="{BB962C8B-B14F-4D97-AF65-F5344CB8AC3E}">
        <p14:creationId xmlns:p14="http://schemas.microsoft.com/office/powerpoint/2010/main" val="3982133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origins and practical uses of the term “web of prevention” are explained in Daniel </a:t>
            </a:r>
            <a:r>
              <a:rPr lang="en-US" dirty="0" err="1"/>
              <a:t>Feakes</a:t>
            </a:r>
            <a:r>
              <a:rPr lang="en-US" dirty="0"/>
              <a:t>, Brian </a:t>
            </a:r>
            <a:r>
              <a:rPr lang="en-US" dirty="0" err="1"/>
              <a:t>Rappert</a:t>
            </a:r>
            <a:r>
              <a:rPr lang="en-US" dirty="0"/>
              <a:t> and </a:t>
            </a:r>
            <a:r>
              <a:rPr lang="en-US" dirty="0" err="1"/>
              <a:t>Caitríona</a:t>
            </a:r>
            <a:r>
              <a:rPr lang="en-US" dirty="0"/>
              <a:t> McLeish (2007) Introduction: A web of prevention? In Brian </a:t>
            </a:r>
            <a:r>
              <a:rPr lang="en-US" dirty="0" err="1"/>
              <a:t>Rappert</a:t>
            </a:r>
            <a:r>
              <a:rPr lang="en-US" dirty="0"/>
              <a:t>, Caitriona McLeish (eds) (2007, 2012)) A web of prevention. Biological Weapons, Life Sciences and the Governance of Research. Routledge: https://ore.exeter.ac.uk/repository/bitstream/handle/10036/31457/9781844073733.pdf </a:t>
            </a:r>
          </a:p>
          <a:p>
            <a:r>
              <a:rPr lang="en-US" dirty="0"/>
              <a:t>A more detailed analysis of the web of prevention is included in Brian </a:t>
            </a:r>
            <a:r>
              <a:rPr lang="en-US" dirty="0" err="1"/>
              <a:t>Rappert</a:t>
            </a:r>
            <a:r>
              <a:rPr lang="en-US" dirty="0"/>
              <a:t>, Caitriona McLeish (eds) (2007, 2012)) A web of prevention. Biological Weapons, Life Sciences and the Governance of Research. Routledge https://www.taylorfrancis.com/books/e/9781849770354 </a:t>
            </a:r>
          </a:p>
          <a:p>
            <a:r>
              <a:rPr lang="en-US" dirty="0"/>
              <a:t>See also: Dando, Malcolm R. (2000) The New Biological Weapons: </a:t>
            </a:r>
            <a:r>
              <a:rPr lang="en-US" dirty="0" err="1"/>
              <a:t>Threath</a:t>
            </a:r>
            <a:r>
              <a:rPr lang="en-US" dirty="0"/>
              <a:t>, Proliferation and Control. Boulder, CO, USA, Lynne Wiener Publishers Inc. https://bradscholars.brad.ac.uk/handle/10454/6267 </a:t>
            </a:r>
          </a:p>
          <a:p>
            <a:endParaRPr lang="en-US" dirty="0"/>
          </a:p>
        </p:txBody>
      </p:sp>
      <p:sp>
        <p:nvSpPr>
          <p:cNvPr id="4" name="Slide Number Placeholder 3"/>
          <p:cNvSpPr>
            <a:spLocks noGrp="1"/>
          </p:cNvSpPr>
          <p:nvPr>
            <p:ph type="sldNum" sz="quarter" idx="5"/>
          </p:nvPr>
        </p:nvSpPr>
        <p:spPr/>
        <p:txBody>
          <a:bodyPr/>
          <a:lstStyle/>
          <a:p>
            <a:fld id="{D7C76AAB-EAB2-4573-9E71-10EB3E327C2E}" type="slidenum">
              <a:rPr lang="en-GB" smtClean="0"/>
              <a:t>10</a:t>
            </a:fld>
            <a:endParaRPr lang="en-GB"/>
          </a:p>
        </p:txBody>
      </p:sp>
    </p:spTree>
    <p:extLst>
      <p:ext uri="{BB962C8B-B14F-4D97-AF65-F5344CB8AC3E}">
        <p14:creationId xmlns:p14="http://schemas.microsoft.com/office/powerpoint/2010/main" val="22183474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C76AAB-EAB2-4573-9E71-10EB3E327C2E}" type="slidenum">
              <a:rPr lang="en-GB" smtClean="0"/>
              <a:t>11</a:t>
            </a:fld>
            <a:endParaRPr lang="en-GB"/>
          </a:p>
        </p:txBody>
      </p:sp>
    </p:spTree>
    <p:extLst>
      <p:ext uri="{BB962C8B-B14F-4D97-AF65-F5344CB8AC3E}">
        <p14:creationId xmlns:p14="http://schemas.microsoft.com/office/powerpoint/2010/main" val="1609023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162B5-5B10-43BC-94FD-39A7B2F2D2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93C3E29-0108-4F3A-B914-F033EB2443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50C3994-6DED-4B14-ADEF-8664C7D93FF2}"/>
              </a:ext>
            </a:extLst>
          </p:cNvPr>
          <p:cNvSpPr>
            <a:spLocks noGrp="1"/>
          </p:cNvSpPr>
          <p:nvPr>
            <p:ph type="dt" sz="half" idx="10"/>
          </p:nvPr>
        </p:nvSpPr>
        <p:spPr/>
        <p:txBody>
          <a:bodyPr/>
          <a:lstStyle/>
          <a:p>
            <a:fld id="{D55C3168-4C0C-4ABF-99CD-984AE63C16CF}" type="datetimeFigureOut">
              <a:rPr lang="en-GB" smtClean="0"/>
              <a:t>04/09/2020</a:t>
            </a:fld>
            <a:endParaRPr lang="en-GB"/>
          </a:p>
        </p:txBody>
      </p:sp>
      <p:sp>
        <p:nvSpPr>
          <p:cNvPr id="5" name="Footer Placeholder 4">
            <a:extLst>
              <a:ext uri="{FF2B5EF4-FFF2-40B4-BE49-F238E27FC236}">
                <a16:creationId xmlns:a16="http://schemas.microsoft.com/office/drawing/2014/main" id="{D4287E15-D66F-490D-BE9F-C6CFAF68306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F4098A2-9AAC-4A1D-8E69-D1BAF141356B}"/>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3172667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8082B-AAA4-4E06-88A7-907450423B7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6DAD0E5-71F2-4592-9A66-3AE147C54D8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DDEC5E-EA24-4256-A2DE-23E7A0134736}"/>
              </a:ext>
            </a:extLst>
          </p:cNvPr>
          <p:cNvSpPr>
            <a:spLocks noGrp="1"/>
          </p:cNvSpPr>
          <p:nvPr>
            <p:ph type="dt" sz="half" idx="10"/>
          </p:nvPr>
        </p:nvSpPr>
        <p:spPr/>
        <p:txBody>
          <a:bodyPr/>
          <a:lstStyle/>
          <a:p>
            <a:fld id="{D55C3168-4C0C-4ABF-99CD-984AE63C16CF}" type="datetimeFigureOut">
              <a:rPr lang="en-GB" smtClean="0"/>
              <a:t>04/09/2020</a:t>
            </a:fld>
            <a:endParaRPr lang="en-GB"/>
          </a:p>
        </p:txBody>
      </p:sp>
      <p:sp>
        <p:nvSpPr>
          <p:cNvPr id="5" name="Footer Placeholder 4">
            <a:extLst>
              <a:ext uri="{FF2B5EF4-FFF2-40B4-BE49-F238E27FC236}">
                <a16:creationId xmlns:a16="http://schemas.microsoft.com/office/drawing/2014/main" id="{4C64A20F-C6E1-436A-8158-39DA7F0478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356C50-06B4-4BD7-B1ED-7C4BF1615C9A}"/>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714039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6B5153-F3A3-44F9-AF6B-C65FBE8AD28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D13188-CD26-4BAB-856E-72991999818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95AF4B-18E5-4C6E-B426-7487EE7AE25D}"/>
              </a:ext>
            </a:extLst>
          </p:cNvPr>
          <p:cNvSpPr>
            <a:spLocks noGrp="1"/>
          </p:cNvSpPr>
          <p:nvPr>
            <p:ph type="dt" sz="half" idx="10"/>
          </p:nvPr>
        </p:nvSpPr>
        <p:spPr/>
        <p:txBody>
          <a:bodyPr/>
          <a:lstStyle/>
          <a:p>
            <a:fld id="{D55C3168-4C0C-4ABF-99CD-984AE63C16CF}" type="datetimeFigureOut">
              <a:rPr lang="en-GB" smtClean="0"/>
              <a:t>04/09/2020</a:t>
            </a:fld>
            <a:endParaRPr lang="en-GB"/>
          </a:p>
        </p:txBody>
      </p:sp>
      <p:sp>
        <p:nvSpPr>
          <p:cNvPr id="5" name="Footer Placeholder 4">
            <a:extLst>
              <a:ext uri="{FF2B5EF4-FFF2-40B4-BE49-F238E27FC236}">
                <a16:creationId xmlns:a16="http://schemas.microsoft.com/office/drawing/2014/main" id="{2D070E10-9D7F-4011-AC87-5C4DAA7523B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07B5AB-95E2-4D6B-8959-930F04DA7FE2}"/>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2353188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96094-F405-4B83-951C-E0251236BB5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537AB1A-CECF-40F0-A297-6A0208671F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ED7633C-0C98-4C3F-ABB6-82EDBEC29FB7}"/>
              </a:ext>
            </a:extLst>
          </p:cNvPr>
          <p:cNvSpPr>
            <a:spLocks noGrp="1"/>
          </p:cNvSpPr>
          <p:nvPr>
            <p:ph type="dt" sz="half" idx="10"/>
          </p:nvPr>
        </p:nvSpPr>
        <p:spPr/>
        <p:txBody>
          <a:bodyPr/>
          <a:lstStyle/>
          <a:p>
            <a:fld id="{D55C3168-4C0C-4ABF-99CD-984AE63C16CF}" type="datetimeFigureOut">
              <a:rPr lang="en-GB" smtClean="0"/>
              <a:t>04/09/2020</a:t>
            </a:fld>
            <a:endParaRPr lang="en-GB"/>
          </a:p>
        </p:txBody>
      </p:sp>
      <p:sp>
        <p:nvSpPr>
          <p:cNvPr id="5" name="Footer Placeholder 4">
            <a:extLst>
              <a:ext uri="{FF2B5EF4-FFF2-40B4-BE49-F238E27FC236}">
                <a16:creationId xmlns:a16="http://schemas.microsoft.com/office/drawing/2014/main" id="{EA4D6DDA-98A8-4506-92B6-F7CE9828AAF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3CE423-4248-4C06-B871-CFB4A6BFF203}"/>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2017335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21EA4-6847-48A7-8EB1-F22FDE4815F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C28B534-DE02-420B-ADE3-48209871E9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57C38D-4783-4D31-A718-C53ABE0616AE}"/>
              </a:ext>
            </a:extLst>
          </p:cNvPr>
          <p:cNvSpPr>
            <a:spLocks noGrp="1"/>
          </p:cNvSpPr>
          <p:nvPr>
            <p:ph type="dt" sz="half" idx="10"/>
          </p:nvPr>
        </p:nvSpPr>
        <p:spPr/>
        <p:txBody>
          <a:bodyPr/>
          <a:lstStyle/>
          <a:p>
            <a:fld id="{D55C3168-4C0C-4ABF-99CD-984AE63C16CF}" type="datetimeFigureOut">
              <a:rPr lang="en-GB" smtClean="0"/>
              <a:t>04/09/2020</a:t>
            </a:fld>
            <a:endParaRPr lang="en-GB"/>
          </a:p>
        </p:txBody>
      </p:sp>
      <p:sp>
        <p:nvSpPr>
          <p:cNvPr id="5" name="Footer Placeholder 4">
            <a:extLst>
              <a:ext uri="{FF2B5EF4-FFF2-40B4-BE49-F238E27FC236}">
                <a16:creationId xmlns:a16="http://schemas.microsoft.com/office/drawing/2014/main" id="{C005BC71-C801-4FDF-8A16-BD5296B8ED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7281C40-E638-4518-925D-23857E4E03D3}"/>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2295632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032C3-DC7A-416C-8E1D-1EEFA9A358D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9AD895F-2F4C-4BB3-BDEA-CF5FB5FA14F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079F623-B99C-4935-812D-F648FBEF4E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226E1EF-AC5E-44B3-AFEE-19591C1FAF28}"/>
              </a:ext>
            </a:extLst>
          </p:cNvPr>
          <p:cNvSpPr>
            <a:spLocks noGrp="1"/>
          </p:cNvSpPr>
          <p:nvPr>
            <p:ph type="dt" sz="half" idx="10"/>
          </p:nvPr>
        </p:nvSpPr>
        <p:spPr/>
        <p:txBody>
          <a:bodyPr/>
          <a:lstStyle/>
          <a:p>
            <a:fld id="{D55C3168-4C0C-4ABF-99CD-984AE63C16CF}" type="datetimeFigureOut">
              <a:rPr lang="en-GB" smtClean="0"/>
              <a:t>04/09/2020</a:t>
            </a:fld>
            <a:endParaRPr lang="en-GB"/>
          </a:p>
        </p:txBody>
      </p:sp>
      <p:sp>
        <p:nvSpPr>
          <p:cNvPr id="6" name="Footer Placeholder 5">
            <a:extLst>
              <a:ext uri="{FF2B5EF4-FFF2-40B4-BE49-F238E27FC236}">
                <a16:creationId xmlns:a16="http://schemas.microsoft.com/office/drawing/2014/main" id="{5E658FD1-B5D4-4B30-8DB4-729EB17BC77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BCFC7C7-FBBF-41F0-9FB5-7B5CB55974C2}"/>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2911080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DE5D0-7297-45B5-AABD-4B5EEFAA06F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7DA9363-9476-4E9C-B78A-DD5CF4E0CD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69B9C5C-AD61-448E-9BF7-B9BA009FF61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704BA1A-A033-4F89-8C90-6677BDCBC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69A67C-024A-4400-9B41-DEBEB3316F5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B0A4C9E-CC00-4BCF-A464-EA118C572C0B}"/>
              </a:ext>
            </a:extLst>
          </p:cNvPr>
          <p:cNvSpPr>
            <a:spLocks noGrp="1"/>
          </p:cNvSpPr>
          <p:nvPr>
            <p:ph type="dt" sz="half" idx="10"/>
          </p:nvPr>
        </p:nvSpPr>
        <p:spPr/>
        <p:txBody>
          <a:bodyPr/>
          <a:lstStyle/>
          <a:p>
            <a:fld id="{D55C3168-4C0C-4ABF-99CD-984AE63C16CF}" type="datetimeFigureOut">
              <a:rPr lang="en-GB" smtClean="0"/>
              <a:t>04/09/2020</a:t>
            </a:fld>
            <a:endParaRPr lang="en-GB"/>
          </a:p>
        </p:txBody>
      </p:sp>
      <p:sp>
        <p:nvSpPr>
          <p:cNvPr id="8" name="Footer Placeholder 7">
            <a:extLst>
              <a:ext uri="{FF2B5EF4-FFF2-40B4-BE49-F238E27FC236}">
                <a16:creationId xmlns:a16="http://schemas.microsoft.com/office/drawing/2014/main" id="{4E42D0CB-D069-47A7-B83B-357C99DFB46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2B707ED-653F-4178-AF97-029D60E42668}"/>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784623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BCE1E-543A-44A6-989C-B4857561D19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E9B2406-51D7-4799-AE0C-A7DE12BD9514}"/>
              </a:ext>
            </a:extLst>
          </p:cNvPr>
          <p:cNvSpPr>
            <a:spLocks noGrp="1"/>
          </p:cNvSpPr>
          <p:nvPr>
            <p:ph type="dt" sz="half" idx="10"/>
          </p:nvPr>
        </p:nvSpPr>
        <p:spPr/>
        <p:txBody>
          <a:bodyPr/>
          <a:lstStyle/>
          <a:p>
            <a:fld id="{D55C3168-4C0C-4ABF-99CD-984AE63C16CF}" type="datetimeFigureOut">
              <a:rPr lang="en-GB" smtClean="0"/>
              <a:t>04/09/2020</a:t>
            </a:fld>
            <a:endParaRPr lang="en-GB"/>
          </a:p>
        </p:txBody>
      </p:sp>
      <p:sp>
        <p:nvSpPr>
          <p:cNvPr id="4" name="Footer Placeholder 3">
            <a:extLst>
              <a:ext uri="{FF2B5EF4-FFF2-40B4-BE49-F238E27FC236}">
                <a16:creationId xmlns:a16="http://schemas.microsoft.com/office/drawing/2014/main" id="{E23D27A0-223E-4B45-B112-CFBADB31689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A4D379C-E128-4216-BF9B-1AE313496197}"/>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4051951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5AF0A7-6184-42D1-9CA6-F226E3B91314}"/>
              </a:ext>
            </a:extLst>
          </p:cNvPr>
          <p:cNvSpPr>
            <a:spLocks noGrp="1"/>
          </p:cNvSpPr>
          <p:nvPr>
            <p:ph type="dt" sz="half" idx="10"/>
          </p:nvPr>
        </p:nvSpPr>
        <p:spPr/>
        <p:txBody>
          <a:bodyPr/>
          <a:lstStyle/>
          <a:p>
            <a:fld id="{D55C3168-4C0C-4ABF-99CD-984AE63C16CF}" type="datetimeFigureOut">
              <a:rPr lang="en-GB" smtClean="0"/>
              <a:t>04/09/2020</a:t>
            </a:fld>
            <a:endParaRPr lang="en-GB"/>
          </a:p>
        </p:txBody>
      </p:sp>
      <p:sp>
        <p:nvSpPr>
          <p:cNvPr id="3" name="Footer Placeholder 2">
            <a:extLst>
              <a:ext uri="{FF2B5EF4-FFF2-40B4-BE49-F238E27FC236}">
                <a16:creationId xmlns:a16="http://schemas.microsoft.com/office/drawing/2014/main" id="{D6019403-A568-4D47-B30B-73A8EBB4BF2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A24C4FA-EC65-4BF4-8F8E-DD4998CACE94}"/>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2549228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B7DCB6-0A23-4164-B26B-29E033ED57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1DA9907-A767-4A84-81DB-50011D4012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532F923-151B-4F52-BAAD-93EC0A086C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BEFEBE-F698-45A4-9260-CB259D19E6D7}"/>
              </a:ext>
            </a:extLst>
          </p:cNvPr>
          <p:cNvSpPr>
            <a:spLocks noGrp="1"/>
          </p:cNvSpPr>
          <p:nvPr>
            <p:ph type="dt" sz="half" idx="10"/>
          </p:nvPr>
        </p:nvSpPr>
        <p:spPr/>
        <p:txBody>
          <a:bodyPr/>
          <a:lstStyle/>
          <a:p>
            <a:fld id="{D55C3168-4C0C-4ABF-99CD-984AE63C16CF}" type="datetimeFigureOut">
              <a:rPr lang="en-GB" smtClean="0"/>
              <a:t>04/09/2020</a:t>
            </a:fld>
            <a:endParaRPr lang="en-GB"/>
          </a:p>
        </p:txBody>
      </p:sp>
      <p:sp>
        <p:nvSpPr>
          <p:cNvPr id="6" name="Footer Placeholder 5">
            <a:extLst>
              <a:ext uri="{FF2B5EF4-FFF2-40B4-BE49-F238E27FC236}">
                <a16:creationId xmlns:a16="http://schemas.microsoft.com/office/drawing/2014/main" id="{1F2D5643-7D7C-4ED5-B4B2-F9FD4357EE7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A858C3D-95F9-4FBD-9968-DD1A746C2A72}"/>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2875433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21F48-0959-44AF-9B54-1CAC2E3E4D5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5258C9C-7EBD-44C6-A97F-30EC64B6452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E09613E-056B-4D3A-BAF8-A85A4F8658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38E881-E4BD-4BA9-9C57-03FDB015D1FB}"/>
              </a:ext>
            </a:extLst>
          </p:cNvPr>
          <p:cNvSpPr>
            <a:spLocks noGrp="1"/>
          </p:cNvSpPr>
          <p:nvPr>
            <p:ph type="dt" sz="half" idx="10"/>
          </p:nvPr>
        </p:nvSpPr>
        <p:spPr/>
        <p:txBody>
          <a:bodyPr/>
          <a:lstStyle/>
          <a:p>
            <a:fld id="{D55C3168-4C0C-4ABF-99CD-984AE63C16CF}" type="datetimeFigureOut">
              <a:rPr lang="en-GB" smtClean="0"/>
              <a:t>04/09/2020</a:t>
            </a:fld>
            <a:endParaRPr lang="en-GB"/>
          </a:p>
        </p:txBody>
      </p:sp>
      <p:sp>
        <p:nvSpPr>
          <p:cNvPr id="6" name="Footer Placeholder 5">
            <a:extLst>
              <a:ext uri="{FF2B5EF4-FFF2-40B4-BE49-F238E27FC236}">
                <a16:creationId xmlns:a16="http://schemas.microsoft.com/office/drawing/2014/main" id="{C6656F50-FB90-4E58-A91F-B730244519C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99FFA2A-2562-486C-BE4A-2005B325E641}"/>
              </a:ext>
            </a:extLst>
          </p:cNvPr>
          <p:cNvSpPr>
            <a:spLocks noGrp="1"/>
          </p:cNvSpPr>
          <p:nvPr>
            <p:ph type="sldNum" sz="quarter" idx="12"/>
          </p:nvPr>
        </p:nvSpPr>
        <p:spPr/>
        <p:txBody>
          <a:bodyPr/>
          <a:lstStyle/>
          <a:p>
            <a:fld id="{14755C3C-5C90-45B3-A516-3DB66A200351}" type="slidenum">
              <a:rPr lang="en-GB" smtClean="0"/>
              <a:t>‹#›</a:t>
            </a:fld>
            <a:endParaRPr lang="en-GB"/>
          </a:p>
        </p:txBody>
      </p:sp>
    </p:spTree>
    <p:extLst>
      <p:ext uri="{BB962C8B-B14F-4D97-AF65-F5344CB8AC3E}">
        <p14:creationId xmlns:p14="http://schemas.microsoft.com/office/powerpoint/2010/main" val="3556402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2B2133-A430-4A53-AD89-8A24FE468E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9EBDEB9-7828-4E69-9132-E7C7EC8004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C2C5E74-1CF9-45A6-8331-1DC2EEA76D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5C3168-4C0C-4ABF-99CD-984AE63C16CF}" type="datetimeFigureOut">
              <a:rPr lang="en-GB" smtClean="0"/>
              <a:t>04/09/2020</a:t>
            </a:fld>
            <a:endParaRPr lang="en-GB"/>
          </a:p>
        </p:txBody>
      </p:sp>
      <p:sp>
        <p:nvSpPr>
          <p:cNvPr id="5" name="Footer Placeholder 4">
            <a:extLst>
              <a:ext uri="{FF2B5EF4-FFF2-40B4-BE49-F238E27FC236}">
                <a16:creationId xmlns:a16="http://schemas.microsoft.com/office/drawing/2014/main" id="{B189F0B3-C6B4-4A3F-8F44-6A9C44161D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BA842B3-48B3-440E-B251-352C840E7C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755C3C-5C90-45B3-A516-3DB66A200351}" type="slidenum">
              <a:rPr lang="en-GB" smtClean="0"/>
              <a:t>‹#›</a:t>
            </a:fld>
            <a:endParaRPr lang="en-GB"/>
          </a:p>
        </p:txBody>
      </p:sp>
    </p:spTree>
    <p:extLst>
      <p:ext uri="{BB962C8B-B14F-4D97-AF65-F5344CB8AC3E}">
        <p14:creationId xmlns:p14="http://schemas.microsoft.com/office/powerpoint/2010/main" val="134730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2.sv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4.svg"/></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4.svg"/></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6.svg"/></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8.svg"/></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0.svg"/></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0.sv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0.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3AC0D0D-DBE0-4B60-A1FC-52F7900863D7}"/>
              </a:ext>
            </a:extLst>
          </p:cNvPr>
          <p:cNvSpPr txBox="1"/>
          <p:nvPr/>
        </p:nvSpPr>
        <p:spPr>
          <a:xfrm>
            <a:off x="2240513" y="1004787"/>
            <a:ext cx="7710973" cy="1446550"/>
          </a:xfrm>
          <a:prstGeom prst="rect">
            <a:avLst/>
          </a:prstGeom>
          <a:noFill/>
        </p:spPr>
        <p:txBody>
          <a:bodyPr wrap="square">
            <a:spAutoFit/>
          </a:bodyPr>
          <a:lstStyle/>
          <a:p>
            <a:pPr algn="ctr"/>
            <a:r>
              <a:rPr lang="en-GB" sz="4400" dirty="0"/>
              <a:t>Ethics and responsible research </a:t>
            </a:r>
          </a:p>
          <a:p>
            <a:pPr algn="ctr"/>
            <a:r>
              <a:rPr lang="en-GB" sz="4400" dirty="0"/>
              <a:t>Module 1</a:t>
            </a:r>
          </a:p>
        </p:txBody>
      </p:sp>
      <p:sp>
        <p:nvSpPr>
          <p:cNvPr id="8" name="TextBox 7">
            <a:extLst>
              <a:ext uri="{FF2B5EF4-FFF2-40B4-BE49-F238E27FC236}">
                <a16:creationId xmlns:a16="http://schemas.microsoft.com/office/drawing/2014/main" id="{60155EA1-839C-4E40-9C80-B48CEA9E6B3F}"/>
              </a:ext>
            </a:extLst>
          </p:cNvPr>
          <p:cNvSpPr txBox="1"/>
          <p:nvPr/>
        </p:nvSpPr>
        <p:spPr>
          <a:xfrm>
            <a:off x="2240513" y="3603037"/>
            <a:ext cx="7710973" cy="646331"/>
          </a:xfrm>
          <a:prstGeom prst="rect">
            <a:avLst/>
          </a:prstGeom>
          <a:noFill/>
        </p:spPr>
        <p:txBody>
          <a:bodyPr wrap="square">
            <a:spAutoFit/>
          </a:bodyPr>
          <a:lstStyle/>
          <a:p>
            <a:pPr algn="ctr"/>
            <a:r>
              <a:rPr lang="en-GB" dirty="0"/>
              <a:t>A virtual course on responsible research, export control and ethics in the life sciences related to chemical, biological, radiological and nuclear sciences</a:t>
            </a:r>
          </a:p>
        </p:txBody>
      </p:sp>
      <p:sp>
        <p:nvSpPr>
          <p:cNvPr id="10" name="TextBox 9">
            <a:extLst>
              <a:ext uri="{FF2B5EF4-FFF2-40B4-BE49-F238E27FC236}">
                <a16:creationId xmlns:a16="http://schemas.microsoft.com/office/drawing/2014/main" id="{7C5DA1CC-05A2-450F-83A0-03B4E8ECD004}"/>
              </a:ext>
            </a:extLst>
          </p:cNvPr>
          <p:cNvSpPr txBox="1"/>
          <p:nvPr/>
        </p:nvSpPr>
        <p:spPr>
          <a:xfrm>
            <a:off x="3047222" y="5700617"/>
            <a:ext cx="6097554" cy="369332"/>
          </a:xfrm>
          <a:prstGeom prst="rect">
            <a:avLst/>
          </a:prstGeom>
          <a:noFill/>
        </p:spPr>
        <p:txBody>
          <a:bodyPr wrap="square">
            <a:spAutoFit/>
          </a:bodyPr>
          <a:lstStyle/>
          <a:p>
            <a:pPr algn="ctr"/>
            <a:r>
              <a:rPr lang="en-GB" dirty="0"/>
              <a:t>Concept and content by Ineke </a:t>
            </a:r>
            <a:r>
              <a:rPr lang="en-GB" dirty="0" err="1"/>
              <a:t>Malsch</a:t>
            </a:r>
            <a:endParaRPr lang="en-GB" dirty="0"/>
          </a:p>
        </p:txBody>
      </p:sp>
      <p:pic>
        <p:nvPicPr>
          <p:cNvPr id="12" name="Afbeelding 7" descr="Afbeelding met computer&#10;&#10;Automatisch gegenereerde beschrijving">
            <a:extLst>
              <a:ext uri="{FF2B5EF4-FFF2-40B4-BE49-F238E27FC236}">
                <a16:creationId xmlns:a16="http://schemas.microsoft.com/office/drawing/2014/main" id="{372E7BF1-64B1-4C31-96C7-2679153DA7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10239" y="5012625"/>
            <a:ext cx="2079904" cy="1446550"/>
          </a:xfrm>
          <a:prstGeom prst="rect">
            <a:avLst/>
          </a:prstGeom>
        </p:spPr>
      </p:pic>
      <p:pic>
        <p:nvPicPr>
          <p:cNvPr id="14" name="Afbeelding 8">
            <a:extLst>
              <a:ext uri="{FF2B5EF4-FFF2-40B4-BE49-F238E27FC236}">
                <a16:creationId xmlns:a16="http://schemas.microsoft.com/office/drawing/2014/main" id="{2FC31B30-98F9-4EF1-811A-04E3B4064AB7}"/>
              </a:ext>
            </a:extLst>
          </p:cNvPr>
          <p:cNvPicPr>
            <a:picLocks noChangeAspect="1"/>
          </p:cNvPicPr>
          <p:nvPr/>
        </p:nvPicPr>
        <p:blipFill>
          <a:blip r:embed="rId3"/>
          <a:stretch>
            <a:fillRect/>
          </a:stretch>
        </p:blipFill>
        <p:spPr>
          <a:xfrm>
            <a:off x="430676" y="5199424"/>
            <a:ext cx="1261980" cy="1371718"/>
          </a:xfrm>
          <a:prstGeom prst="rect">
            <a:avLst/>
          </a:prstGeom>
        </p:spPr>
      </p:pic>
    </p:spTree>
    <p:extLst>
      <p:ext uri="{BB962C8B-B14F-4D97-AF65-F5344CB8AC3E}">
        <p14:creationId xmlns:p14="http://schemas.microsoft.com/office/powerpoint/2010/main" val="4238530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xplosion: 14 Points 1">
            <a:extLst>
              <a:ext uri="{FF2B5EF4-FFF2-40B4-BE49-F238E27FC236}">
                <a16:creationId xmlns:a16="http://schemas.microsoft.com/office/drawing/2014/main" id="{DC29FD75-8B5C-497E-9C61-971DF7B918BD}"/>
              </a:ext>
            </a:extLst>
          </p:cNvPr>
          <p:cNvSpPr/>
          <p:nvPr/>
        </p:nvSpPr>
        <p:spPr>
          <a:xfrm rot="858143">
            <a:off x="9578230" y="3538136"/>
            <a:ext cx="2087472" cy="1368253"/>
          </a:xfrm>
          <a:prstGeom prst="irregularSeal2">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Module 1 – Core Concepts </a:t>
            </a:r>
            <a:r>
              <a:rPr lang="en-GB" dirty="0"/>
              <a:t> </a:t>
            </a:r>
          </a:p>
        </p:txBody>
      </p:sp>
      <p:sp>
        <p:nvSpPr>
          <p:cNvPr id="10" name="TextBox 9">
            <a:extLst>
              <a:ext uri="{FF2B5EF4-FFF2-40B4-BE49-F238E27FC236}">
                <a16:creationId xmlns:a16="http://schemas.microsoft.com/office/drawing/2014/main" id="{160FA4F4-BC87-4666-AF57-DA9F539AA454}"/>
              </a:ext>
            </a:extLst>
          </p:cNvPr>
          <p:cNvSpPr txBox="1"/>
          <p:nvPr/>
        </p:nvSpPr>
        <p:spPr>
          <a:xfrm>
            <a:off x="1992367" y="969526"/>
            <a:ext cx="7924143" cy="400110"/>
          </a:xfrm>
          <a:prstGeom prst="rect">
            <a:avLst/>
          </a:prstGeom>
          <a:noFill/>
        </p:spPr>
        <p:txBody>
          <a:bodyPr wrap="square">
            <a:spAutoFit/>
          </a:bodyPr>
          <a:lstStyle/>
          <a:p>
            <a:pPr lvl="0">
              <a:defRPr/>
            </a:pPr>
            <a:r>
              <a:rPr lang="en-GB" sz="2000" b="1" dirty="0"/>
              <a:t>Dual use and Web of prevention</a:t>
            </a:r>
          </a:p>
        </p:txBody>
      </p:sp>
      <p:pic>
        <p:nvPicPr>
          <p:cNvPr id="4" name="Graphic 3" descr="Spider web">
            <a:extLst>
              <a:ext uri="{FF2B5EF4-FFF2-40B4-BE49-F238E27FC236}">
                <a16:creationId xmlns:a16="http://schemas.microsoft.com/office/drawing/2014/main" id="{358261FE-1EFD-4B04-B27C-E2A77312B2A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969526"/>
            <a:ext cx="1555423" cy="1555423"/>
          </a:xfrm>
          <a:prstGeom prst="rect">
            <a:avLst/>
          </a:prstGeom>
        </p:spPr>
      </p:pic>
      <p:sp>
        <p:nvSpPr>
          <p:cNvPr id="11" name="TextBox 10">
            <a:extLst>
              <a:ext uri="{FF2B5EF4-FFF2-40B4-BE49-F238E27FC236}">
                <a16:creationId xmlns:a16="http://schemas.microsoft.com/office/drawing/2014/main" id="{BB3170A8-6C1E-4B3D-B551-105AF356FF51}"/>
              </a:ext>
            </a:extLst>
          </p:cNvPr>
          <p:cNvSpPr txBox="1"/>
          <p:nvPr/>
        </p:nvSpPr>
        <p:spPr>
          <a:xfrm>
            <a:off x="1992366" y="1437835"/>
            <a:ext cx="8160301" cy="707886"/>
          </a:xfrm>
          <a:prstGeom prst="rect">
            <a:avLst/>
          </a:prstGeom>
          <a:noFill/>
        </p:spPr>
        <p:txBody>
          <a:bodyPr wrap="square">
            <a:spAutoFit/>
          </a:bodyPr>
          <a:lstStyle/>
          <a:p>
            <a:r>
              <a:rPr lang="en-GB" sz="2000" dirty="0"/>
              <a:t>‘</a:t>
            </a:r>
            <a:r>
              <a:rPr lang="en-GB" sz="2000" b="1" dirty="0"/>
              <a:t>dual use</a:t>
            </a:r>
            <a:r>
              <a:rPr lang="en-GB" sz="2000" dirty="0"/>
              <a:t>’ refers to the tangible and intangible features of technologies that enable them to be applied to both </a:t>
            </a:r>
            <a:r>
              <a:rPr lang="en-GB" sz="2000" b="1" dirty="0"/>
              <a:t>hostile</a:t>
            </a:r>
            <a:r>
              <a:rPr lang="en-GB" sz="2000" dirty="0"/>
              <a:t> and </a:t>
            </a:r>
            <a:r>
              <a:rPr lang="en-GB" sz="2000" b="1" dirty="0"/>
              <a:t>peaceful</a:t>
            </a:r>
            <a:r>
              <a:rPr lang="en-GB" sz="2000" dirty="0"/>
              <a:t> ends</a:t>
            </a:r>
          </a:p>
        </p:txBody>
      </p:sp>
      <p:sp>
        <p:nvSpPr>
          <p:cNvPr id="17" name="TextBox 16">
            <a:extLst>
              <a:ext uri="{FF2B5EF4-FFF2-40B4-BE49-F238E27FC236}">
                <a16:creationId xmlns:a16="http://schemas.microsoft.com/office/drawing/2014/main" id="{28450D50-C88E-4C9E-BFBC-019DCBDAAE75}"/>
              </a:ext>
            </a:extLst>
          </p:cNvPr>
          <p:cNvSpPr txBox="1"/>
          <p:nvPr/>
        </p:nvSpPr>
        <p:spPr>
          <a:xfrm>
            <a:off x="3082565" y="5226754"/>
            <a:ext cx="8176097"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The </a:t>
            </a:r>
            <a:r>
              <a:rPr lang="en-GB" sz="2000" dirty="0">
                <a:solidFill>
                  <a:schemeClr val="bg1"/>
                </a:solidFill>
                <a:highlight>
                  <a:srgbClr val="000000"/>
                </a:highlight>
              </a:rPr>
              <a:t>“</a:t>
            </a:r>
            <a:r>
              <a:rPr lang="en-GB" sz="2000" b="1" dirty="0">
                <a:solidFill>
                  <a:schemeClr val="bg1"/>
                </a:solidFill>
                <a:highlight>
                  <a:srgbClr val="000000"/>
                </a:highlight>
              </a:rPr>
              <a:t>web of prevention</a:t>
            </a:r>
            <a:r>
              <a:rPr lang="en-GB" sz="2000" dirty="0">
                <a:solidFill>
                  <a:schemeClr val="bg1"/>
                </a:solidFill>
                <a:highlight>
                  <a:srgbClr val="000000"/>
                </a:highlight>
              </a:rPr>
              <a:t>”</a:t>
            </a:r>
            <a:r>
              <a:rPr lang="en-GB" sz="2000" dirty="0">
                <a:solidFill>
                  <a:schemeClr val="bg1"/>
                </a:solidFill>
              </a:rPr>
              <a:t> </a:t>
            </a:r>
            <a:r>
              <a:rPr lang="en-GB" sz="2000" dirty="0"/>
              <a:t>is </a:t>
            </a:r>
            <a:r>
              <a:rPr lang="en-US" sz="2000" dirty="0"/>
              <a:t>a collective term for the inter-linking and overlapping measures, customs, practices, laws, norms, codes, and regulations </a:t>
            </a:r>
            <a:r>
              <a:rPr lang="en-GB" sz="2000" dirty="0"/>
              <a:t>by governments, academia, industry and other stakeholders increasing the likelihood that misuse is detected in time, before harm is done</a:t>
            </a:r>
          </a:p>
        </p:txBody>
      </p:sp>
      <p:sp>
        <p:nvSpPr>
          <p:cNvPr id="19" name="Rectangle 18">
            <a:extLst>
              <a:ext uri="{FF2B5EF4-FFF2-40B4-BE49-F238E27FC236}">
                <a16:creationId xmlns:a16="http://schemas.microsoft.com/office/drawing/2014/main" id="{59B0FC81-3909-495E-AA12-1401C7660574}"/>
              </a:ext>
            </a:extLst>
          </p:cNvPr>
          <p:cNvSpPr/>
          <p:nvPr/>
        </p:nvSpPr>
        <p:spPr>
          <a:xfrm>
            <a:off x="2601798" y="2357021"/>
            <a:ext cx="4651306" cy="923330"/>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a:spAutoFit/>
          </a:bodyPr>
          <a:lstStyle/>
          <a:p>
            <a:r>
              <a:rPr lang="en-GB" dirty="0"/>
              <a:t>different final products share some (but only some) of the same technologies and knowledge within their production processes </a:t>
            </a:r>
          </a:p>
        </p:txBody>
      </p:sp>
      <p:sp>
        <p:nvSpPr>
          <p:cNvPr id="20" name="Rectangle 19">
            <a:extLst>
              <a:ext uri="{FF2B5EF4-FFF2-40B4-BE49-F238E27FC236}">
                <a16:creationId xmlns:a16="http://schemas.microsoft.com/office/drawing/2014/main" id="{065CFA1D-306B-49CB-9E0D-B3E531937544}"/>
              </a:ext>
            </a:extLst>
          </p:cNvPr>
          <p:cNvSpPr/>
          <p:nvPr/>
        </p:nvSpPr>
        <p:spPr>
          <a:xfrm>
            <a:off x="8085055" y="2403188"/>
            <a:ext cx="3717303" cy="830997"/>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r>
              <a:rPr lang="en-GB" sz="1600" i="1" dirty="0"/>
              <a:t>e.g. machine tools for bicycles and sewing machines, and modern biotechnology for vaccines and biological weapons, etc.</a:t>
            </a:r>
          </a:p>
        </p:txBody>
      </p:sp>
      <p:sp>
        <p:nvSpPr>
          <p:cNvPr id="21" name="Rectangle 20">
            <a:extLst>
              <a:ext uri="{FF2B5EF4-FFF2-40B4-BE49-F238E27FC236}">
                <a16:creationId xmlns:a16="http://schemas.microsoft.com/office/drawing/2014/main" id="{2D7950DF-F43B-420E-BC76-D839278B57A4}"/>
              </a:ext>
            </a:extLst>
          </p:cNvPr>
          <p:cNvSpPr/>
          <p:nvPr/>
        </p:nvSpPr>
        <p:spPr>
          <a:xfrm>
            <a:off x="1992366" y="3711195"/>
            <a:ext cx="5379395" cy="1015663"/>
          </a:xfrm>
          <a:prstGeom prst="rect">
            <a:avLst/>
          </a:prstGeom>
        </p:spPr>
        <p:txBody>
          <a:bodyPr wrap="square">
            <a:spAutoFit/>
          </a:bodyPr>
          <a:lstStyle/>
          <a:p>
            <a:r>
              <a:rPr lang="en-GB" sz="2000" dirty="0"/>
              <a:t>Policies that </a:t>
            </a:r>
            <a:r>
              <a:rPr lang="en-GB" sz="2000" b="1" dirty="0"/>
              <a:t>disrupt</a:t>
            </a:r>
            <a:r>
              <a:rPr lang="en-GB" sz="2000" dirty="0"/>
              <a:t> the acquisition and exploitation of dual use technologies have the </a:t>
            </a:r>
            <a:r>
              <a:rPr lang="en-GB" sz="2000" b="1" dirty="0"/>
              <a:t>potential to generate substantial social costs</a:t>
            </a:r>
          </a:p>
        </p:txBody>
      </p:sp>
      <p:sp>
        <p:nvSpPr>
          <p:cNvPr id="22" name="TextBox 21">
            <a:extLst>
              <a:ext uri="{FF2B5EF4-FFF2-40B4-BE49-F238E27FC236}">
                <a16:creationId xmlns:a16="http://schemas.microsoft.com/office/drawing/2014/main" id="{BA7DD521-60D2-4BDB-A3B0-B54A5CED879B}"/>
              </a:ext>
            </a:extLst>
          </p:cNvPr>
          <p:cNvSpPr txBox="1"/>
          <p:nvPr/>
        </p:nvSpPr>
        <p:spPr>
          <a:xfrm>
            <a:off x="9568206" y="3865083"/>
            <a:ext cx="1882217" cy="707886"/>
          </a:xfrm>
          <a:prstGeom prst="rect">
            <a:avLst/>
          </a:prstGeom>
          <a:noFill/>
        </p:spPr>
        <p:txBody>
          <a:bodyPr wrap="square" rtlCol="0">
            <a:spAutoFit/>
          </a:bodyPr>
          <a:lstStyle/>
          <a:p>
            <a:pPr algn="ctr"/>
            <a:r>
              <a:rPr lang="en-GB" sz="2000" dirty="0"/>
              <a:t>“Dual-use Dilemma”</a:t>
            </a:r>
          </a:p>
        </p:txBody>
      </p:sp>
      <p:sp>
        <p:nvSpPr>
          <p:cNvPr id="24" name="Arrow: Right 23">
            <a:extLst>
              <a:ext uri="{FF2B5EF4-FFF2-40B4-BE49-F238E27FC236}">
                <a16:creationId xmlns:a16="http://schemas.microsoft.com/office/drawing/2014/main" id="{C1219369-3526-4B45-B54E-944BAB4C56E4}"/>
              </a:ext>
            </a:extLst>
          </p:cNvPr>
          <p:cNvSpPr/>
          <p:nvPr/>
        </p:nvSpPr>
        <p:spPr>
          <a:xfrm>
            <a:off x="7253105" y="3941589"/>
            <a:ext cx="2188470" cy="554874"/>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t>often called </a:t>
            </a:r>
          </a:p>
        </p:txBody>
      </p:sp>
      <p:sp>
        <p:nvSpPr>
          <p:cNvPr id="25" name="Arrow: Right 24">
            <a:extLst>
              <a:ext uri="{FF2B5EF4-FFF2-40B4-BE49-F238E27FC236}">
                <a16:creationId xmlns:a16="http://schemas.microsoft.com/office/drawing/2014/main" id="{1871E0F9-2D9E-4CF9-916D-6E3B682B8783}"/>
              </a:ext>
            </a:extLst>
          </p:cNvPr>
          <p:cNvSpPr/>
          <p:nvPr/>
        </p:nvSpPr>
        <p:spPr>
          <a:xfrm>
            <a:off x="2266207" y="5491402"/>
            <a:ext cx="746602" cy="812995"/>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A70E183B-69B6-4699-9D1F-F7626F00CAB6}"/>
              </a:ext>
            </a:extLst>
          </p:cNvPr>
          <p:cNvSpPr/>
          <p:nvPr/>
        </p:nvSpPr>
        <p:spPr>
          <a:xfrm>
            <a:off x="2105948" y="5118755"/>
            <a:ext cx="9306767" cy="1535949"/>
          </a:xfrm>
          <a:prstGeom prst="rect">
            <a:avLst/>
          </a:prstGeom>
          <a:noFill/>
          <a:ln w="349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42476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fade">
                                      <p:cBhvr>
                                        <p:cTn id="11" dur="500"/>
                                        <p:tgtEl>
                                          <p:spTgt spid="20"/>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fade">
                                      <p:cBhvr>
                                        <p:cTn id="1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nimBg="1"/>
      <p:bldP spid="2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Module 1 – Core Concepts </a:t>
            </a:r>
            <a:r>
              <a:rPr lang="en-GB" dirty="0"/>
              <a:t> </a:t>
            </a:r>
          </a:p>
        </p:txBody>
      </p:sp>
      <p:sp>
        <p:nvSpPr>
          <p:cNvPr id="10" name="TextBox 9">
            <a:extLst>
              <a:ext uri="{FF2B5EF4-FFF2-40B4-BE49-F238E27FC236}">
                <a16:creationId xmlns:a16="http://schemas.microsoft.com/office/drawing/2014/main" id="{160FA4F4-BC87-4666-AF57-DA9F539AA454}"/>
              </a:ext>
            </a:extLst>
          </p:cNvPr>
          <p:cNvSpPr txBox="1"/>
          <p:nvPr/>
        </p:nvSpPr>
        <p:spPr>
          <a:xfrm>
            <a:off x="1992367"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GB" sz="2000" b="1" dirty="0"/>
              <a:t>Web of prevention and dual use</a:t>
            </a:r>
          </a:p>
        </p:txBody>
      </p:sp>
      <p:pic>
        <p:nvPicPr>
          <p:cNvPr id="4" name="Graphic 3" descr="Spider web">
            <a:extLst>
              <a:ext uri="{FF2B5EF4-FFF2-40B4-BE49-F238E27FC236}">
                <a16:creationId xmlns:a16="http://schemas.microsoft.com/office/drawing/2014/main" id="{358261FE-1EFD-4B04-B27C-E2A77312B2A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969526"/>
            <a:ext cx="1555423" cy="1555423"/>
          </a:xfrm>
          <a:prstGeom prst="rect">
            <a:avLst/>
          </a:prstGeom>
        </p:spPr>
      </p:pic>
      <p:sp>
        <p:nvSpPr>
          <p:cNvPr id="27" name="TextBox 26">
            <a:extLst>
              <a:ext uri="{FF2B5EF4-FFF2-40B4-BE49-F238E27FC236}">
                <a16:creationId xmlns:a16="http://schemas.microsoft.com/office/drawing/2014/main" id="{F444F38A-3B1A-45D8-B998-2F01042FC953}"/>
              </a:ext>
            </a:extLst>
          </p:cNvPr>
          <p:cNvSpPr txBox="1"/>
          <p:nvPr/>
        </p:nvSpPr>
        <p:spPr>
          <a:xfrm>
            <a:off x="2163451" y="1893942"/>
            <a:ext cx="2069183" cy="70788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i="1" dirty="0"/>
              <a:t>Web of prevention </a:t>
            </a:r>
          </a:p>
        </p:txBody>
      </p:sp>
      <p:sp>
        <p:nvSpPr>
          <p:cNvPr id="29" name="TextBox 28">
            <a:extLst>
              <a:ext uri="{FF2B5EF4-FFF2-40B4-BE49-F238E27FC236}">
                <a16:creationId xmlns:a16="http://schemas.microsoft.com/office/drawing/2014/main" id="{8CBABD94-1C75-4FA1-A659-8DC4DAA3B39E}"/>
              </a:ext>
            </a:extLst>
          </p:cNvPr>
          <p:cNvSpPr txBox="1"/>
          <p:nvPr/>
        </p:nvSpPr>
        <p:spPr>
          <a:xfrm>
            <a:off x="4147795" y="1893942"/>
            <a:ext cx="7645137" cy="1015663"/>
          </a:xfrm>
          <a:prstGeom prst="rect">
            <a:avLst/>
          </a:prstGeom>
          <a:noFill/>
        </p:spPr>
        <p:txBody>
          <a:bodyPr wrap="square">
            <a:spAutoFit/>
          </a:bodyPr>
          <a:lstStyle/>
          <a:p>
            <a:r>
              <a:rPr lang="en-US" sz="2000" dirty="0"/>
              <a:t>The concept “web of prevention” emphasizes that different layers of governance and responsibility on various levels – from local to international. </a:t>
            </a:r>
            <a:endParaRPr lang="en-GB" sz="2000" dirty="0"/>
          </a:p>
        </p:txBody>
      </p:sp>
      <p:sp>
        <p:nvSpPr>
          <p:cNvPr id="33" name="TextBox 32">
            <a:extLst>
              <a:ext uri="{FF2B5EF4-FFF2-40B4-BE49-F238E27FC236}">
                <a16:creationId xmlns:a16="http://schemas.microsoft.com/office/drawing/2014/main" id="{10E9734B-F5E4-479B-9CF8-A0571E33692B}"/>
              </a:ext>
            </a:extLst>
          </p:cNvPr>
          <p:cNvSpPr txBox="1"/>
          <p:nvPr/>
        </p:nvSpPr>
        <p:spPr>
          <a:xfrm>
            <a:off x="4147795" y="2864964"/>
            <a:ext cx="7645137" cy="646331"/>
          </a:xfrm>
          <a:prstGeom prst="rect">
            <a:avLst/>
          </a:prstGeom>
          <a:noFill/>
        </p:spPr>
        <p:txBody>
          <a:bodyPr wrap="square">
            <a:spAutoFit/>
          </a:bodyPr>
          <a:lstStyle/>
          <a:p>
            <a:pPr marL="342900" indent="-342900">
              <a:buFont typeface="Wingdings" panose="05000000000000000000" pitchFamily="2" charset="2"/>
              <a:buChar char="Ø"/>
            </a:pPr>
            <a:r>
              <a:rPr lang="en-US" i="1" dirty="0"/>
              <a:t>Here, we focus on the contributions of scientists, while stressing the need for collaboration with governments, industry, and civil society </a:t>
            </a:r>
            <a:r>
              <a:rPr lang="en-GB" i="1" dirty="0"/>
              <a:t>organisations</a:t>
            </a:r>
            <a:r>
              <a:rPr lang="en-US" i="1" dirty="0"/>
              <a:t>. </a:t>
            </a:r>
            <a:endParaRPr lang="en-GB" i="1" dirty="0"/>
          </a:p>
        </p:txBody>
      </p:sp>
      <p:sp>
        <p:nvSpPr>
          <p:cNvPr id="35" name="TextBox 34">
            <a:extLst>
              <a:ext uri="{FF2B5EF4-FFF2-40B4-BE49-F238E27FC236}">
                <a16:creationId xmlns:a16="http://schemas.microsoft.com/office/drawing/2014/main" id="{E319579E-CA3C-4F57-8B71-B0B9115D906D}"/>
              </a:ext>
            </a:extLst>
          </p:cNvPr>
          <p:cNvSpPr txBox="1"/>
          <p:nvPr/>
        </p:nvSpPr>
        <p:spPr>
          <a:xfrm>
            <a:off x="2163451" y="4070691"/>
            <a:ext cx="2681925" cy="707886"/>
          </a:xfrm>
          <a:prstGeom prst="rect">
            <a:avLst/>
          </a:prstGeom>
          <a:noFill/>
        </p:spPr>
        <p:txBody>
          <a:bodyPr wrap="square">
            <a:spAutoFit/>
          </a:bodyPr>
          <a:lstStyle/>
          <a:p>
            <a:r>
              <a:rPr lang="en-GB" sz="2000" b="1" i="1" dirty="0"/>
              <a:t>Special roles of scientists</a:t>
            </a:r>
          </a:p>
        </p:txBody>
      </p:sp>
      <p:sp>
        <p:nvSpPr>
          <p:cNvPr id="37" name="TextBox 36">
            <a:extLst>
              <a:ext uri="{FF2B5EF4-FFF2-40B4-BE49-F238E27FC236}">
                <a16:creationId xmlns:a16="http://schemas.microsoft.com/office/drawing/2014/main" id="{6296B89A-3617-4251-8FA5-7FE4F7FBC7B8}"/>
              </a:ext>
            </a:extLst>
          </p:cNvPr>
          <p:cNvSpPr txBox="1"/>
          <p:nvPr/>
        </p:nvSpPr>
        <p:spPr>
          <a:xfrm>
            <a:off x="4147794" y="4024525"/>
            <a:ext cx="7658995" cy="101566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0" dirty="0"/>
              <a:t>Scientists can contribute by developing local solutions, for example: voluntary codes of conduct to regulate issues which are not covered by legislation. </a:t>
            </a:r>
          </a:p>
        </p:txBody>
      </p:sp>
      <p:sp>
        <p:nvSpPr>
          <p:cNvPr id="39" name="TextBox 38">
            <a:extLst>
              <a:ext uri="{FF2B5EF4-FFF2-40B4-BE49-F238E27FC236}">
                <a16:creationId xmlns:a16="http://schemas.microsoft.com/office/drawing/2014/main" id="{1A345C00-854D-498D-8EE8-1CA73FD8DDC1}"/>
              </a:ext>
            </a:extLst>
          </p:cNvPr>
          <p:cNvSpPr txBox="1"/>
          <p:nvPr/>
        </p:nvSpPr>
        <p:spPr>
          <a:xfrm>
            <a:off x="4147794" y="5089816"/>
            <a:ext cx="7658995" cy="707886"/>
          </a:xfrm>
          <a:prstGeom prst="rect">
            <a:avLst/>
          </a:prstGeom>
          <a:noFill/>
        </p:spPr>
        <p:txBody>
          <a:bodyPr wrap="square">
            <a:spAutoFit/>
          </a:bodyPr>
          <a:lstStyle/>
          <a:p>
            <a:pPr lvl="0">
              <a:defRPr/>
            </a:pPr>
            <a:r>
              <a:rPr lang="en-GB" sz="2000" dirty="0"/>
              <a:t>Engage with policy makers and engage with the general public by communicating findings </a:t>
            </a:r>
            <a:r>
              <a:rPr lang="en-GB" sz="2000"/>
              <a:t>and research.</a:t>
            </a:r>
            <a:endParaRPr lang="en-GB" sz="2000" dirty="0"/>
          </a:p>
        </p:txBody>
      </p:sp>
      <p:sp>
        <p:nvSpPr>
          <p:cNvPr id="41" name="TextBox 40">
            <a:extLst>
              <a:ext uri="{FF2B5EF4-FFF2-40B4-BE49-F238E27FC236}">
                <a16:creationId xmlns:a16="http://schemas.microsoft.com/office/drawing/2014/main" id="{D6A77B79-EF08-42F1-9F77-562088A5DB1B}"/>
              </a:ext>
            </a:extLst>
          </p:cNvPr>
          <p:cNvSpPr txBox="1"/>
          <p:nvPr/>
        </p:nvSpPr>
        <p:spPr>
          <a:xfrm>
            <a:off x="4147794" y="5847331"/>
            <a:ext cx="7658995" cy="70788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b="0" dirty="0"/>
              <a:t>Technological solutions may include adapting the design of dual use applications.</a:t>
            </a:r>
          </a:p>
        </p:txBody>
      </p:sp>
    </p:spTree>
    <p:extLst>
      <p:ext uri="{BB962C8B-B14F-4D97-AF65-F5344CB8AC3E}">
        <p14:creationId xmlns:p14="http://schemas.microsoft.com/office/powerpoint/2010/main" val="3734839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6" name="Straight Connector 55">
            <a:extLst>
              <a:ext uri="{FF2B5EF4-FFF2-40B4-BE49-F238E27FC236}">
                <a16:creationId xmlns:a16="http://schemas.microsoft.com/office/drawing/2014/main" id="{893F6643-01F3-48FE-A4DA-92C2BF3F31A1}"/>
              </a:ext>
            </a:extLst>
          </p:cNvPr>
          <p:cNvCxnSpPr>
            <a:cxnSpLocks/>
          </p:cNvCxnSpPr>
          <p:nvPr/>
        </p:nvCxnSpPr>
        <p:spPr>
          <a:xfrm flipH="1">
            <a:off x="5954438" y="2116359"/>
            <a:ext cx="28282" cy="2484000"/>
          </a:xfrm>
          <a:prstGeom prst="line">
            <a:avLst/>
          </a:prstGeom>
          <a:ln w="16192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79" name="Straight Connector 78">
            <a:extLst>
              <a:ext uri="{FF2B5EF4-FFF2-40B4-BE49-F238E27FC236}">
                <a16:creationId xmlns:a16="http://schemas.microsoft.com/office/drawing/2014/main" id="{C741251F-37A1-4293-8E3A-A794F8FE3C02}"/>
              </a:ext>
            </a:extLst>
          </p:cNvPr>
          <p:cNvCxnSpPr>
            <a:cxnSpLocks/>
          </p:cNvCxnSpPr>
          <p:nvPr/>
        </p:nvCxnSpPr>
        <p:spPr>
          <a:xfrm>
            <a:off x="8063813" y="2135255"/>
            <a:ext cx="0" cy="2484000"/>
          </a:xfrm>
          <a:prstGeom prst="line">
            <a:avLst/>
          </a:prstGeom>
          <a:ln w="161925">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80" name="Straight Connector 79">
            <a:extLst>
              <a:ext uri="{FF2B5EF4-FFF2-40B4-BE49-F238E27FC236}">
                <a16:creationId xmlns:a16="http://schemas.microsoft.com/office/drawing/2014/main" id="{ED953665-EC97-4348-8D01-12B3443BD7F5}"/>
              </a:ext>
            </a:extLst>
          </p:cNvPr>
          <p:cNvCxnSpPr>
            <a:cxnSpLocks/>
          </p:cNvCxnSpPr>
          <p:nvPr/>
        </p:nvCxnSpPr>
        <p:spPr>
          <a:xfrm>
            <a:off x="10276862" y="2116358"/>
            <a:ext cx="0" cy="2484000"/>
          </a:xfrm>
          <a:prstGeom prst="line">
            <a:avLst/>
          </a:prstGeom>
          <a:ln w="161925">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Module 1 – Core Concepts </a:t>
            </a:r>
            <a:r>
              <a:rPr lang="en-GB" dirty="0"/>
              <a:t> </a:t>
            </a:r>
          </a:p>
        </p:txBody>
      </p:sp>
      <p:sp>
        <p:nvSpPr>
          <p:cNvPr id="10" name="TextBox 9">
            <a:extLst>
              <a:ext uri="{FF2B5EF4-FFF2-40B4-BE49-F238E27FC236}">
                <a16:creationId xmlns:a16="http://schemas.microsoft.com/office/drawing/2014/main" id="{160FA4F4-BC87-4666-AF57-DA9F539AA454}"/>
              </a:ext>
            </a:extLst>
          </p:cNvPr>
          <p:cNvSpPr txBox="1"/>
          <p:nvPr/>
        </p:nvSpPr>
        <p:spPr>
          <a:xfrm>
            <a:off x="1992367"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GB" sz="2000" b="1" dirty="0"/>
              <a:t>Research ethics</a:t>
            </a:r>
          </a:p>
        </p:txBody>
      </p:sp>
      <p:sp>
        <p:nvSpPr>
          <p:cNvPr id="13" name="TextBox 12">
            <a:extLst>
              <a:ext uri="{FF2B5EF4-FFF2-40B4-BE49-F238E27FC236}">
                <a16:creationId xmlns:a16="http://schemas.microsoft.com/office/drawing/2014/main" id="{9A3F9346-00B1-476E-8F57-72118BD7B840}"/>
              </a:ext>
            </a:extLst>
          </p:cNvPr>
          <p:cNvSpPr txBox="1"/>
          <p:nvPr/>
        </p:nvSpPr>
        <p:spPr>
          <a:xfrm>
            <a:off x="1992367" y="1492776"/>
            <a:ext cx="2551351" cy="163121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noProof="0" dirty="0"/>
              <a:t>Like other professions, researchers have specific ethical guidelines governing their work</a:t>
            </a:r>
          </a:p>
        </p:txBody>
      </p:sp>
      <p:sp>
        <p:nvSpPr>
          <p:cNvPr id="15" name="TextBox 14">
            <a:extLst>
              <a:ext uri="{FF2B5EF4-FFF2-40B4-BE49-F238E27FC236}">
                <a16:creationId xmlns:a16="http://schemas.microsoft.com/office/drawing/2014/main" id="{45A18293-CDAA-40F3-8D7D-1D2152266D45}"/>
              </a:ext>
            </a:extLst>
          </p:cNvPr>
          <p:cNvSpPr txBox="1"/>
          <p:nvPr/>
        </p:nvSpPr>
        <p:spPr>
          <a:xfrm>
            <a:off x="1992367" y="3297461"/>
            <a:ext cx="2551351" cy="1323439"/>
          </a:xfrm>
          <a:prstGeom prst="rect">
            <a:avLst/>
          </a:prstGeom>
          <a:noFill/>
        </p:spPr>
        <p:txBody>
          <a:bodyPr wrap="square">
            <a:spAutoFit/>
          </a:bodyPr>
          <a:lstStyle/>
          <a:p>
            <a:r>
              <a:rPr lang="en-GB" sz="2000" noProof="0" dirty="0"/>
              <a:t>Codes of conduct are formulated to guide ethical behaviour in research</a:t>
            </a:r>
          </a:p>
        </p:txBody>
      </p:sp>
      <p:sp>
        <p:nvSpPr>
          <p:cNvPr id="17" name="TextBox 16">
            <a:extLst>
              <a:ext uri="{FF2B5EF4-FFF2-40B4-BE49-F238E27FC236}">
                <a16:creationId xmlns:a16="http://schemas.microsoft.com/office/drawing/2014/main" id="{2E6F4C91-19CD-4927-9034-27ADA81F608C}"/>
              </a:ext>
            </a:extLst>
          </p:cNvPr>
          <p:cNvSpPr txBox="1"/>
          <p:nvPr/>
        </p:nvSpPr>
        <p:spPr>
          <a:xfrm>
            <a:off x="1992367" y="4794369"/>
            <a:ext cx="2358419" cy="707886"/>
          </a:xfrm>
          <a:prstGeom prst="rect">
            <a:avLst/>
          </a:prstGeom>
          <a:noFill/>
        </p:spPr>
        <p:txBody>
          <a:bodyPr wrap="square">
            <a:spAutoFit/>
          </a:bodyPr>
          <a:lstStyle/>
          <a:p>
            <a:pPr marL="285750" indent="-285750">
              <a:buFont typeface="Wingdings" panose="05000000000000000000" pitchFamily="2" charset="2"/>
              <a:buChar char="Ø"/>
            </a:pPr>
            <a:r>
              <a:rPr lang="en-GB" sz="2000" i="1" noProof="0" dirty="0"/>
              <a:t>This will be taken up in module 2</a:t>
            </a:r>
          </a:p>
        </p:txBody>
      </p:sp>
      <p:sp>
        <p:nvSpPr>
          <p:cNvPr id="48" name="TextBox 47">
            <a:extLst>
              <a:ext uri="{FF2B5EF4-FFF2-40B4-BE49-F238E27FC236}">
                <a16:creationId xmlns:a16="http://schemas.microsoft.com/office/drawing/2014/main" id="{8B6F8BC2-FA74-45CA-A8D9-F7D629B64E5D}"/>
              </a:ext>
            </a:extLst>
          </p:cNvPr>
          <p:cNvSpPr txBox="1"/>
          <p:nvPr/>
        </p:nvSpPr>
        <p:spPr>
          <a:xfrm>
            <a:off x="5100710" y="1591095"/>
            <a:ext cx="6117167" cy="75600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nchor="ctr">
            <a:spAutoFit/>
          </a:bodyPr>
          <a:lstStyle/>
          <a:p>
            <a:pPr algn="ctr"/>
            <a:r>
              <a:rPr lang="en-GB" b="1" dirty="0"/>
              <a:t>Research Ethics</a:t>
            </a:r>
          </a:p>
        </p:txBody>
      </p:sp>
      <p:sp>
        <p:nvSpPr>
          <p:cNvPr id="49" name="TextBox 48">
            <a:extLst>
              <a:ext uri="{FF2B5EF4-FFF2-40B4-BE49-F238E27FC236}">
                <a16:creationId xmlns:a16="http://schemas.microsoft.com/office/drawing/2014/main" id="{2E6504C5-948C-4E8D-B41B-C925F7293952}"/>
              </a:ext>
            </a:extLst>
          </p:cNvPr>
          <p:cNvSpPr txBox="1"/>
          <p:nvPr/>
        </p:nvSpPr>
        <p:spPr>
          <a:xfrm>
            <a:off x="5100710" y="2964608"/>
            <a:ext cx="1728458" cy="646331"/>
          </a:xfrm>
          <a:prstGeom prst="rect">
            <a:avLst/>
          </a:prstGeom>
          <a:ln/>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GB" dirty="0"/>
              <a:t>Research integrity</a:t>
            </a:r>
          </a:p>
        </p:txBody>
      </p:sp>
      <p:sp>
        <p:nvSpPr>
          <p:cNvPr id="50" name="TextBox 49">
            <a:extLst>
              <a:ext uri="{FF2B5EF4-FFF2-40B4-BE49-F238E27FC236}">
                <a16:creationId xmlns:a16="http://schemas.microsoft.com/office/drawing/2014/main" id="{5A7B1978-26DF-4890-B8AD-904E7F0E14F3}"/>
              </a:ext>
            </a:extLst>
          </p:cNvPr>
          <p:cNvSpPr txBox="1"/>
          <p:nvPr/>
        </p:nvSpPr>
        <p:spPr>
          <a:xfrm>
            <a:off x="5100710" y="4578925"/>
            <a:ext cx="1728455" cy="923330"/>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r>
              <a:rPr lang="en-GB" dirty="0"/>
              <a:t>Transparency, plagiarism, reporting etc.</a:t>
            </a:r>
          </a:p>
        </p:txBody>
      </p:sp>
      <p:sp>
        <p:nvSpPr>
          <p:cNvPr id="51" name="TextBox 50">
            <a:extLst>
              <a:ext uri="{FF2B5EF4-FFF2-40B4-BE49-F238E27FC236}">
                <a16:creationId xmlns:a16="http://schemas.microsoft.com/office/drawing/2014/main" id="{E161DE7E-6F48-4D12-86FC-488A855FEC0F}"/>
              </a:ext>
            </a:extLst>
          </p:cNvPr>
          <p:cNvSpPr txBox="1"/>
          <p:nvPr/>
        </p:nvSpPr>
        <p:spPr>
          <a:xfrm>
            <a:off x="7104104" y="2964608"/>
            <a:ext cx="1919419" cy="646331"/>
          </a:xfrm>
          <a:prstGeom prst="rect">
            <a:avLst/>
          </a:prstGeom>
          <a:ln/>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GB" dirty="0"/>
              <a:t>Discipline-specific research ethics</a:t>
            </a:r>
          </a:p>
        </p:txBody>
      </p:sp>
      <p:sp>
        <p:nvSpPr>
          <p:cNvPr id="52" name="TextBox 51">
            <a:extLst>
              <a:ext uri="{FF2B5EF4-FFF2-40B4-BE49-F238E27FC236}">
                <a16:creationId xmlns:a16="http://schemas.microsoft.com/office/drawing/2014/main" id="{3C03719F-24C1-41CD-AE32-DA73DF08FB97}"/>
              </a:ext>
            </a:extLst>
          </p:cNvPr>
          <p:cNvSpPr txBox="1"/>
          <p:nvPr/>
        </p:nvSpPr>
        <p:spPr>
          <a:xfrm>
            <a:off x="7104102" y="4578925"/>
            <a:ext cx="1919420" cy="646331"/>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r>
              <a:rPr lang="en-GB" dirty="0"/>
              <a:t>Biomedical, ICT, engineering, etc. </a:t>
            </a:r>
          </a:p>
        </p:txBody>
      </p:sp>
      <p:sp>
        <p:nvSpPr>
          <p:cNvPr id="53" name="TextBox 52">
            <a:extLst>
              <a:ext uri="{FF2B5EF4-FFF2-40B4-BE49-F238E27FC236}">
                <a16:creationId xmlns:a16="http://schemas.microsoft.com/office/drawing/2014/main" id="{30B32AA0-BBAD-424D-AFA1-A0978EA4418E}"/>
              </a:ext>
            </a:extLst>
          </p:cNvPr>
          <p:cNvSpPr txBox="1"/>
          <p:nvPr/>
        </p:nvSpPr>
        <p:spPr>
          <a:xfrm>
            <a:off x="9298460" y="2964608"/>
            <a:ext cx="1919418" cy="646331"/>
          </a:xfrm>
          <a:prstGeom prst="rect">
            <a:avLst/>
          </a:prstGeom>
          <a:ln/>
        </p:spPr>
        <p:style>
          <a:lnRef idx="1">
            <a:schemeClr val="accent3"/>
          </a:lnRef>
          <a:fillRef idx="2">
            <a:schemeClr val="accent3"/>
          </a:fillRef>
          <a:effectRef idx="1">
            <a:schemeClr val="accent3"/>
          </a:effectRef>
          <a:fontRef idx="minor">
            <a:schemeClr val="dk1"/>
          </a:fontRef>
        </p:style>
        <p:txBody>
          <a:bodyPr wrap="square">
            <a:spAutoFit/>
          </a:bodyPr>
          <a:lstStyle/>
          <a:p>
            <a:pPr algn="ctr"/>
            <a:r>
              <a:rPr lang="en-GB" dirty="0"/>
              <a:t>Societal responsibility</a:t>
            </a:r>
          </a:p>
        </p:txBody>
      </p:sp>
      <p:sp>
        <p:nvSpPr>
          <p:cNvPr id="54" name="TextBox 53">
            <a:extLst>
              <a:ext uri="{FF2B5EF4-FFF2-40B4-BE49-F238E27FC236}">
                <a16:creationId xmlns:a16="http://schemas.microsoft.com/office/drawing/2014/main" id="{E782F43E-6C7F-4673-AD8E-C505DB60B405}"/>
              </a:ext>
            </a:extLst>
          </p:cNvPr>
          <p:cNvSpPr txBox="1"/>
          <p:nvPr/>
        </p:nvSpPr>
        <p:spPr>
          <a:xfrm>
            <a:off x="9298457" y="4578925"/>
            <a:ext cx="1919418" cy="1200329"/>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r>
              <a:rPr lang="en-GB" dirty="0"/>
              <a:t>Responsible Research and Innovation, Codes, etc.</a:t>
            </a:r>
          </a:p>
        </p:txBody>
      </p:sp>
      <p:pic>
        <p:nvPicPr>
          <p:cNvPr id="94" name="Graphic 93" descr="Aperture">
            <a:extLst>
              <a:ext uri="{FF2B5EF4-FFF2-40B4-BE49-F238E27FC236}">
                <a16:creationId xmlns:a16="http://schemas.microsoft.com/office/drawing/2014/main" id="{4F9741EA-A0C5-4E8C-811C-B17778190A0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4506" y="969526"/>
            <a:ext cx="1622147" cy="1622147"/>
          </a:xfrm>
          <a:prstGeom prst="rect">
            <a:avLst/>
          </a:prstGeom>
        </p:spPr>
      </p:pic>
    </p:spTree>
    <p:extLst>
      <p:ext uri="{BB962C8B-B14F-4D97-AF65-F5344CB8AC3E}">
        <p14:creationId xmlns:p14="http://schemas.microsoft.com/office/powerpoint/2010/main" val="4212180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Module 1 – Core Concepts </a:t>
            </a:r>
            <a:r>
              <a:rPr lang="en-GB" dirty="0"/>
              <a:t> </a:t>
            </a:r>
          </a:p>
        </p:txBody>
      </p:sp>
      <p:sp>
        <p:nvSpPr>
          <p:cNvPr id="10" name="TextBox 9">
            <a:extLst>
              <a:ext uri="{FF2B5EF4-FFF2-40B4-BE49-F238E27FC236}">
                <a16:creationId xmlns:a16="http://schemas.microsoft.com/office/drawing/2014/main" id="{160FA4F4-BC87-4666-AF57-DA9F539AA454}"/>
              </a:ext>
            </a:extLst>
          </p:cNvPr>
          <p:cNvSpPr txBox="1"/>
          <p:nvPr/>
        </p:nvSpPr>
        <p:spPr>
          <a:xfrm>
            <a:off x="1992367" y="969526"/>
            <a:ext cx="9197226"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US" sz="2000" b="1" dirty="0"/>
              <a:t>Ethical, Legal and Societal Aspects (or Social Issues) of emerging technologies (ELSA)</a:t>
            </a:r>
            <a:endParaRPr lang="en-GB" sz="2000" b="1" dirty="0"/>
          </a:p>
        </p:txBody>
      </p:sp>
      <p:sp>
        <p:nvSpPr>
          <p:cNvPr id="19" name="TextBox 18">
            <a:extLst>
              <a:ext uri="{FF2B5EF4-FFF2-40B4-BE49-F238E27FC236}">
                <a16:creationId xmlns:a16="http://schemas.microsoft.com/office/drawing/2014/main" id="{E0022D07-E3A4-4ADF-9BDD-46686989E8CB}"/>
              </a:ext>
            </a:extLst>
          </p:cNvPr>
          <p:cNvSpPr txBox="1"/>
          <p:nvPr/>
        </p:nvSpPr>
        <p:spPr>
          <a:xfrm>
            <a:off x="1992368" y="1576525"/>
            <a:ext cx="7321314" cy="369332"/>
          </a:xfrm>
          <a:prstGeom prst="rect">
            <a:avLst/>
          </a:prstGeom>
          <a:noFill/>
        </p:spPr>
        <p:txBody>
          <a:bodyPr wrap="square">
            <a:spAutoFit/>
          </a:bodyPr>
          <a:lstStyle/>
          <a:p>
            <a:r>
              <a:rPr lang="en-GB" b="1" dirty="0"/>
              <a:t>One systematic approach is </a:t>
            </a:r>
            <a:r>
              <a:rPr lang="en-GB" dirty="0"/>
              <a:t>called Ethical, Legal and Societal Aspects (</a:t>
            </a:r>
            <a:r>
              <a:rPr lang="en-GB" b="1" dirty="0"/>
              <a:t>ELSA</a:t>
            </a:r>
            <a:r>
              <a:rPr lang="en-GB" dirty="0"/>
              <a:t>), </a:t>
            </a:r>
            <a:endParaRPr lang="en-GB" i="1" dirty="0"/>
          </a:p>
        </p:txBody>
      </p:sp>
      <p:sp>
        <p:nvSpPr>
          <p:cNvPr id="21" name="TextBox 20">
            <a:extLst>
              <a:ext uri="{FF2B5EF4-FFF2-40B4-BE49-F238E27FC236}">
                <a16:creationId xmlns:a16="http://schemas.microsoft.com/office/drawing/2014/main" id="{244A1D28-23AB-435A-91F5-7330798A2EF8}"/>
              </a:ext>
            </a:extLst>
          </p:cNvPr>
          <p:cNvSpPr txBox="1"/>
          <p:nvPr/>
        </p:nvSpPr>
        <p:spPr>
          <a:xfrm>
            <a:off x="2224728" y="3497170"/>
            <a:ext cx="6763729" cy="923330"/>
          </a:xfrm>
          <a:prstGeom prst="rect">
            <a:avLst/>
          </a:prstGeom>
          <a:noFill/>
        </p:spPr>
        <p:txBody>
          <a:bodyPr wrap="square">
            <a:spAutoFit/>
          </a:bodyPr>
          <a:lstStyle/>
          <a:p>
            <a:pPr marL="285750" indent="-285750">
              <a:buFont typeface="Wingdings" panose="05000000000000000000" pitchFamily="2" charset="2"/>
              <a:buChar char="Ø"/>
            </a:pPr>
            <a:r>
              <a:rPr lang="en-GB" b="1" dirty="0"/>
              <a:t>ELSA approaches rely on a division of labour</a:t>
            </a:r>
            <a:r>
              <a:rPr lang="en-GB" dirty="0"/>
              <a:t> where ethical, legal and social aspects of research are addressed in a systematic transdisciplinary way. </a:t>
            </a:r>
          </a:p>
        </p:txBody>
      </p:sp>
      <p:sp>
        <p:nvSpPr>
          <p:cNvPr id="25" name="TextBox 24">
            <a:extLst>
              <a:ext uri="{FF2B5EF4-FFF2-40B4-BE49-F238E27FC236}">
                <a16:creationId xmlns:a16="http://schemas.microsoft.com/office/drawing/2014/main" id="{0A4E8766-78C1-443A-A47E-3FE8691967D7}"/>
              </a:ext>
            </a:extLst>
          </p:cNvPr>
          <p:cNvSpPr txBox="1"/>
          <p:nvPr/>
        </p:nvSpPr>
        <p:spPr>
          <a:xfrm>
            <a:off x="2092751" y="5829052"/>
            <a:ext cx="9766167" cy="646331"/>
          </a:xfrm>
          <a:prstGeom prst="rect">
            <a:avLst/>
          </a:prstGeom>
          <a:noFill/>
        </p:spPr>
        <p:txBody>
          <a:bodyPr wrap="square">
            <a:spAutoFit/>
          </a:bodyPr>
          <a:lstStyle/>
          <a:p>
            <a:r>
              <a:rPr lang="en-GB" dirty="0"/>
              <a:t>In contrast, in </a:t>
            </a:r>
            <a:r>
              <a:rPr lang="en-GB" b="1" i="1" dirty="0"/>
              <a:t>Responsible Research and Innovation</a:t>
            </a:r>
            <a:r>
              <a:rPr lang="en-GB" dirty="0"/>
              <a:t>, scientists and other stakeholders are expected to consider ethical and societal issues in their own work and contribute actively to a collective solution. </a:t>
            </a:r>
          </a:p>
        </p:txBody>
      </p:sp>
      <p:sp>
        <p:nvSpPr>
          <p:cNvPr id="28" name="TextBox 27">
            <a:extLst>
              <a:ext uri="{FF2B5EF4-FFF2-40B4-BE49-F238E27FC236}">
                <a16:creationId xmlns:a16="http://schemas.microsoft.com/office/drawing/2014/main" id="{265D1A69-5367-4FE8-9A37-F8AEA35DD2AC}"/>
              </a:ext>
            </a:extLst>
          </p:cNvPr>
          <p:cNvSpPr txBox="1"/>
          <p:nvPr/>
        </p:nvSpPr>
        <p:spPr>
          <a:xfrm>
            <a:off x="9313683" y="1576525"/>
            <a:ext cx="2545238" cy="1569660"/>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r>
              <a:rPr lang="en-GB" sz="1600" b="1" u="sng" dirty="0"/>
              <a:t>Example 1: </a:t>
            </a:r>
          </a:p>
          <a:p>
            <a:r>
              <a:rPr lang="en-GB" sz="1600" dirty="0"/>
              <a:t>In the USA, in 1990 the Human Genome project included a programme investigating Ethical, Legal and Social Issues </a:t>
            </a:r>
          </a:p>
        </p:txBody>
      </p:sp>
      <p:sp>
        <p:nvSpPr>
          <p:cNvPr id="30" name="TextBox 29">
            <a:extLst>
              <a:ext uri="{FF2B5EF4-FFF2-40B4-BE49-F238E27FC236}">
                <a16:creationId xmlns:a16="http://schemas.microsoft.com/office/drawing/2014/main" id="{3FEE9E8D-CB2D-4E6A-9AB6-2196C03BCFCF}"/>
              </a:ext>
            </a:extLst>
          </p:cNvPr>
          <p:cNvSpPr txBox="1"/>
          <p:nvPr/>
        </p:nvSpPr>
        <p:spPr>
          <a:xfrm>
            <a:off x="9313682" y="3576720"/>
            <a:ext cx="2545237" cy="1815882"/>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r>
              <a:rPr lang="en-GB" sz="1600" b="1" u="sng" dirty="0"/>
              <a:t>Example 2: </a:t>
            </a:r>
          </a:p>
          <a:p>
            <a:r>
              <a:rPr lang="en-GB" sz="1600" dirty="0"/>
              <a:t>In the EU, from 2005 in national and European nanotechnology programmes incorporated Ethical, Legal and Societal Aspects research</a:t>
            </a:r>
          </a:p>
        </p:txBody>
      </p:sp>
      <p:pic>
        <p:nvPicPr>
          <p:cNvPr id="12" name="Graphic 11" descr="Aperture">
            <a:extLst>
              <a:ext uri="{FF2B5EF4-FFF2-40B4-BE49-F238E27FC236}">
                <a16:creationId xmlns:a16="http://schemas.microsoft.com/office/drawing/2014/main" id="{817B83CF-54A6-45F0-A5A1-923BFADEE11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4506" y="969526"/>
            <a:ext cx="1622147" cy="1622147"/>
          </a:xfrm>
          <a:prstGeom prst="rect">
            <a:avLst/>
          </a:prstGeom>
        </p:spPr>
      </p:pic>
      <p:sp>
        <p:nvSpPr>
          <p:cNvPr id="14" name="TextBox 13">
            <a:extLst>
              <a:ext uri="{FF2B5EF4-FFF2-40B4-BE49-F238E27FC236}">
                <a16:creationId xmlns:a16="http://schemas.microsoft.com/office/drawing/2014/main" id="{30A2B21B-1837-4D49-BA45-61961A1CF5A0}"/>
              </a:ext>
            </a:extLst>
          </p:cNvPr>
          <p:cNvSpPr txBox="1"/>
          <p:nvPr/>
        </p:nvSpPr>
        <p:spPr>
          <a:xfrm>
            <a:off x="2224729" y="4469272"/>
            <a:ext cx="6763728" cy="923330"/>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800" b="0" dirty="0"/>
              <a:t>Potential solutions include </a:t>
            </a:r>
            <a:r>
              <a:rPr lang="en-GB" sz="1800" b="1" dirty="0"/>
              <a:t>regulatory</a:t>
            </a:r>
            <a:r>
              <a:rPr lang="en-GB" sz="1800" b="0" dirty="0"/>
              <a:t> (laws, codes of conduct), </a:t>
            </a:r>
            <a:r>
              <a:rPr lang="en-GB" sz="1800" b="1" dirty="0"/>
              <a:t>technological</a:t>
            </a:r>
            <a:r>
              <a:rPr lang="en-GB" sz="1800" b="0" dirty="0"/>
              <a:t> (value sensitive design) as well as </a:t>
            </a:r>
            <a:r>
              <a:rPr lang="en-GB" sz="1800" b="1" dirty="0"/>
              <a:t>social</a:t>
            </a:r>
            <a:r>
              <a:rPr lang="en-GB" sz="1800" b="0" dirty="0"/>
              <a:t> (dialogue, engagement) measures </a:t>
            </a:r>
          </a:p>
        </p:txBody>
      </p:sp>
      <p:sp>
        <p:nvSpPr>
          <p:cNvPr id="16" name="Arrow: Right 15">
            <a:extLst>
              <a:ext uri="{FF2B5EF4-FFF2-40B4-BE49-F238E27FC236}">
                <a16:creationId xmlns:a16="http://schemas.microsoft.com/office/drawing/2014/main" id="{C07F824F-8AEF-4715-99AE-C17EBDE85718}"/>
              </a:ext>
            </a:extLst>
          </p:cNvPr>
          <p:cNvSpPr/>
          <p:nvPr/>
        </p:nvSpPr>
        <p:spPr>
          <a:xfrm>
            <a:off x="1618604" y="5869620"/>
            <a:ext cx="373762" cy="333217"/>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0" name="TextBox 19">
            <a:extLst>
              <a:ext uri="{FF2B5EF4-FFF2-40B4-BE49-F238E27FC236}">
                <a16:creationId xmlns:a16="http://schemas.microsoft.com/office/drawing/2014/main" id="{451284C0-1DF8-4B85-B401-E0B410C567C3}"/>
              </a:ext>
            </a:extLst>
          </p:cNvPr>
          <p:cNvSpPr txBox="1"/>
          <p:nvPr/>
        </p:nvSpPr>
        <p:spPr>
          <a:xfrm>
            <a:off x="1992366" y="2431907"/>
            <a:ext cx="7250615" cy="92333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dirty="0"/>
              <a:t>ELSA research is embedded in </a:t>
            </a:r>
            <a:r>
              <a:rPr lang="en-GB" sz="1800" b="1" dirty="0"/>
              <a:t>interdisciplinary research </a:t>
            </a:r>
            <a:r>
              <a:rPr lang="en-GB" sz="1800" b="0" dirty="0"/>
              <a:t>programmes, allowing to remediate possible risks while promoting potential societal benefits while the technology is still under development</a:t>
            </a:r>
          </a:p>
        </p:txBody>
      </p:sp>
      <p:sp>
        <p:nvSpPr>
          <p:cNvPr id="22" name="Rectangle 21">
            <a:extLst>
              <a:ext uri="{FF2B5EF4-FFF2-40B4-BE49-F238E27FC236}">
                <a16:creationId xmlns:a16="http://schemas.microsoft.com/office/drawing/2014/main" id="{59FF99B6-F105-4768-952B-54BC39755D87}"/>
              </a:ext>
            </a:extLst>
          </p:cNvPr>
          <p:cNvSpPr/>
          <p:nvPr/>
        </p:nvSpPr>
        <p:spPr>
          <a:xfrm>
            <a:off x="1470581" y="5766636"/>
            <a:ext cx="10388337" cy="70874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TextBox 40">
            <a:extLst>
              <a:ext uri="{FF2B5EF4-FFF2-40B4-BE49-F238E27FC236}">
                <a16:creationId xmlns:a16="http://schemas.microsoft.com/office/drawing/2014/main" id="{CB0E0F0A-320C-48F0-86A4-AA178B351D4E}"/>
              </a:ext>
            </a:extLst>
          </p:cNvPr>
          <p:cNvSpPr txBox="1"/>
          <p:nvPr/>
        </p:nvSpPr>
        <p:spPr>
          <a:xfrm>
            <a:off x="3537409" y="1865717"/>
            <a:ext cx="5776273" cy="338554"/>
          </a:xfrm>
          <a:prstGeom prst="rect">
            <a:avLst/>
          </a:prstGeom>
          <a:noFill/>
        </p:spPr>
        <p:txBody>
          <a:bodyPr wrap="square">
            <a:spAutoFit/>
          </a:bodyPr>
          <a:lstStyle/>
          <a:p>
            <a:r>
              <a:rPr lang="en-GB" sz="1600" i="1" dirty="0"/>
              <a:t>sometimes called Ethical, Legal and Social Issues/Implications (ELSI)</a:t>
            </a:r>
            <a:endParaRPr lang="en-GB" sz="1600" dirty="0"/>
          </a:p>
        </p:txBody>
      </p:sp>
    </p:spTree>
    <p:extLst>
      <p:ext uri="{BB962C8B-B14F-4D97-AF65-F5344CB8AC3E}">
        <p14:creationId xmlns:p14="http://schemas.microsoft.com/office/powerpoint/2010/main" val="3138515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Module 1 – Core Concepts </a:t>
            </a:r>
            <a:r>
              <a:rPr lang="en-GB" dirty="0"/>
              <a:t> </a:t>
            </a:r>
          </a:p>
        </p:txBody>
      </p:sp>
      <p:sp>
        <p:nvSpPr>
          <p:cNvPr id="10" name="TextBox 9">
            <a:extLst>
              <a:ext uri="{FF2B5EF4-FFF2-40B4-BE49-F238E27FC236}">
                <a16:creationId xmlns:a16="http://schemas.microsoft.com/office/drawing/2014/main" id="{160FA4F4-BC87-4666-AF57-DA9F539AA454}"/>
              </a:ext>
            </a:extLst>
          </p:cNvPr>
          <p:cNvSpPr txBox="1"/>
          <p:nvPr/>
        </p:nvSpPr>
        <p:spPr>
          <a:xfrm>
            <a:off x="1992367" y="969526"/>
            <a:ext cx="9197226"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US" sz="2000" b="1" dirty="0"/>
              <a:t>The precautionary principle</a:t>
            </a:r>
            <a:endParaRPr lang="en-GB" sz="2000" b="1" dirty="0"/>
          </a:p>
        </p:txBody>
      </p:sp>
      <p:sp>
        <p:nvSpPr>
          <p:cNvPr id="19" name="TextBox 18">
            <a:extLst>
              <a:ext uri="{FF2B5EF4-FFF2-40B4-BE49-F238E27FC236}">
                <a16:creationId xmlns:a16="http://schemas.microsoft.com/office/drawing/2014/main" id="{E0022D07-E3A4-4ADF-9BDD-46686989E8CB}"/>
              </a:ext>
            </a:extLst>
          </p:cNvPr>
          <p:cNvSpPr txBox="1"/>
          <p:nvPr/>
        </p:nvSpPr>
        <p:spPr>
          <a:xfrm>
            <a:off x="1992368" y="1576525"/>
            <a:ext cx="8791896" cy="64633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dirty="0"/>
              <a:t>The precautionary principle is </a:t>
            </a:r>
            <a:r>
              <a:rPr lang="en-GB" sz="1800" b="1" dirty="0"/>
              <a:t>a core principle </a:t>
            </a:r>
            <a:r>
              <a:rPr lang="en-GB" sz="1800" dirty="0"/>
              <a:t>in the international discussion </a:t>
            </a:r>
            <a:r>
              <a:rPr lang="en-GB" sz="1800" b="0" dirty="0"/>
              <a:t>on responsible governance of </a:t>
            </a:r>
            <a:r>
              <a:rPr lang="en-GB" sz="1800" b="1" dirty="0"/>
              <a:t>emerging technologies in early stages of the development </a:t>
            </a:r>
            <a:r>
              <a:rPr lang="en-GB" sz="1800" b="0" dirty="0"/>
              <a:t>of the technology. </a:t>
            </a:r>
          </a:p>
        </p:txBody>
      </p:sp>
      <p:sp>
        <p:nvSpPr>
          <p:cNvPr id="17" name="TextBox 16">
            <a:extLst>
              <a:ext uri="{FF2B5EF4-FFF2-40B4-BE49-F238E27FC236}">
                <a16:creationId xmlns:a16="http://schemas.microsoft.com/office/drawing/2014/main" id="{4AB87826-F8D7-4833-A954-446671A71B30}"/>
              </a:ext>
            </a:extLst>
          </p:cNvPr>
          <p:cNvSpPr txBox="1"/>
          <p:nvPr/>
        </p:nvSpPr>
        <p:spPr>
          <a:xfrm>
            <a:off x="2498101" y="3059668"/>
            <a:ext cx="5659393" cy="369332"/>
          </a:xfrm>
          <a:prstGeom prst="rect">
            <a:avLst/>
          </a:prstGeom>
          <a:noFill/>
        </p:spPr>
        <p:txBody>
          <a:bodyPr wrap="square">
            <a:spAutoFit/>
          </a:bodyPr>
          <a:lstStyle/>
          <a:p>
            <a:r>
              <a:rPr lang="en-GB" sz="1800" b="0" u="sng" dirty="0"/>
              <a:t>Two authoritative definitions are:</a:t>
            </a:r>
            <a:endParaRPr lang="en-GB" u="sng" dirty="0"/>
          </a:p>
        </p:txBody>
      </p:sp>
      <p:sp>
        <p:nvSpPr>
          <p:cNvPr id="23" name="TextBox 22">
            <a:extLst>
              <a:ext uri="{FF2B5EF4-FFF2-40B4-BE49-F238E27FC236}">
                <a16:creationId xmlns:a16="http://schemas.microsoft.com/office/drawing/2014/main" id="{40A57A22-FE3D-46F0-B561-F7CD6E89A6ED}"/>
              </a:ext>
            </a:extLst>
          </p:cNvPr>
          <p:cNvSpPr txBox="1"/>
          <p:nvPr/>
        </p:nvSpPr>
        <p:spPr>
          <a:xfrm>
            <a:off x="2130458" y="3931017"/>
            <a:ext cx="4504609" cy="2585323"/>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The Rio Declaration </a:t>
            </a:r>
            <a:r>
              <a:rPr lang="en-US" sz="1800" b="0" dirty="0"/>
              <a:t>(1992): </a:t>
            </a:r>
            <a:r>
              <a:rPr lang="en-US" sz="1800" b="0" i="1" dirty="0"/>
              <a:t>“… In order to protect the environment, the precautionary approach shall be widely applied by States according to their capabilities. Where there are </a:t>
            </a:r>
            <a:r>
              <a:rPr lang="en-US" sz="1800" b="1" i="1" dirty="0"/>
              <a:t>threats</a:t>
            </a:r>
            <a:r>
              <a:rPr lang="en-US" sz="1800" b="0" i="1" dirty="0"/>
              <a:t> of serious or irreversible damage, </a:t>
            </a:r>
            <a:r>
              <a:rPr lang="en-US" sz="1800" b="1" i="1" dirty="0"/>
              <a:t>lack of full scientific certainty</a:t>
            </a:r>
            <a:r>
              <a:rPr lang="en-US" sz="1800" b="0" i="1" dirty="0"/>
              <a:t> shall not be used as a reason for postponing</a:t>
            </a:r>
            <a:r>
              <a:rPr lang="en-US" sz="1800" b="1" i="1" dirty="0"/>
              <a:t> cost-effective measures </a:t>
            </a:r>
            <a:r>
              <a:rPr lang="en-US" sz="1800" b="0" i="1" dirty="0"/>
              <a:t>to prevent environmental degradation…”. </a:t>
            </a:r>
          </a:p>
        </p:txBody>
      </p:sp>
      <p:sp>
        <p:nvSpPr>
          <p:cNvPr id="24" name="TextBox 23">
            <a:extLst>
              <a:ext uri="{FF2B5EF4-FFF2-40B4-BE49-F238E27FC236}">
                <a16:creationId xmlns:a16="http://schemas.microsoft.com/office/drawing/2014/main" id="{61551740-64B7-4465-8120-4E80AB0E9375}"/>
              </a:ext>
            </a:extLst>
          </p:cNvPr>
          <p:cNvSpPr txBox="1"/>
          <p:nvPr/>
        </p:nvSpPr>
        <p:spPr>
          <a:xfrm>
            <a:off x="7607430" y="3377019"/>
            <a:ext cx="3912125" cy="3139321"/>
          </a:xfrm>
          <a:prstGeom prst="rect">
            <a:avLst/>
          </a:prstGeom>
          <a:solidFill>
            <a:schemeClr val="dk1">
              <a:alpha val="50000"/>
            </a:schemeClr>
          </a:solidFill>
          <a:ln>
            <a:noFill/>
          </a:ln>
        </p:spPr>
        <p:style>
          <a:lnRef idx="0">
            <a:scrgbClr r="0" g="0" b="0"/>
          </a:lnRef>
          <a:fillRef idx="0">
            <a:scrgbClr r="0" g="0" b="0"/>
          </a:fillRef>
          <a:effectRef idx="0">
            <a:scrgbClr r="0" g="0" b="0"/>
          </a:effectRef>
          <a:fontRef idx="minor">
            <a:schemeClr val="lt1"/>
          </a:fontRef>
        </p:style>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The European Union </a:t>
            </a:r>
            <a:r>
              <a:rPr lang="en-US" sz="1800" b="0" dirty="0"/>
              <a:t>(2000): </a:t>
            </a:r>
            <a:r>
              <a:rPr lang="en-US" sz="1800" b="0" i="1" dirty="0"/>
              <a:t>“The precautionary principle applies where scientific evidence is </a:t>
            </a:r>
            <a:r>
              <a:rPr lang="en-US" sz="1800" b="1" i="1" dirty="0"/>
              <a:t>insufficient, inconclusive or uncertain </a:t>
            </a:r>
            <a:r>
              <a:rPr lang="en-US" sz="1800" b="0" i="1" dirty="0"/>
              <a:t>and preliminary scientific evaluation indicates that there are </a:t>
            </a:r>
            <a:r>
              <a:rPr lang="en-US" sz="1800" b="1" i="1" dirty="0"/>
              <a:t>reasonable grounds for concern </a:t>
            </a:r>
            <a:r>
              <a:rPr lang="en-US" sz="1800" b="0" i="1" dirty="0"/>
              <a:t>that the potentially dangerous effects on the environment, human, animal or plant health may be </a:t>
            </a:r>
            <a:r>
              <a:rPr lang="en-US" sz="1800" b="1" i="1" dirty="0"/>
              <a:t>inconsistent with the high level of protection </a:t>
            </a:r>
            <a:r>
              <a:rPr lang="en-US" sz="1800" b="0" i="1" dirty="0"/>
              <a:t>chosen by the EU”. </a:t>
            </a:r>
            <a:endParaRPr lang="en-GB" sz="1800" b="0" i="1" dirty="0"/>
          </a:p>
        </p:txBody>
      </p:sp>
      <p:sp>
        <p:nvSpPr>
          <p:cNvPr id="26" name="TextBox 25">
            <a:extLst>
              <a:ext uri="{FF2B5EF4-FFF2-40B4-BE49-F238E27FC236}">
                <a16:creationId xmlns:a16="http://schemas.microsoft.com/office/drawing/2014/main" id="{CD151603-CD0F-4529-863E-7E66EA347174}"/>
              </a:ext>
            </a:extLst>
          </p:cNvPr>
          <p:cNvSpPr txBox="1"/>
          <p:nvPr/>
        </p:nvSpPr>
        <p:spPr>
          <a:xfrm>
            <a:off x="1989054" y="2318097"/>
            <a:ext cx="9197225" cy="646331"/>
          </a:xfrm>
          <a:prstGeom prst="rect">
            <a:avLst/>
          </a:prstGeom>
          <a:noFill/>
        </p:spPr>
        <p:txBody>
          <a:bodyPr wrap="square">
            <a:spAutoFit/>
          </a:bodyPr>
          <a:lstStyle/>
          <a:p>
            <a:r>
              <a:rPr lang="en-GB" sz="1800" b="0" dirty="0"/>
              <a:t>Even though many stakeholders and governments agree that a precautionary approach is useful, there is </a:t>
            </a:r>
            <a:r>
              <a:rPr lang="en-GB" sz="1800" b="1" dirty="0"/>
              <a:t>no consensus on the definition or implementation</a:t>
            </a:r>
            <a:r>
              <a:rPr lang="en-GB" sz="1800" b="0" dirty="0"/>
              <a:t>. </a:t>
            </a:r>
            <a:endParaRPr lang="en-GB" dirty="0"/>
          </a:p>
        </p:txBody>
      </p:sp>
      <p:pic>
        <p:nvPicPr>
          <p:cNvPr id="6" name="Graphic 5" descr="Telescope">
            <a:extLst>
              <a:ext uri="{FF2B5EF4-FFF2-40B4-BE49-F238E27FC236}">
                <a16:creationId xmlns:a16="http://schemas.microsoft.com/office/drawing/2014/main" id="{EEB6CAF8-9DA7-497A-8225-5F34D630D85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969526"/>
            <a:ext cx="1564849" cy="1564849"/>
          </a:xfrm>
          <a:prstGeom prst="rect">
            <a:avLst/>
          </a:prstGeom>
        </p:spPr>
      </p:pic>
    </p:spTree>
    <p:extLst>
      <p:ext uri="{BB962C8B-B14F-4D97-AF65-F5344CB8AC3E}">
        <p14:creationId xmlns:p14="http://schemas.microsoft.com/office/powerpoint/2010/main" val="20759881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Module 1 – Core Concepts </a:t>
            </a:r>
            <a:r>
              <a:rPr lang="en-GB" dirty="0"/>
              <a:t> </a:t>
            </a:r>
          </a:p>
        </p:txBody>
      </p:sp>
      <p:sp>
        <p:nvSpPr>
          <p:cNvPr id="10" name="TextBox 9">
            <a:extLst>
              <a:ext uri="{FF2B5EF4-FFF2-40B4-BE49-F238E27FC236}">
                <a16:creationId xmlns:a16="http://schemas.microsoft.com/office/drawing/2014/main" id="{160FA4F4-BC87-4666-AF57-DA9F539AA454}"/>
              </a:ext>
            </a:extLst>
          </p:cNvPr>
          <p:cNvSpPr txBox="1"/>
          <p:nvPr/>
        </p:nvSpPr>
        <p:spPr>
          <a:xfrm>
            <a:off x="1992367" y="969526"/>
            <a:ext cx="9197226"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US" sz="2000" b="1" dirty="0"/>
              <a:t>Conclusions - Recap</a:t>
            </a:r>
            <a:endParaRPr lang="en-GB" sz="2000" b="1" dirty="0"/>
          </a:p>
        </p:txBody>
      </p:sp>
      <p:sp>
        <p:nvSpPr>
          <p:cNvPr id="19" name="TextBox 18">
            <a:extLst>
              <a:ext uri="{FF2B5EF4-FFF2-40B4-BE49-F238E27FC236}">
                <a16:creationId xmlns:a16="http://schemas.microsoft.com/office/drawing/2014/main" id="{E0022D07-E3A4-4ADF-9BDD-46686989E8CB}"/>
              </a:ext>
            </a:extLst>
          </p:cNvPr>
          <p:cNvSpPr txBox="1"/>
          <p:nvPr/>
        </p:nvSpPr>
        <p:spPr>
          <a:xfrm>
            <a:off x="1992368" y="1576525"/>
            <a:ext cx="8791896" cy="369332"/>
          </a:xfrm>
          <a:prstGeom prst="rect">
            <a:avLst/>
          </a:prstGeom>
          <a:noFill/>
        </p:spPr>
        <p:txBody>
          <a:bodyPr wrap="square">
            <a:spAutoFit/>
          </a:bodyPr>
          <a:lstStyle/>
          <a:p>
            <a:pPr>
              <a:defRPr/>
            </a:pPr>
            <a:r>
              <a:rPr lang="en-US" sz="1800" dirty="0"/>
              <a:t>In this module, several concepts were introduced, which will be used in this course</a:t>
            </a:r>
            <a:r>
              <a:rPr lang="en-GB" sz="1800" b="0" dirty="0"/>
              <a:t> </a:t>
            </a:r>
          </a:p>
        </p:txBody>
      </p:sp>
      <p:pic>
        <p:nvPicPr>
          <p:cNvPr id="2" name="Graphic 1" descr="Wegwijzer">
            <a:extLst>
              <a:ext uri="{FF2B5EF4-FFF2-40B4-BE49-F238E27FC236}">
                <a16:creationId xmlns:a16="http://schemas.microsoft.com/office/drawing/2014/main" id="{BCDD458D-054F-40D1-B733-825817DFEAA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969526"/>
            <a:ext cx="1564849" cy="1564849"/>
          </a:xfrm>
          <a:prstGeom prst="rect">
            <a:avLst/>
          </a:prstGeom>
        </p:spPr>
      </p:pic>
      <p:sp>
        <p:nvSpPr>
          <p:cNvPr id="13" name="TextBox 12">
            <a:extLst>
              <a:ext uri="{FF2B5EF4-FFF2-40B4-BE49-F238E27FC236}">
                <a16:creationId xmlns:a16="http://schemas.microsoft.com/office/drawing/2014/main" id="{B5EB331F-D12D-4DBD-B7F6-75BE524E4D1F}"/>
              </a:ext>
            </a:extLst>
          </p:cNvPr>
          <p:cNvSpPr txBox="1"/>
          <p:nvPr/>
        </p:nvSpPr>
        <p:spPr>
          <a:xfrm>
            <a:off x="2993009" y="2109638"/>
            <a:ext cx="5396846" cy="646331"/>
          </a:xfrm>
          <a:prstGeom prst="rect">
            <a:avLst/>
          </a:prstGeom>
          <a:noFill/>
        </p:spPr>
        <p:txBody>
          <a:bodyPr wrap="square">
            <a:spAutoFit/>
          </a:bodyPr>
          <a:lstStyle/>
          <a:p>
            <a:pPr marL="285750" indent="-285750">
              <a:buFont typeface="Wingdings" panose="05000000000000000000" pitchFamily="2" charset="2"/>
              <a:buChar char="Ø"/>
            </a:pPr>
            <a:r>
              <a:rPr lang="en-US" sz="1800" dirty="0"/>
              <a:t>Technology is perceived differently by different stakeholders in society</a:t>
            </a:r>
          </a:p>
        </p:txBody>
      </p:sp>
      <p:sp>
        <p:nvSpPr>
          <p:cNvPr id="15" name="TextBox 14">
            <a:extLst>
              <a:ext uri="{FF2B5EF4-FFF2-40B4-BE49-F238E27FC236}">
                <a16:creationId xmlns:a16="http://schemas.microsoft.com/office/drawing/2014/main" id="{0A652FC1-C4A4-4DCE-B4C3-70BA2716CA08}"/>
              </a:ext>
            </a:extLst>
          </p:cNvPr>
          <p:cNvSpPr txBox="1"/>
          <p:nvPr/>
        </p:nvSpPr>
        <p:spPr>
          <a:xfrm>
            <a:off x="2993009" y="4094363"/>
            <a:ext cx="5396846" cy="1200329"/>
          </a:xfrm>
          <a:prstGeom prst="rect">
            <a:avLst/>
          </a:prstGeom>
          <a:noFill/>
        </p:spPr>
        <p:txBody>
          <a:bodyPr wrap="square">
            <a:spAutoFit/>
          </a:bodyPr>
          <a:lstStyle/>
          <a:p>
            <a:pPr marL="285750" indent="-285750">
              <a:buFont typeface="Wingdings" panose="05000000000000000000" pitchFamily="2" charset="2"/>
              <a:buChar char="Ø"/>
            </a:pPr>
            <a:r>
              <a:rPr lang="en-GB" sz="1800" dirty="0"/>
              <a:t>Individual and collective responsibilities are distinguished, and two approaches to organising collective responsibility for the impacts of research and technology are briefly described (RRI</a:t>
            </a:r>
            <a:r>
              <a:rPr lang="en-GB" dirty="0"/>
              <a:t> </a:t>
            </a:r>
            <a:r>
              <a:rPr lang="en-GB" sz="1800" dirty="0"/>
              <a:t>and ELSA)</a:t>
            </a:r>
          </a:p>
        </p:txBody>
      </p:sp>
      <p:sp>
        <p:nvSpPr>
          <p:cNvPr id="20" name="TextBox 19">
            <a:extLst>
              <a:ext uri="{FF2B5EF4-FFF2-40B4-BE49-F238E27FC236}">
                <a16:creationId xmlns:a16="http://schemas.microsoft.com/office/drawing/2014/main" id="{8701D7B0-236C-4B6B-87D2-408D30B9B753}"/>
              </a:ext>
            </a:extLst>
          </p:cNvPr>
          <p:cNvSpPr txBox="1"/>
          <p:nvPr/>
        </p:nvSpPr>
        <p:spPr>
          <a:xfrm>
            <a:off x="2993009" y="2963501"/>
            <a:ext cx="5396846" cy="923330"/>
          </a:xfrm>
          <a:prstGeom prst="rect">
            <a:avLst/>
          </a:prstGeom>
          <a:noFill/>
        </p:spPr>
        <p:txBody>
          <a:bodyPr wrap="square">
            <a:spAutoFit/>
          </a:bodyPr>
          <a:lstStyle/>
          <a:p>
            <a:pPr marL="285750" indent="-285750">
              <a:buFont typeface="Wingdings" panose="05000000000000000000" pitchFamily="2" charset="2"/>
              <a:buChar char="Ø"/>
            </a:pPr>
            <a:r>
              <a:rPr lang="en-GB" sz="1800" dirty="0"/>
              <a:t>The dual use </a:t>
            </a:r>
            <a:r>
              <a:rPr lang="en-GB" dirty="0"/>
              <a:t>dilemma complicates the design of measures to suppress misuse whilst promoting innovation and societal benefits </a:t>
            </a:r>
          </a:p>
        </p:txBody>
      </p:sp>
      <p:sp>
        <p:nvSpPr>
          <p:cNvPr id="21" name="TextBox 20">
            <a:extLst>
              <a:ext uri="{FF2B5EF4-FFF2-40B4-BE49-F238E27FC236}">
                <a16:creationId xmlns:a16="http://schemas.microsoft.com/office/drawing/2014/main" id="{55E92D6F-27E3-442B-A5DD-844DFC858A35}"/>
              </a:ext>
            </a:extLst>
          </p:cNvPr>
          <p:cNvSpPr txBox="1"/>
          <p:nvPr/>
        </p:nvSpPr>
        <p:spPr>
          <a:xfrm>
            <a:off x="2993009" y="5502224"/>
            <a:ext cx="5396846" cy="923330"/>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800" dirty="0"/>
              <a:t>Ethical concepts and international law aiming to prevent or misuse are outlined, and their relevance to technologies explained</a:t>
            </a:r>
          </a:p>
        </p:txBody>
      </p:sp>
    </p:spTree>
    <p:extLst>
      <p:ext uri="{BB962C8B-B14F-4D97-AF65-F5344CB8AC3E}">
        <p14:creationId xmlns:p14="http://schemas.microsoft.com/office/powerpoint/2010/main" val="39494947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Module 1 – Core Concepts </a:t>
            </a:r>
            <a:r>
              <a:rPr lang="en-GB" dirty="0"/>
              <a:t> </a:t>
            </a:r>
          </a:p>
        </p:txBody>
      </p:sp>
      <p:sp>
        <p:nvSpPr>
          <p:cNvPr id="10" name="TextBox 9">
            <a:extLst>
              <a:ext uri="{FF2B5EF4-FFF2-40B4-BE49-F238E27FC236}">
                <a16:creationId xmlns:a16="http://schemas.microsoft.com/office/drawing/2014/main" id="{160FA4F4-BC87-4666-AF57-DA9F539AA454}"/>
              </a:ext>
            </a:extLst>
          </p:cNvPr>
          <p:cNvSpPr txBox="1"/>
          <p:nvPr/>
        </p:nvSpPr>
        <p:spPr>
          <a:xfrm>
            <a:off x="1992367" y="969526"/>
            <a:ext cx="9197226"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US" sz="2000" b="1" dirty="0"/>
              <a:t>Exploring Core Concepts</a:t>
            </a:r>
            <a:endParaRPr lang="en-GB" sz="2000" b="1" dirty="0"/>
          </a:p>
        </p:txBody>
      </p:sp>
      <p:pic>
        <p:nvPicPr>
          <p:cNvPr id="3" name="Graphic 2" descr="Boeken">
            <a:extLst>
              <a:ext uri="{FF2B5EF4-FFF2-40B4-BE49-F238E27FC236}">
                <a16:creationId xmlns:a16="http://schemas.microsoft.com/office/drawing/2014/main" id="{A6C1AE7A-55EB-4DB7-A95D-2E9157EA940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969526"/>
            <a:ext cx="1564849" cy="1564849"/>
          </a:xfrm>
          <a:prstGeom prst="rect">
            <a:avLst/>
          </a:prstGeom>
        </p:spPr>
      </p:pic>
      <p:graphicFrame>
        <p:nvGraphicFramePr>
          <p:cNvPr id="4" name="Tabel 6">
            <a:extLst>
              <a:ext uri="{FF2B5EF4-FFF2-40B4-BE49-F238E27FC236}">
                <a16:creationId xmlns:a16="http://schemas.microsoft.com/office/drawing/2014/main" id="{5B2B4342-2E5B-423D-AE1A-30F97AACD1DB}"/>
              </a:ext>
            </a:extLst>
          </p:cNvPr>
          <p:cNvGraphicFramePr>
            <a:graphicFrameLocks noGrp="1"/>
          </p:cNvGraphicFramePr>
          <p:nvPr>
            <p:extLst>
              <p:ext uri="{D42A27DB-BD31-4B8C-83A1-F6EECF244321}">
                <p14:modId xmlns:p14="http://schemas.microsoft.com/office/powerpoint/2010/main" val="560790228"/>
              </p:ext>
            </p:extLst>
          </p:nvPr>
        </p:nvGraphicFramePr>
        <p:xfrm>
          <a:off x="2092751" y="1540183"/>
          <a:ext cx="9473938" cy="4787298"/>
        </p:xfrm>
        <a:graphic>
          <a:graphicData uri="http://schemas.openxmlformats.org/drawingml/2006/table">
            <a:tbl>
              <a:tblPr firstRow="1" bandRow="1">
                <a:tableStyleId>{073A0DAA-6AF3-43AB-8588-CEC1D06C72B9}</a:tableStyleId>
              </a:tblPr>
              <a:tblGrid>
                <a:gridCol w="2450969">
                  <a:extLst>
                    <a:ext uri="{9D8B030D-6E8A-4147-A177-3AD203B41FA5}">
                      <a16:colId xmlns:a16="http://schemas.microsoft.com/office/drawing/2014/main" val="2204333891"/>
                    </a:ext>
                  </a:extLst>
                </a:gridCol>
                <a:gridCol w="7022969">
                  <a:extLst>
                    <a:ext uri="{9D8B030D-6E8A-4147-A177-3AD203B41FA5}">
                      <a16:colId xmlns:a16="http://schemas.microsoft.com/office/drawing/2014/main" val="2755647754"/>
                    </a:ext>
                  </a:extLst>
                </a:gridCol>
              </a:tblGrid>
              <a:tr h="0">
                <a:tc gridSpan="2">
                  <a:txBody>
                    <a:bodyPr/>
                    <a:lstStyle/>
                    <a:p>
                      <a:r>
                        <a:rPr lang="en-GB" dirty="0"/>
                        <a:t>Self-assessment quiz:</a:t>
                      </a:r>
                    </a:p>
                  </a:txBody>
                  <a:tcPr/>
                </a:tc>
                <a:tc hMerge="1">
                  <a:txBody>
                    <a:bodyPr/>
                    <a:lstStyle/>
                    <a:p>
                      <a:endParaRPr lang="en-GB" dirty="0"/>
                    </a:p>
                  </a:txBody>
                  <a:tcPr/>
                </a:tc>
                <a:extLst>
                  <a:ext uri="{0D108BD9-81ED-4DB2-BD59-A6C34878D82A}">
                    <a16:rowId xmlns:a16="http://schemas.microsoft.com/office/drawing/2014/main" val="946463097"/>
                  </a:ext>
                </a:extLst>
              </a:tr>
              <a:tr h="370840">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1. Why were the core ethical concepts introduced in this module?</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a. To spark my interest in studying philosophy</a:t>
                      </a:r>
                      <a:endParaRPr lang="en-GB" dirty="0"/>
                    </a:p>
                  </a:txBody>
                  <a:tcPr/>
                </a:tc>
                <a:extLst>
                  <a:ext uri="{0D108BD9-81ED-4DB2-BD59-A6C34878D82A}">
                    <a16:rowId xmlns:a16="http://schemas.microsoft.com/office/drawing/2014/main" val="2963456866"/>
                  </a:ext>
                </a:extLst>
              </a:tr>
              <a:tr h="370840">
                <a:tc vMerge="1">
                  <a:txBody>
                    <a:bodyPr/>
                    <a:lstStyle/>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b. To improve my ability to work in life sciences research</a:t>
                      </a:r>
                      <a:endParaRPr lang="en-GB" dirty="0"/>
                    </a:p>
                  </a:txBody>
                  <a:tcPr/>
                </a:tc>
                <a:extLst>
                  <a:ext uri="{0D108BD9-81ED-4DB2-BD59-A6C34878D82A}">
                    <a16:rowId xmlns:a16="http://schemas.microsoft.com/office/drawing/2014/main" val="2449910609"/>
                  </a:ext>
                </a:extLst>
              </a:tr>
              <a:tr h="370840">
                <a:tc vMerge="1">
                  <a:txBody>
                    <a:bodyPr/>
                    <a:lstStyle/>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c. To raise my awareness that ethical concepts are open to interpretation</a:t>
                      </a:r>
                      <a:endParaRPr lang="en-GB" dirty="0"/>
                    </a:p>
                  </a:txBody>
                  <a:tcPr/>
                </a:tc>
                <a:extLst>
                  <a:ext uri="{0D108BD9-81ED-4DB2-BD59-A6C34878D82A}">
                    <a16:rowId xmlns:a16="http://schemas.microsoft.com/office/drawing/2014/main" val="3723711469"/>
                  </a:ext>
                </a:extLst>
              </a:tr>
              <a:tr h="370840">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t>2. Who should take responsibility for the impacts of dual use life sciences on society?</a:t>
                      </a:r>
                    </a:p>
                  </a:txBody>
                  <a:tcPr/>
                </a:tc>
                <a:tc>
                  <a:txBody>
                    <a:bodyPr/>
                    <a:lstStyle/>
                    <a:p>
                      <a:r>
                        <a:rPr lang="en-GB" dirty="0"/>
                        <a:t>a. Government agencies</a:t>
                      </a:r>
                    </a:p>
                  </a:txBody>
                  <a:tcPr/>
                </a:tc>
                <a:extLst>
                  <a:ext uri="{0D108BD9-81ED-4DB2-BD59-A6C34878D82A}">
                    <a16:rowId xmlns:a16="http://schemas.microsoft.com/office/drawing/2014/main" val="1043254555"/>
                  </a:ext>
                </a:extLst>
              </a:tr>
              <a:tr h="370840">
                <a:tc vMerge="1">
                  <a:txBody>
                    <a:bodyPr/>
                    <a:lstStyle/>
                    <a:p>
                      <a:endParaRPr lang="en-GB" dirty="0"/>
                    </a:p>
                  </a:txBody>
                  <a:tcPr/>
                </a:tc>
                <a:tc>
                  <a:txBody>
                    <a:bodyPr/>
                    <a:lstStyle/>
                    <a:p>
                      <a:r>
                        <a:rPr lang="en-GB" dirty="0"/>
                        <a:t>b. Scientists</a:t>
                      </a:r>
                    </a:p>
                  </a:txBody>
                  <a:tcPr/>
                </a:tc>
                <a:extLst>
                  <a:ext uri="{0D108BD9-81ED-4DB2-BD59-A6C34878D82A}">
                    <a16:rowId xmlns:a16="http://schemas.microsoft.com/office/drawing/2014/main" val="1663770651"/>
                  </a:ext>
                </a:extLst>
              </a:tr>
              <a:tr h="420069">
                <a:tc vMerge="1">
                  <a:txBody>
                    <a:bodyPr/>
                    <a:lstStyle/>
                    <a:p>
                      <a:endParaRPr lang="en-GB" dirty="0"/>
                    </a:p>
                  </a:txBody>
                  <a:tcPr/>
                </a:tc>
                <a:tc>
                  <a:txBody>
                    <a:bodyPr/>
                    <a:lstStyle/>
                    <a:p>
                      <a:r>
                        <a:rPr lang="en-GB" dirty="0"/>
                        <a:t>c. Industry</a:t>
                      </a:r>
                    </a:p>
                  </a:txBody>
                  <a:tcPr/>
                </a:tc>
                <a:extLst>
                  <a:ext uri="{0D108BD9-81ED-4DB2-BD59-A6C34878D82A}">
                    <a16:rowId xmlns:a16="http://schemas.microsoft.com/office/drawing/2014/main" val="1586375942"/>
                  </a:ext>
                </a:extLst>
              </a:tr>
              <a:tr h="420069">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p>
                  </a:txBody>
                  <a:tcPr/>
                </a:tc>
                <a:tc>
                  <a:txBody>
                    <a:bodyPr/>
                    <a:lstStyle/>
                    <a:p>
                      <a:r>
                        <a:rPr lang="en-GB" dirty="0"/>
                        <a:t>d. All above</a:t>
                      </a:r>
                    </a:p>
                  </a:txBody>
                  <a:tcPr/>
                </a:tc>
                <a:extLst>
                  <a:ext uri="{0D108BD9-81ED-4DB2-BD59-A6C34878D82A}">
                    <a16:rowId xmlns:a16="http://schemas.microsoft.com/office/drawing/2014/main" val="3355145539"/>
                  </a:ext>
                </a:extLst>
              </a:tr>
              <a:tr h="370840">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noProof="0" dirty="0"/>
                        <a:t>3. Ethical considerations are…</a:t>
                      </a:r>
                    </a:p>
                  </a:txBody>
                  <a:tcPr>
                    <a:solidFill>
                      <a:schemeClr val="bg1">
                        <a:lumMod val="75000"/>
                      </a:schemeClr>
                    </a:solidFill>
                  </a:tcPr>
                </a:tc>
                <a:tc>
                  <a:txBody>
                    <a:bodyPr/>
                    <a:lstStyle/>
                    <a:p>
                      <a:r>
                        <a:rPr lang="en-GB" noProof="0" dirty="0"/>
                        <a:t>a. … a basis for restrictions on research in life sciences with dual use potential</a:t>
                      </a:r>
                    </a:p>
                  </a:txBody>
                  <a:tcPr/>
                </a:tc>
                <a:extLst>
                  <a:ext uri="{0D108BD9-81ED-4DB2-BD59-A6C34878D82A}">
                    <a16:rowId xmlns:a16="http://schemas.microsoft.com/office/drawing/2014/main" val="3781742709"/>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p>
                  </a:txBody>
                  <a:tcPr/>
                </a:tc>
                <a:tc>
                  <a:txBody>
                    <a:bodyPr/>
                    <a:lstStyle/>
                    <a:p>
                      <a:r>
                        <a:rPr lang="en-GB" noProof="0" dirty="0"/>
                        <a:t>b. … the foundation for discussions on the appropriate way to balance rights of scientists and other stakeholders, individuals and communities</a:t>
                      </a:r>
                    </a:p>
                  </a:txBody>
                  <a:tcPr/>
                </a:tc>
                <a:extLst>
                  <a:ext uri="{0D108BD9-81ED-4DB2-BD59-A6C34878D82A}">
                    <a16:rowId xmlns:a16="http://schemas.microsoft.com/office/drawing/2014/main" val="1879000134"/>
                  </a:ext>
                </a:extLst>
              </a:tr>
              <a:tr h="37084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dirty="0"/>
                    </a:p>
                  </a:txBody>
                  <a:tcPr/>
                </a:tc>
                <a:tc>
                  <a:txBody>
                    <a:bodyPr/>
                    <a:lstStyle/>
                    <a:p>
                      <a:r>
                        <a:rPr lang="en-GB" noProof="0" dirty="0"/>
                        <a:t>c. … reinforcing the freedom of academic research</a:t>
                      </a:r>
                    </a:p>
                  </a:txBody>
                  <a:tcPr/>
                </a:tc>
                <a:extLst>
                  <a:ext uri="{0D108BD9-81ED-4DB2-BD59-A6C34878D82A}">
                    <a16:rowId xmlns:a16="http://schemas.microsoft.com/office/drawing/2014/main" val="1447189274"/>
                  </a:ext>
                </a:extLst>
              </a:tr>
            </a:tbl>
          </a:graphicData>
        </a:graphic>
      </p:graphicFrame>
    </p:spTree>
    <p:extLst>
      <p:ext uri="{BB962C8B-B14F-4D97-AF65-F5344CB8AC3E}">
        <p14:creationId xmlns:p14="http://schemas.microsoft.com/office/powerpoint/2010/main" val="1239363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Module 1 – Core Concepts </a:t>
            </a:r>
            <a:r>
              <a:rPr lang="en-GB" dirty="0"/>
              <a:t> </a:t>
            </a:r>
          </a:p>
        </p:txBody>
      </p:sp>
      <p:sp>
        <p:nvSpPr>
          <p:cNvPr id="10" name="TextBox 9">
            <a:extLst>
              <a:ext uri="{FF2B5EF4-FFF2-40B4-BE49-F238E27FC236}">
                <a16:creationId xmlns:a16="http://schemas.microsoft.com/office/drawing/2014/main" id="{160FA4F4-BC87-4666-AF57-DA9F539AA454}"/>
              </a:ext>
            </a:extLst>
          </p:cNvPr>
          <p:cNvSpPr txBox="1"/>
          <p:nvPr/>
        </p:nvSpPr>
        <p:spPr>
          <a:xfrm>
            <a:off x="1992367" y="969526"/>
            <a:ext cx="9197226"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US" sz="2000" b="1" dirty="0"/>
              <a:t>Exploring Core Concepts</a:t>
            </a:r>
            <a:endParaRPr lang="en-GB" sz="2000" b="1" dirty="0"/>
          </a:p>
        </p:txBody>
      </p:sp>
      <p:pic>
        <p:nvPicPr>
          <p:cNvPr id="3" name="Graphic 2" descr="Boeken">
            <a:extLst>
              <a:ext uri="{FF2B5EF4-FFF2-40B4-BE49-F238E27FC236}">
                <a16:creationId xmlns:a16="http://schemas.microsoft.com/office/drawing/2014/main" id="{A6C1AE7A-55EB-4DB7-A95D-2E9157EA940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969526"/>
            <a:ext cx="1564849" cy="1564849"/>
          </a:xfrm>
          <a:prstGeom prst="rect">
            <a:avLst/>
          </a:prstGeom>
        </p:spPr>
      </p:pic>
      <p:sp>
        <p:nvSpPr>
          <p:cNvPr id="2" name="Tekstvak 2">
            <a:extLst>
              <a:ext uri="{FF2B5EF4-FFF2-40B4-BE49-F238E27FC236}">
                <a16:creationId xmlns:a16="http://schemas.microsoft.com/office/drawing/2014/main" id="{695CBCDC-42F0-42B4-A668-87E7E813BAF2}"/>
              </a:ext>
            </a:extLst>
          </p:cNvPr>
          <p:cNvSpPr txBox="1"/>
          <p:nvPr/>
        </p:nvSpPr>
        <p:spPr>
          <a:xfrm>
            <a:off x="1992367" y="1962271"/>
            <a:ext cx="8998857" cy="4093428"/>
          </a:xfrm>
          <a:prstGeom prst="rect">
            <a:avLst/>
          </a:prstGeom>
          <a:noFill/>
        </p:spPr>
        <p:txBody>
          <a:bodyPr wrap="square" rtlCol="0">
            <a:spAutoFit/>
          </a:bodyPr>
          <a:lstStyle/>
          <a:p>
            <a:r>
              <a:rPr lang="en-GB" sz="2000" b="1" dirty="0"/>
              <a:t>Answers – self-assessment quiz:</a:t>
            </a:r>
          </a:p>
          <a:p>
            <a:endParaRPr lang="en-GB" sz="2000" dirty="0"/>
          </a:p>
          <a:p>
            <a:r>
              <a:rPr lang="en-GB" sz="2000" dirty="0"/>
              <a:t>1: c. While general interest in philosophy and building capacity to do research in life sciences would be beneficial outcomes, the aim of this module is to </a:t>
            </a:r>
            <a:r>
              <a:rPr lang="en-US" sz="2000" dirty="0"/>
              <a:t>raise awareness of ethical concepts and that they are open to interpretation, requiring discussion on the appropriate interpretation in each particular case.</a:t>
            </a:r>
          </a:p>
          <a:p>
            <a:endParaRPr lang="en-GB" sz="2000" dirty="0"/>
          </a:p>
          <a:p>
            <a:r>
              <a:rPr lang="en-GB" sz="2000" dirty="0"/>
              <a:t>2: d. Because the potential benefits and risks of life science research are complicated, the collaboration of all stakeholders (including the public) is needed for responsible governance of the resulting technologies.</a:t>
            </a:r>
          </a:p>
          <a:p>
            <a:endParaRPr lang="en-GB" sz="2000" dirty="0"/>
          </a:p>
          <a:p>
            <a:r>
              <a:rPr lang="en-GB" sz="2000" dirty="0"/>
              <a:t>3: b. Because there are contradictions between different rights, and appropriate trade-offs must be found in each case.</a:t>
            </a:r>
          </a:p>
        </p:txBody>
      </p:sp>
    </p:spTree>
    <p:extLst>
      <p:ext uri="{BB962C8B-B14F-4D97-AF65-F5344CB8AC3E}">
        <p14:creationId xmlns:p14="http://schemas.microsoft.com/office/powerpoint/2010/main" val="1718408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7" descr="Afbeelding met computer&#10;&#10;Automatisch gegenereerde beschrijving">
            <a:extLst>
              <a:ext uri="{FF2B5EF4-FFF2-40B4-BE49-F238E27FC236}">
                <a16:creationId xmlns:a16="http://schemas.microsoft.com/office/drawing/2014/main" id="{9428F8DB-7291-4654-A4D9-8B8A49F3B9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2949" y="4480485"/>
            <a:ext cx="1972308" cy="1371718"/>
          </a:xfrm>
          <a:prstGeom prst="rect">
            <a:avLst/>
          </a:prstGeom>
        </p:spPr>
      </p:pic>
      <p:pic>
        <p:nvPicPr>
          <p:cNvPr id="7" name="Afbeelding 8">
            <a:extLst>
              <a:ext uri="{FF2B5EF4-FFF2-40B4-BE49-F238E27FC236}">
                <a16:creationId xmlns:a16="http://schemas.microsoft.com/office/drawing/2014/main" id="{DDE5B871-49BE-4F9D-A4DF-6FE8243920AF}"/>
              </a:ext>
            </a:extLst>
          </p:cNvPr>
          <p:cNvPicPr>
            <a:picLocks noChangeAspect="1"/>
          </p:cNvPicPr>
          <p:nvPr/>
        </p:nvPicPr>
        <p:blipFill>
          <a:blip r:embed="rId3"/>
          <a:stretch>
            <a:fillRect/>
          </a:stretch>
        </p:blipFill>
        <p:spPr>
          <a:xfrm>
            <a:off x="966703" y="1399935"/>
            <a:ext cx="1261980" cy="1371718"/>
          </a:xfrm>
          <a:prstGeom prst="rect">
            <a:avLst/>
          </a:prstGeom>
        </p:spPr>
      </p:pic>
      <p:sp>
        <p:nvSpPr>
          <p:cNvPr id="9" name="TextBox 8">
            <a:extLst>
              <a:ext uri="{FF2B5EF4-FFF2-40B4-BE49-F238E27FC236}">
                <a16:creationId xmlns:a16="http://schemas.microsoft.com/office/drawing/2014/main" id="{CF1A3181-70D4-4DC9-A7E4-E3975B94A69E}"/>
              </a:ext>
            </a:extLst>
          </p:cNvPr>
          <p:cNvSpPr txBox="1"/>
          <p:nvPr/>
        </p:nvSpPr>
        <p:spPr>
          <a:xfrm>
            <a:off x="3846786" y="1281692"/>
            <a:ext cx="7252138" cy="1938992"/>
          </a:xfrm>
          <a:prstGeom prst="rect">
            <a:avLst/>
          </a:prstGeom>
          <a:noFill/>
        </p:spPr>
        <p:txBody>
          <a:bodyPr wrap="square" rtlCol="0">
            <a:spAutoFit/>
          </a:bodyPr>
          <a:lstStyle/>
          <a:p>
            <a:r>
              <a:rPr lang="en-GB" sz="2000" dirty="0"/>
              <a:t>This virtual course on responsible research, export control and ethics in the life sciences related to chemical, biological, radiological and nuclear sciences has been produced and prepared for the International Science and Technology </a:t>
            </a:r>
            <a:r>
              <a:rPr lang="en-GB" sz="2000" dirty="0" err="1"/>
              <a:t>Center</a:t>
            </a:r>
            <a:r>
              <a:rPr lang="en-GB" sz="2000" dirty="0"/>
              <a:t> (ISTC) as part of the EU funded Targeted Initiative on </a:t>
            </a:r>
            <a:r>
              <a:rPr lang="en-US" sz="2000" dirty="0"/>
              <a:t>CBRN Export Control on Dual-Use Materials and Intangible Technologies. </a:t>
            </a:r>
          </a:p>
        </p:txBody>
      </p:sp>
      <p:sp>
        <p:nvSpPr>
          <p:cNvPr id="15" name="TextBox 14">
            <a:extLst>
              <a:ext uri="{FF2B5EF4-FFF2-40B4-BE49-F238E27FC236}">
                <a16:creationId xmlns:a16="http://schemas.microsoft.com/office/drawing/2014/main" id="{6574E41C-74B9-438B-9CBD-869DA87C84A6}"/>
              </a:ext>
            </a:extLst>
          </p:cNvPr>
          <p:cNvSpPr txBox="1"/>
          <p:nvPr/>
        </p:nvSpPr>
        <p:spPr>
          <a:xfrm>
            <a:off x="3846785" y="3433578"/>
            <a:ext cx="7252137" cy="1015663"/>
          </a:xfrm>
          <a:prstGeom prst="rect">
            <a:avLst/>
          </a:prstGeom>
          <a:noFill/>
        </p:spPr>
        <p:txBody>
          <a:bodyPr wrap="square">
            <a:spAutoFit/>
          </a:bodyPr>
          <a:lstStyle/>
          <a:p>
            <a:r>
              <a:rPr lang="en-GB" sz="2000" dirty="0"/>
              <a:t>The support of the European Commission for this course does not constitute endorsement of the contents which reflects the views only of the authors.</a:t>
            </a:r>
            <a:r>
              <a:rPr lang="en-US" sz="2000" dirty="0"/>
              <a:t> </a:t>
            </a:r>
            <a:endParaRPr lang="en-GB" sz="2000" dirty="0"/>
          </a:p>
        </p:txBody>
      </p:sp>
      <p:sp>
        <p:nvSpPr>
          <p:cNvPr id="17" name="TextBox 16">
            <a:extLst>
              <a:ext uri="{FF2B5EF4-FFF2-40B4-BE49-F238E27FC236}">
                <a16:creationId xmlns:a16="http://schemas.microsoft.com/office/drawing/2014/main" id="{7BB472B3-EF70-4649-AA23-486C87EBE6E6}"/>
              </a:ext>
            </a:extLst>
          </p:cNvPr>
          <p:cNvSpPr txBox="1"/>
          <p:nvPr/>
        </p:nvSpPr>
        <p:spPr>
          <a:xfrm>
            <a:off x="3846785" y="4662136"/>
            <a:ext cx="7252137" cy="1323439"/>
          </a:xfrm>
          <a:prstGeom prst="rect">
            <a:avLst/>
          </a:prstGeom>
          <a:noFill/>
        </p:spPr>
        <p:txBody>
          <a:bodyPr wrap="square">
            <a:spAutoFit/>
          </a:bodyPr>
          <a:lstStyle/>
          <a:p>
            <a:r>
              <a:rPr lang="en-GB" sz="2000" dirty="0"/>
              <a:t>The content of the course was created by Ineke </a:t>
            </a:r>
            <a:r>
              <a:rPr lang="en-GB" sz="2000" dirty="0" err="1"/>
              <a:t>Malsch</a:t>
            </a:r>
            <a:r>
              <a:rPr lang="en-GB" sz="2000" dirty="0"/>
              <a:t>. The project team of the Targeted Initiative on </a:t>
            </a:r>
            <a:r>
              <a:rPr lang="en-US" sz="2000" dirty="0"/>
              <a:t>CBRN Export Control on Dual-Use Materials and Intangible Technologies </a:t>
            </a:r>
            <a:r>
              <a:rPr lang="en-GB" sz="2000" dirty="0"/>
              <a:t>provided comments and editing of the material.</a:t>
            </a:r>
          </a:p>
        </p:txBody>
      </p:sp>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Acknowledgements </a:t>
            </a:r>
            <a:r>
              <a:rPr lang="en-GB" dirty="0"/>
              <a:t> </a:t>
            </a:r>
          </a:p>
        </p:txBody>
      </p:sp>
    </p:spTree>
    <p:extLst>
      <p:ext uri="{BB962C8B-B14F-4D97-AF65-F5344CB8AC3E}">
        <p14:creationId xmlns:p14="http://schemas.microsoft.com/office/powerpoint/2010/main" val="529325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Module 1 – Core Concepts </a:t>
            </a:r>
            <a:r>
              <a:rPr lang="en-GB" dirty="0"/>
              <a:t> </a:t>
            </a:r>
          </a:p>
        </p:txBody>
      </p:sp>
      <p:sp>
        <p:nvSpPr>
          <p:cNvPr id="10" name="TextBox 9">
            <a:extLst>
              <a:ext uri="{FF2B5EF4-FFF2-40B4-BE49-F238E27FC236}">
                <a16:creationId xmlns:a16="http://schemas.microsoft.com/office/drawing/2014/main" id="{160FA4F4-BC87-4666-AF57-DA9F539AA454}"/>
              </a:ext>
            </a:extLst>
          </p:cNvPr>
          <p:cNvSpPr txBox="1"/>
          <p:nvPr/>
        </p:nvSpPr>
        <p:spPr>
          <a:xfrm>
            <a:off x="1992366" y="1458261"/>
            <a:ext cx="7924143" cy="70788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This course provides researchers the opportunity to reflect on responsible life sciences and dual use issues.</a:t>
            </a:r>
          </a:p>
        </p:txBody>
      </p:sp>
      <p:sp>
        <p:nvSpPr>
          <p:cNvPr id="11" name="TextBox 10">
            <a:extLst>
              <a:ext uri="{FF2B5EF4-FFF2-40B4-BE49-F238E27FC236}">
                <a16:creationId xmlns:a16="http://schemas.microsoft.com/office/drawing/2014/main" id="{D0B013BB-2A49-42BF-89CD-D0B568981770}"/>
              </a:ext>
            </a:extLst>
          </p:cNvPr>
          <p:cNvSpPr txBox="1"/>
          <p:nvPr/>
        </p:nvSpPr>
        <p:spPr>
          <a:xfrm>
            <a:off x="2569779" y="2268627"/>
            <a:ext cx="7924143"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By following this course, we hope you to gain an understanding that:</a:t>
            </a:r>
          </a:p>
        </p:txBody>
      </p:sp>
      <p:sp>
        <p:nvSpPr>
          <p:cNvPr id="13" name="TextBox 12">
            <a:extLst>
              <a:ext uri="{FF2B5EF4-FFF2-40B4-BE49-F238E27FC236}">
                <a16:creationId xmlns:a16="http://schemas.microsoft.com/office/drawing/2014/main" id="{7386277C-8ED0-4DE9-8C3D-C5B8614DBD89}"/>
              </a:ext>
            </a:extLst>
          </p:cNvPr>
          <p:cNvSpPr txBox="1"/>
          <p:nvPr/>
        </p:nvSpPr>
        <p:spPr>
          <a:xfrm>
            <a:off x="3549780" y="2771218"/>
            <a:ext cx="6178807" cy="400110"/>
          </a:xfrm>
          <a:prstGeom prst="rect">
            <a:avLst/>
          </a:prstGeom>
          <a:noFill/>
        </p:spPr>
        <p:txBody>
          <a:bodyPr wrap="square">
            <a:spAutoFit/>
          </a:bodyPr>
          <a:lstStyle/>
          <a:p>
            <a:r>
              <a:rPr lang="en-GB" sz="2000" dirty="0"/>
              <a:t>(a) ethical considerations are relevant to your work, </a:t>
            </a:r>
          </a:p>
        </p:txBody>
      </p:sp>
      <p:sp>
        <p:nvSpPr>
          <p:cNvPr id="16" name="TextBox 15">
            <a:extLst>
              <a:ext uri="{FF2B5EF4-FFF2-40B4-BE49-F238E27FC236}">
                <a16:creationId xmlns:a16="http://schemas.microsoft.com/office/drawing/2014/main" id="{3AAD6143-A5B2-4976-A5F0-7C45128BDD46}"/>
              </a:ext>
            </a:extLst>
          </p:cNvPr>
          <p:cNvSpPr txBox="1"/>
          <p:nvPr/>
        </p:nvSpPr>
        <p:spPr>
          <a:xfrm>
            <a:off x="3549780" y="3135659"/>
            <a:ext cx="6178807" cy="400110"/>
          </a:xfrm>
          <a:prstGeom prst="rect">
            <a:avLst/>
          </a:prstGeom>
          <a:noFill/>
        </p:spPr>
        <p:txBody>
          <a:bodyPr wrap="square">
            <a:spAutoFit/>
          </a:bodyPr>
          <a:lstStyle/>
          <a:p>
            <a:r>
              <a:rPr lang="en-GB" sz="2000" dirty="0"/>
              <a:t>(b) are necessary, </a:t>
            </a:r>
          </a:p>
        </p:txBody>
      </p:sp>
      <p:sp>
        <p:nvSpPr>
          <p:cNvPr id="19" name="TextBox 18">
            <a:extLst>
              <a:ext uri="{FF2B5EF4-FFF2-40B4-BE49-F238E27FC236}">
                <a16:creationId xmlns:a16="http://schemas.microsoft.com/office/drawing/2014/main" id="{10D4293A-2A2A-4181-9436-83ECE0AFA53F}"/>
              </a:ext>
            </a:extLst>
          </p:cNvPr>
          <p:cNvSpPr txBox="1"/>
          <p:nvPr/>
        </p:nvSpPr>
        <p:spPr>
          <a:xfrm>
            <a:off x="3549780" y="3500101"/>
            <a:ext cx="6178807" cy="400110"/>
          </a:xfrm>
          <a:prstGeom prst="rect">
            <a:avLst/>
          </a:prstGeom>
          <a:noFill/>
        </p:spPr>
        <p:txBody>
          <a:bodyPr wrap="square">
            <a:spAutoFit/>
          </a:bodyPr>
          <a:lstStyle/>
          <a:p>
            <a:r>
              <a:rPr lang="en-GB" sz="2000" dirty="0"/>
              <a:t>(c) are in your own interest</a:t>
            </a:r>
          </a:p>
        </p:txBody>
      </p:sp>
      <p:sp>
        <p:nvSpPr>
          <p:cNvPr id="20" name="TextBox 19">
            <a:extLst>
              <a:ext uri="{FF2B5EF4-FFF2-40B4-BE49-F238E27FC236}">
                <a16:creationId xmlns:a16="http://schemas.microsoft.com/office/drawing/2014/main" id="{E11BBE4A-E996-4C7A-AA47-C41D53F2C902}"/>
              </a:ext>
            </a:extLst>
          </p:cNvPr>
          <p:cNvSpPr txBox="1"/>
          <p:nvPr/>
        </p:nvSpPr>
        <p:spPr>
          <a:xfrm>
            <a:off x="1992365" y="4350995"/>
            <a:ext cx="7924143" cy="400110"/>
          </a:xfrm>
          <a:prstGeom prst="rect">
            <a:avLst/>
          </a:prstGeom>
          <a:noFill/>
        </p:spPr>
        <p:txBody>
          <a:bodyPr wrap="square">
            <a:spAutoFit/>
          </a:bodyPr>
          <a:lstStyle/>
          <a:p>
            <a:r>
              <a:rPr lang="en-GB" sz="2000" dirty="0"/>
              <a:t>This first module gives an overview of core ethical concepts.</a:t>
            </a:r>
          </a:p>
        </p:txBody>
      </p:sp>
      <p:sp>
        <p:nvSpPr>
          <p:cNvPr id="21" name="TextBox 20">
            <a:extLst>
              <a:ext uri="{FF2B5EF4-FFF2-40B4-BE49-F238E27FC236}">
                <a16:creationId xmlns:a16="http://schemas.microsoft.com/office/drawing/2014/main" id="{DFA57AD5-59F7-4D22-B922-35FFC370EB31}"/>
              </a:ext>
            </a:extLst>
          </p:cNvPr>
          <p:cNvSpPr txBox="1"/>
          <p:nvPr/>
        </p:nvSpPr>
        <p:spPr>
          <a:xfrm>
            <a:off x="2569779" y="4837247"/>
            <a:ext cx="7825946" cy="70788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These concepts will be used in later modules for addressing the special role of scientists and discussing ethical and professional dilemmas. </a:t>
            </a:r>
          </a:p>
        </p:txBody>
      </p:sp>
      <p:sp>
        <p:nvSpPr>
          <p:cNvPr id="23" name="TextBox 22">
            <a:extLst>
              <a:ext uri="{FF2B5EF4-FFF2-40B4-BE49-F238E27FC236}">
                <a16:creationId xmlns:a16="http://schemas.microsoft.com/office/drawing/2014/main" id="{B8E38450-0199-4FAA-B751-85FD7FAD4798}"/>
              </a:ext>
            </a:extLst>
          </p:cNvPr>
          <p:cNvSpPr txBox="1"/>
          <p:nvPr/>
        </p:nvSpPr>
        <p:spPr>
          <a:xfrm>
            <a:off x="1992365" y="5888473"/>
            <a:ext cx="7232822" cy="707886"/>
          </a:xfrm>
          <a:prstGeom prst="rect">
            <a:avLst/>
          </a:prstGeom>
          <a:noFill/>
        </p:spPr>
        <p:txBody>
          <a:bodyPr wrap="square">
            <a:spAutoFit/>
          </a:bodyPr>
          <a:lstStyle/>
          <a:p>
            <a:r>
              <a:rPr lang="en-GB" sz="2000" i="1" dirty="0"/>
              <a:t>Selected references to online literature or videos are also included in the notes and in the annotated reading list for further study. </a:t>
            </a:r>
          </a:p>
        </p:txBody>
      </p:sp>
      <p:pic>
        <p:nvPicPr>
          <p:cNvPr id="25" name="Graphic 24" descr="Books">
            <a:extLst>
              <a:ext uri="{FF2B5EF4-FFF2-40B4-BE49-F238E27FC236}">
                <a16:creationId xmlns:a16="http://schemas.microsoft.com/office/drawing/2014/main" id="{60B0A62B-DE46-4602-A04B-2466FE690B3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1769" y="969526"/>
            <a:ext cx="1388731" cy="1388731"/>
          </a:xfrm>
          <a:prstGeom prst="rect">
            <a:avLst/>
          </a:prstGeom>
        </p:spPr>
      </p:pic>
      <p:sp>
        <p:nvSpPr>
          <p:cNvPr id="27" name="TextBox 26">
            <a:extLst>
              <a:ext uri="{FF2B5EF4-FFF2-40B4-BE49-F238E27FC236}">
                <a16:creationId xmlns:a16="http://schemas.microsoft.com/office/drawing/2014/main" id="{31E6A1AD-7CCD-4CA6-98EF-971A0C05C4C8}"/>
              </a:ext>
            </a:extLst>
          </p:cNvPr>
          <p:cNvSpPr txBox="1"/>
          <p:nvPr/>
        </p:nvSpPr>
        <p:spPr>
          <a:xfrm>
            <a:off x="1992365"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GB" sz="2000" b="1" dirty="0"/>
              <a:t>Introduction – Core Concepts</a:t>
            </a:r>
          </a:p>
        </p:txBody>
      </p:sp>
      <p:sp>
        <p:nvSpPr>
          <p:cNvPr id="34" name="Arrow: Right 33">
            <a:extLst>
              <a:ext uri="{FF2B5EF4-FFF2-40B4-BE49-F238E27FC236}">
                <a16:creationId xmlns:a16="http://schemas.microsoft.com/office/drawing/2014/main" id="{B0F4930F-75BE-499F-B47F-35E4D2C7C0A2}"/>
              </a:ext>
            </a:extLst>
          </p:cNvPr>
          <p:cNvSpPr/>
          <p:nvPr/>
        </p:nvSpPr>
        <p:spPr>
          <a:xfrm>
            <a:off x="1134129" y="6003144"/>
            <a:ext cx="726428" cy="478545"/>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9747184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Module 1 – Core Concepts </a:t>
            </a:r>
            <a:r>
              <a:rPr lang="en-GB" dirty="0"/>
              <a:t> </a:t>
            </a:r>
          </a:p>
        </p:txBody>
      </p:sp>
      <p:sp>
        <p:nvSpPr>
          <p:cNvPr id="10" name="TextBox 9">
            <a:extLst>
              <a:ext uri="{FF2B5EF4-FFF2-40B4-BE49-F238E27FC236}">
                <a16:creationId xmlns:a16="http://schemas.microsoft.com/office/drawing/2014/main" id="{160FA4F4-BC87-4666-AF57-DA9F539AA454}"/>
              </a:ext>
            </a:extLst>
          </p:cNvPr>
          <p:cNvSpPr txBox="1"/>
          <p:nvPr/>
        </p:nvSpPr>
        <p:spPr>
          <a:xfrm>
            <a:off x="1992367"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GB" sz="2000" b="1" dirty="0"/>
              <a:t>Conceptions of technology</a:t>
            </a:r>
          </a:p>
        </p:txBody>
      </p:sp>
      <p:pic>
        <p:nvPicPr>
          <p:cNvPr id="2" name="Graphic 1" descr="DNA">
            <a:extLst>
              <a:ext uri="{FF2B5EF4-FFF2-40B4-BE49-F238E27FC236}">
                <a16:creationId xmlns:a16="http://schemas.microsoft.com/office/drawing/2014/main" id="{5CD4C7C7-898B-4AE5-BABF-CE1A891A573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969526"/>
            <a:ext cx="1481959" cy="1481959"/>
          </a:xfrm>
          <a:prstGeom prst="rect">
            <a:avLst/>
          </a:prstGeom>
        </p:spPr>
      </p:pic>
      <p:sp>
        <p:nvSpPr>
          <p:cNvPr id="15" name="TextBox 14">
            <a:extLst>
              <a:ext uri="{FF2B5EF4-FFF2-40B4-BE49-F238E27FC236}">
                <a16:creationId xmlns:a16="http://schemas.microsoft.com/office/drawing/2014/main" id="{5D5ACB39-E99A-42CC-911D-166970E67507}"/>
              </a:ext>
            </a:extLst>
          </p:cNvPr>
          <p:cNvSpPr txBox="1"/>
          <p:nvPr/>
        </p:nvSpPr>
        <p:spPr>
          <a:xfrm>
            <a:off x="8686874" y="969526"/>
            <a:ext cx="3025518" cy="2246769"/>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i="1" dirty="0"/>
              <a:t>There are many different conceptions of technology, from a simple “thing” to more sophisticated constructs including societal, political, legal, and social aspects.</a:t>
            </a:r>
          </a:p>
        </p:txBody>
      </p:sp>
      <p:sp>
        <p:nvSpPr>
          <p:cNvPr id="17" name="TextBox 16">
            <a:extLst>
              <a:ext uri="{FF2B5EF4-FFF2-40B4-BE49-F238E27FC236}">
                <a16:creationId xmlns:a16="http://schemas.microsoft.com/office/drawing/2014/main" id="{B21E0F05-F2F7-49A7-8209-A3A8D39AA94C}"/>
              </a:ext>
            </a:extLst>
          </p:cNvPr>
          <p:cNvSpPr txBox="1"/>
          <p:nvPr/>
        </p:nvSpPr>
        <p:spPr>
          <a:xfrm>
            <a:off x="1992366" y="2362159"/>
            <a:ext cx="6746281" cy="70788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Natural and social scientists, industrialists, policy makers and citizens </a:t>
            </a:r>
            <a:r>
              <a:rPr lang="en-GB" sz="2000" b="1" dirty="0"/>
              <a:t>perceive</a:t>
            </a:r>
            <a:r>
              <a:rPr lang="en-GB" sz="2000" dirty="0"/>
              <a:t> these resulting technologies differently</a:t>
            </a:r>
          </a:p>
        </p:txBody>
      </p:sp>
      <p:sp>
        <p:nvSpPr>
          <p:cNvPr id="22" name="TextBox 21">
            <a:extLst>
              <a:ext uri="{FF2B5EF4-FFF2-40B4-BE49-F238E27FC236}">
                <a16:creationId xmlns:a16="http://schemas.microsoft.com/office/drawing/2014/main" id="{B8925568-058B-4FF1-8B08-8310B8801B9C}"/>
              </a:ext>
            </a:extLst>
          </p:cNvPr>
          <p:cNvSpPr txBox="1"/>
          <p:nvPr/>
        </p:nvSpPr>
        <p:spPr>
          <a:xfrm>
            <a:off x="2650734" y="3264951"/>
            <a:ext cx="6087913" cy="70788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Some believe technologies are the</a:t>
            </a:r>
            <a:r>
              <a:rPr lang="en-GB" sz="2000" b="1" dirty="0"/>
              <a:t> neutral </a:t>
            </a:r>
            <a:r>
              <a:rPr lang="en-GB" sz="2000" dirty="0"/>
              <a:t>fruit of applying universal ‘scientific methods’</a:t>
            </a:r>
          </a:p>
        </p:txBody>
      </p:sp>
      <p:sp>
        <p:nvSpPr>
          <p:cNvPr id="24" name="TextBox 23">
            <a:extLst>
              <a:ext uri="{FF2B5EF4-FFF2-40B4-BE49-F238E27FC236}">
                <a16:creationId xmlns:a16="http://schemas.microsoft.com/office/drawing/2014/main" id="{BB6D331C-A282-422E-A902-85E58B3D8291}"/>
              </a:ext>
            </a:extLst>
          </p:cNvPr>
          <p:cNvSpPr txBox="1"/>
          <p:nvPr/>
        </p:nvSpPr>
        <p:spPr>
          <a:xfrm>
            <a:off x="3478003" y="4167743"/>
            <a:ext cx="6438507" cy="70788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Others consider technologies </a:t>
            </a:r>
            <a:r>
              <a:rPr lang="en-GB" sz="2000" b="1" dirty="0"/>
              <a:t>useful tools </a:t>
            </a:r>
            <a:r>
              <a:rPr lang="en-GB" sz="2000" dirty="0"/>
              <a:t>serving societal or economic goal</a:t>
            </a:r>
          </a:p>
        </p:txBody>
      </p:sp>
      <p:sp>
        <p:nvSpPr>
          <p:cNvPr id="26" name="TextBox 25">
            <a:extLst>
              <a:ext uri="{FF2B5EF4-FFF2-40B4-BE49-F238E27FC236}">
                <a16:creationId xmlns:a16="http://schemas.microsoft.com/office/drawing/2014/main" id="{08E56005-7881-42E0-9873-5BB5530F3DF1}"/>
              </a:ext>
            </a:extLst>
          </p:cNvPr>
          <p:cNvSpPr txBox="1"/>
          <p:nvPr/>
        </p:nvSpPr>
        <p:spPr>
          <a:xfrm>
            <a:off x="4658689" y="5070535"/>
            <a:ext cx="7289419" cy="40011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Yet others perceive technologies as unnatural and </a:t>
            </a:r>
            <a:r>
              <a:rPr lang="en-GB" sz="2000" b="1" dirty="0"/>
              <a:t>suspicious</a:t>
            </a:r>
          </a:p>
        </p:txBody>
      </p:sp>
      <p:sp>
        <p:nvSpPr>
          <p:cNvPr id="27" name="TextBox 26">
            <a:extLst>
              <a:ext uri="{FF2B5EF4-FFF2-40B4-BE49-F238E27FC236}">
                <a16:creationId xmlns:a16="http://schemas.microsoft.com/office/drawing/2014/main" id="{AF755574-CC2C-48B0-8F74-69D06026F799}"/>
              </a:ext>
            </a:extLst>
          </p:cNvPr>
          <p:cNvSpPr txBox="1"/>
          <p:nvPr/>
        </p:nvSpPr>
        <p:spPr>
          <a:xfrm>
            <a:off x="1992366" y="5665551"/>
            <a:ext cx="8292277" cy="70788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The potential safety and security risks of technology are viewed differently by </a:t>
            </a:r>
            <a:r>
              <a:rPr lang="en-GB" sz="2000" b="1" dirty="0"/>
              <a:t>risk embracing </a:t>
            </a:r>
            <a:r>
              <a:rPr lang="en-GB" sz="2000" dirty="0"/>
              <a:t>and</a:t>
            </a:r>
            <a:r>
              <a:rPr lang="en-GB" sz="2000" b="1" dirty="0"/>
              <a:t> risk averse </a:t>
            </a:r>
            <a:r>
              <a:rPr lang="en-GB" sz="2000" dirty="0"/>
              <a:t>individuals and societies</a:t>
            </a:r>
          </a:p>
        </p:txBody>
      </p:sp>
      <p:sp>
        <p:nvSpPr>
          <p:cNvPr id="9" name="TextBox 8">
            <a:extLst>
              <a:ext uri="{FF2B5EF4-FFF2-40B4-BE49-F238E27FC236}">
                <a16:creationId xmlns:a16="http://schemas.microsoft.com/office/drawing/2014/main" id="{D84D3C8C-648A-4A0D-9959-095FF6554C3A}"/>
              </a:ext>
            </a:extLst>
          </p:cNvPr>
          <p:cNvSpPr txBox="1"/>
          <p:nvPr/>
        </p:nvSpPr>
        <p:spPr>
          <a:xfrm>
            <a:off x="1992366" y="1459367"/>
            <a:ext cx="6746281" cy="70788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Research and development often result in </a:t>
            </a:r>
            <a:r>
              <a:rPr lang="en-GB" sz="2000" b="1" dirty="0"/>
              <a:t>new technologies</a:t>
            </a:r>
            <a:r>
              <a:rPr lang="en-GB" sz="2000" dirty="0"/>
              <a:t>, including products, processes, and systems.</a:t>
            </a:r>
          </a:p>
        </p:txBody>
      </p:sp>
    </p:spTree>
    <p:extLst>
      <p:ext uri="{BB962C8B-B14F-4D97-AF65-F5344CB8AC3E}">
        <p14:creationId xmlns:p14="http://schemas.microsoft.com/office/powerpoint/2010/main" val="1286445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Module 1 – Core Concepts </a:t>
            </a:r>
            <a:r>
              <a:rPr lang="en-GB" dirty="0"/>
              <a:t> </a:t>
            </a:r>
          </a:p>
        </p:txBody>
      </p:sp>
      <p:sp>
        <p:nvSpPr>
          <p:cNvPr id="10" name="TextBox 9">
            <a:extLst>
              <a:ext uri="{FF2B5EF4-FFF2-40B4-BE49-F238E27FC236}">
                <a16:creationId xmlns:a16="http://schemas.microsoft.com/office/drawing/2014/main" id="{160FA4F4-BC87-4666-AF57-DA9F539AA454}"/>
              </a:ext>
            </a:extLst>
          </p:cNvPr>
          <p:cNvSpPr txBox="1"/>
          <p:nvPr/>
        </p:nvSpPr>
        <p:spPr>
          <a:xfrm>
            <a:off x="1992367"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GB" sz="2000" b="1" dirty="0"/>
              <a:t>Responsibility</a:t>
            </a:r>
          </a:p>
        </p:txBody>
      </p:sp>
      <p:sp>
        <p:nvSpPr>
          <p:cNvPr id="15" name="TextBox 14">
            <a:extLst>
              <a:ext uri="{FF2B5EF4-FFF2-40B4-BE49-F238E27FC236}">
                <a16:creationId xmlns:a16="http://schemas.microsoft.com/office/drawing/2014/main" id="{5D5ACB39-E99A-42CC-911D-166970E67507}"/>
              </a:ext>
            </a:extLst>
          </p:cNvPr>
          <p:cNvSpPr txBox="1"/>
          <p:nvPr/>
        </p:nvSpPr>
        <p:spPr>
          <a:xfrm>
            <a:off x="7909089" y="3519016"/>
            <a:ext cx="3303364" cy="2554545"/>
          </a:xfrm>
          <a:prstGeom prst="rect">
            <a:avLst/>
          </a:prstGeom>
        </p:spPr>
        <p:style>
          <a:lnRef idx="0">
            <a:schemeClr val="accent3"/>
          </a:lnRef>
          <a:fillRef idx="3">
            <a:schemeClr val="accent3"/>
          </a:fillRef>
          <a:effectRef idx="3">
            <a:schemeClr val="accent3"/>
          </a:effectRef>
          <a:fontRef idx="minor">
            <a:schemeClr val="lt1"/>
          </a:fontRef>
        </p:style>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i="1" dirty="0"/>
              <a:t>The transformation from the traditional governmental responsibility to collective responsibility is also known as the move from top-down “government” to collaborative </a:t>
            </a:r>
            <a:r>
              <a:rPr lang="en-GB" sz="2000" i="1" dirty="0">
                <a:highlight>
                  <a:srgbClr val="000000"/>
                </a:highlight>
              </a:rPr>
              <a:t>“governance” </a:t>
            </a:r>
            <a:r>
              <a:rPr lang="en-GB" sz="2000" i="1" dirty="0"/>
              <a:t>of science and technology. </a:t>
            </a:r>
            <a:endParaRPr lang="en-GB" sz="3200" i="1" dirty="0"/>
          </a:p>
        </p:txBody>
      </p:sp>
      <p:sp>
        <p:nvSpPr>
          <p:cNvPr id="17" name="TextBox 16">
            <a:extLst>
              <a:ext uri="{FF2B5EF4-FFF2-40B4-BE49-F238E27FC236}">
                <a16:creationId xmlns:a16="http://schemas.microsoft.com/office/drawing/2014/main" id="{B21E0F05-F2F7-49A7-8209-A3A8D39AA94C}"/>
              </a:ext>
            </a:extLst>
          </p:cNvPr>
          <p:cNvSpPr txBox="1"/>
          <p:nvPr/>
        </p:nvSpPr>
        <p:spPr>
          <a:xfrm>
            <a:off x="1992365" y="2423688"/>
            <a:ext cx="9065275" cy="70788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In daily life, citizens have </a:t>
            </a:r>
            <a:r>
              <a:rPr lang="en-GB" sz="2000" b="1" dirty="0"/>
              <a:t>individual</a:t>
            </a:r>
            <a:r>
              <a:rPr lang="en-GB" sz="2000" dirty="0"/>
              <a:t> responsibilities for taking care of themselves and others, and for complying with regulations</a:t>
            </a:r>
          </a:p>
        </p:txBody>
      </p:sp>
      <p:sp>
        <p:nvSpPr>
          <p:cNvPr id="22" name="TextBox 21">
            <a:extLst>
              <a:ext uri="{FF2B5EF4-FFF2-40B4-BE49-F238E27FC236}">
                <a16:creationId xmlns:a16="http://schemas.microsoft.com/office/drawing/2014/main" id="{B8925568-058B-4FF1-8B08-8310B8801B9C}"/>
              </a:ext>
            </a:extLst>
          </p:cNvPr>
          <p:cNvSpPr txBox="1"/>
          <p:nvPr/>
        </p:nvSpPr>
        <p:spPr>
          <a:xfrm>
            <a:off x="1992367" y="3388009"/>
            <a:ext cx="5699906"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Science and technology escape this traditional division of responsibilities because they introduce </a:t>
            </a:r>
            <a:r>
              <a:rPr lang="en-GB" sz="2000" b="1" dirty="0"/>
              <a:t>uncertain and unforeseen risks </a:t>
            </a:r>
            <a:r>
              <a:rPr lang="en-GB" sz="2000" dirty="0"/>
              <a:t>which are not governed by existing legislation</a:t>
            </a:r>
          </a:p>
        </p:txBody>
      </p:sp>
      <p:sp>
        <p:nvSpPr>
          <p:cNvPr id="9" name="TextBox 8">
            <a:extLst>
              <a:ext uri="{FF2B5EF4-FFF2-40B4-BE49-F238E27FC236}">
                <a16:creationId xmlns:a16="http://schemas.microsoft.com/office/drawing/2014/main" id="{D84D3C8C-648A-4A0D-9959-095FF6554C3A}"/>
              </a:ext>
            </a:extLst>
          </p:cNvPr>
          <p:cNvSpPr txBox="1"/>
          <p:nvPr/>
        </p:nvSpPr>
        <p:spPr>
          <a:xfrm>
            <a:off x="1992366" y="1459367"/>
            <a:ext cx="9065275" cy="70788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Traditionally, </a:t>
            </a:r>
            <a:r>
              <a:rPr lang="en-US" sz="2000" b="1" dirty="0"/>
              <a:t>governments</a:t>
            </a:r>
            <a:r>
              <a:rPr lang="en-US" sz="2000" dirty="0"/>
              <a:t> are responsible for protecting the rights and security of their citizens and their territory</a:t>
            </a:r>
          </a:p>
        </p:txBody>
      </p:sp>
      <p:pic>
        <p:nvPicPr>
          <p:cNvPr id="3" name="Graphic 2" descr="Cirkel met mensen">
            <a:extLst>
              <a:ext uri="{FF2B5EF4-FFF2-40B4-BE49-F238E27FC236}">
                <a16:creationId xmlns:a16="http://schemas.microsoft.com/office/drawing/2014/main" id="{DE5A5696-B91E-420F-81FD-AF51FB53CC1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969526"/>
            <a:ext cx="1800000" cy="1800000"/>
          </a:xfrm>
          <a:prstGeom prst="rect">
            <a:avLst/>
          </a:prstGeom>
        </p:spPr>
      </p:pic>
      <p:sp>
        <p:nvSpPr>
          <p:cNvPr id="16" name="TextBox 15">
            <a:extLst>
              <a:ext uri="{FF2B5EF4-FFF2-40B4-BE49-F238E27FC236}">
                <a16:creationId xmlns:a16="http://schemas.microsoft.com/office/drawing/2014/main" id="{BF3638FD-05EB-4AA5-B396-029ED4D8B4EF}"/>
              </a:ext>
            </a:extLst>
          </p:cNvPr>
          <p:cNvSpPr txBox="1"/>
          <p:nvPr/>
        </p:nvSpPr>
        <p:spPr>
          <a:xfrm>
            <a:off x="1958471" y="4967883"/>
            <a:ext cx="5733802"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Therefore, science and technology call for new forms of collective responsibilities, with </a:t>
            </a:r>
            <a:r>
              <a:rPr lang="en-GB" sz="2000" b="1" dirty="0"/>
              <a:t>role responsibilities </a:t>
            </a:r>
            <a:r>
              <a:rPr lang="en-GB" sz="2000" dirty="0"/>
              <a:t>allocated to governments, scientists, industry, civil society organisations and citizens</a:t>
            </a:r>
          </a:p>
        </p:txBody>
      </p:sp>
    </p:spTree>
    <p:extLst>
      <p:ext uri="{BB962C8B-B14F-4D97-AF65-F5344CB8AC3E}">
        <p14:creationId xmlns:p14="http://schemas.microsoft.com/office/powerpoint/2010/main" val="419908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Module 1 – Core Concepts </a:t>
            </a:r>
            <a:r>
              <a:rPr lang="en-GB" dirty="0"/>
              <a:t> </a:t>
            </a:r>
          </a:p>
        </p:txBody>
      </p:sp>
      <p:sp>
        <p:nvSpPr>
          <p:cNvPr id="10" name="TextBox 9">
            <a:extLst>
              <a:ext uri="{FF2B5EF4-FFF2-40B4-BE49-F238E27FC236}">
                <a16:creationId xmlns:a16="http://schemas.microsoft.com/office/drawing/2014/main" id="{160FA4F4-BC87-4666-AF57-DA9F539AA454}"/>
              </a:ext>
            </a:extLst>
          </p:cNvPr>
          <p:cNvSpPr txBox="1"/>
          <p:nvPr/>
        </p:nvSpPr>
        <p:spPr>
          <a:xfrm>
            <a:off x="1992367"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GB" sz="2000" b="1" dirty="0"/>
              <a:t>Responsibility for science and technology</a:t>
            </a:r>
          </a:p>
        </p:txBody>
      </p:sp>
      <p:pic>
        <p:nvPicPr>
          <p:cNvPr id="3" name="Graphic 2" descr="Cirkel met mensen">
            <a:extLst>
              <a:ext uri="{FF2B5EF4-FFF2-40B4-BE49-F238E27FC236}">
                <a16:creationId xmlns:a16="http://schemas.microsoft.com/office/drawing/2014/main" id="{DE5A5696-B91E-420F-81FD-AF51FB53CC1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969526"/>
            <a:ext cx="1800000" cy="1800000"/>
          </a:xfrm>
          <a:prstGeom prst="rect">
            <a:avLst/>
          </a:prstGeom>
        </p:spPr>
      </p:pic>
      <p:graphicFrame>
        <p:nvGraphicFramePr>
          <p:cNvPr id="4" name="Tabel 6">
            <a:extLst>
              <a:ext uri="{FF2B5EF4-FFF2-40B4-BE49-F238E27FC236}">
                <a16:creationId xmlns:a16="http://schemas.microsoft.com/office/drawing/2014/main" id="{19D5002C-71D9-40B8-A6BC-79FFD5DE8BF7}"/>
              </a:ext>
            </a:extLst>
          </p:cNvPr>
          <p:cNvGraphicFramePr>
            <a:graphicFrameLocks noGrp="1"/>
          </p:cNvGraphicFramePr>
          <p:nvPr>
            <p:extLst>
              <p:ext uri="{D42A27DB-BD31-4B8C-83A1-F6EECF244321}">
                <p14:modId xmlns:p14="http://schemas.microsoft.com/office/powerpoint/2010/main" val="2813137162"/>
              </p:ext>
            </p:extLst>
          </p:nvPr>
        </p:nvGraphicFramePr>
        <p:xfrm>
          <a:off x="2329193" y="2089319"/>
          <a:ext cx="9096093" cy="3413760"/>
        </p:xfrm>
        <a:graphic>
          <a:graphicData uri="http://schemas.openxmlformats.org/drawingml/2006/table">
            <a:tbl>
              <a:tblPr firstRow="1" bandRow="1">
                <a:tableStyleId>{073A0DAA-6AF3-43AB-8588-CEC1D06C72B9}</a:tableStyleId>
              </a:tblPr>
              <a:tblGrid>
                <a:gridCol w="3164772">
                  <a:extLst>
                    <a:ext uri="{9D8B030D-6E8A-4147-A177-3AD203B41FA5}">
                      <a16:colId xmlns:a16="http://schemas.microsoft.com/office/drawing/2014/main" val="4257716901"/>
                    </a:ext>
                  </a:extLst>
                </a:gridCol>
                <a:gridCol w="5931321">
                  <a:extLst>
                    <a:ext uri="{9D8B030D-6E8A-4147-A177-3AD203B41FA5}">
                      <a16:colId xmlns:a16="http://schemas.microsoft.com/office/drawing/2014/main" val="2547314648"/>
                    </a:ext>
                  </a:extLst>
                </a:gridCol>
              </a:tblGrid>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Approach:</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What does it mean?</a:t>
                      </a:r>
                    </a:p>
                  </a:txBody>
                  <a:tcPr/>
                </a:tc>
                <a:extLst>
                  <a:ext uri="{0D108BD9-81ED-4DB2-BD59-A6C34878D82A}">
                    <a16:rowId xmlns:a16="http://schemas.microsoft.com/office/drawing/2014/main" val="337673748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Traditional division of labour: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“Science takes the credit for penicillin, while society takes the blame for the Bomb”</a:t>
                      </a:r>
                      <a:r>
                        <a:rPr lang="en-US" sz="2000" dirty="0"/>
                        <a:t> (Jerry </a:t>
                      </a:r>
                      <a:r>
                        <a:rPr lang="en-US" sz="2000" dirty="0" err="1"/>
                        <a:t>Ravetz</a:t>
                      </a:r>
                      <a:r>
                        <a:rPr lang="en-US" sz="2000" dirty="0"/>
                        <a:t>, 1975)</a:t>
                      </a:r>
                      <a:endParaRPr lang="en-GB" sz="2000" dirty="0"/>
                    </a:p>
                  </a:txBody>
                  <a:tcPr/>
                </a:tc>
                <a:extLst>
                  <a:ext uri="{0D108BD9-81ED-4DB2-BD59-A6C34878D82A}">
                    <a16:rowId xmlns:a16="http://schemas.microsoft.com/office/drawing/2014/main" val="9989884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Responsible Research and Innovation: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Scientists and all stakeholders should imagine and discuss ethical and societal aspects of new technologies and, together, change course early</a:t>
                      </a:r>
                    </a:p>
                  </a:txBody>
                  <a:tcPr/>
                </a:tc>
                <a:extLst>
                  <a:ext uri="{0D108BD9-81ED-4DB2-BD59-A6C34878D82A}">
                    <a16:rowId xmlns:a16="http://schemas.microsoft.com/office/drawing/2014/main" val="195411710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t>Collingridge Dilemma (1980):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000" dirty="0"/>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t>In the early stages of innovation, the technology is flexible, but potential future impacts are unclear</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a:t>In late stages of innovation, the impacts are known, but the technology is entrenched and inflexible</a:t>
                      </a:r>
                    </a:p>
                  </a:txBody>
                  <a:tcPr/>
                </a:tc>
                <a:extLst>
                  <a:ext uri="{0D108BD9-81ED-4DB2-BD59-A6C34878D82A}">
                    <a16:rowId xmlns:a16="http://schemas.microsoft.com/office/drawing/2014/main" val="3546560582"/>
                  </a:ext>
                </a:extLst>
              </a:tr>
            </a:tbl>
          </a:graphicData>
        </a:graphic>
      </p:graphicFrame>
    </p:spTree>
    <p:extLst>
      <p:ext uri="{BB962C8B-B14F-4D97-AF65-F5344CB8AC3E}">
        <p14:creationId xmlns:p14="http://schemas.microsoft.com/office/powerpoint/2010/main" val="3587097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Module 1 – Core Concepts </a:t>
            </a:r>
            <a:r>
              <a:rPr lang="en-GB" dirty="0"/>
              <a:t> </a:t>
            </a:r>
          </a:p>
        </p:txBody>
      </p:sp>
      <p:sp>
        <p:nvSpPr>
          <p:cNvPr id="10" name="TextBox 9">
            <a:extLst>
              <a:ext uri="{FF2B5EF4-FFF2-40B4-BE49-F238E27FC236}">
                <a16:creationId xmlns:a16="http://schemas.microsoft.com/office/drawing/2014/main" id="{160FA4F4-BC87-4666-AF57-DA9F539AA454}"/>
              </a:ext>
            </a:extLst>
          </p:cNvPr>
          <p:cNvSpPr txBox="1"/>
          <p:nvPr/>
        </p:nvSpPr>
        <p:spPr>
          <a:xfrm>
            <a:off x="1992367"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GB" sz="2000" b="1"/>
              <a:t>Responsible Research and Innovation (RRI)</a:t>
            </a:r>
            <a:endParaRPr lang="en-GB" sz="2000" b="1" dirty="0"/>
          </a:p>
        </p:txBody>
      </p:sp>
      <p:sp>
        <p:nvSpPr>
          <p:cNvPr id="7" name="TextBox 6">
            <a:extLst>
              <a:ext uri="{FF2B5EF4-FFF2-40B4-BE49-F238E27FC236}">
                <a16:creationId xmlns:a16="http://schemas.microsoft.com/office/drawing/2014/main" id="{CF46BEF9-7256-4C19-9C36-F8D6039EA3BB}"/>
              </a:ext>
            </a:extLst>
          </p:cNvPr>
          <p:cNvSpPr txBox="1"/>
          <p:nvPr/>
        </p:nvSpPr>
        <p:spPr>
          <a:xfrm>
            <a:off x="1992366" y="1623470"/>
            <a:ext cx="7990619" cy="707886"/>
          </a:xfrm>
          <a:prstGeom prst="rect">
            <a:avLst/>
          </a:prstGeom>
          <a:noFill/>
        </p:spPr>
        <p:txBody>
          <a:bodyPr wrap="square">
            <a:spAutoFit/>
          </a:bodyPr>
          <a:lstStyle/>
          <a:p>
            <a:pPr lvl="0"/>
            <a:r>
              <a:rPr lang="en-GB" sz="2000" dirty="0"/>
              <a:t>Under the flag of RRI, governments funding R&amp;D demand co-responsibility for societal impacts from:</a:t>
            </a:r>
          </a:p>
        </p:txBody>
      </p:sp>
      <p:sp>
        <p:nvSpPr>
          <p:cNvPr id="9" name="TextBox 8">
            <a:extLst>
              <a:ext uri="{FF2B5EF4-FFF2-40B4-BE49-F238E27FC236}">
                <a16:creationId xmlns:a16="http://schemas.microsoft.com/office/drawing/2014/main" id="{B1DC0820-451F-4393-B8C2-7FE635889890}"/>
              </a:ext>
            </a:extLst>
          </p:cNvPr>
          <p:cNvSpPr txBox="1"/>
          <p:nvPr/>
        </p:nvSpPr>
        <p:spPr>
          <a:xfrm>
            <a:off x="1851176" y="3679811"/>
            <a:ext cx="3288383" cy="1015663"/>
          </a:xfrm>
          <a:prstGeom prst="rect">
            <a:avLst/>
          </a:prstGeom>
          <a:noFill/>
          <a:ln w="25400" cap="rnd" cmpd="dbl">
            <a:solidFill>
              <a:schemeClr val="dk1"/>
            </a:solidFill>
          </a:ln>
        </p:spPr>
        <p:txBody>
          <a:bodyPr wrap="square">
            <a:spAutoFit/>
          </a:bodyPr>
          <a:lstStyle/>
          <a:p>
            <a:pPr lvl="0" algn="ctr"/>
            <a:r>
              <a:rPr lang="en-GB" sz="2000" dirty="0"/>
              <a:t>Scientific community, research organisations and individual scientists</a:t>
            </a:r>
          </a:p>
        </p:txBody>
      </p:sp>
      <p:sp>
        <p:nvSpPr>
          <p:cNvPr id="11" name="TextBox 10">
            <a:extLst>
              <a:ext uri="{FF2B5EF4-FFF2-40B4-BE49-F238E27FC236}">
                <a16:creationId xmlns:a16="http://schemas.microsoft.com/office/drawing/2014/main" id="{DDF95361-AFFE-4143-BD1B-D5878B1C5EAE}"/>
              </a:ext>
            </a:extLst>
          </p:cNvPr>
          <p:cNvSpPr txBox="1"/>
          <p:nvPr/>
        </p:nvSpPr>
        <p:spPr>
          <a:xfrm>
            <a:off x="7016129" y="3679810"/>
            <a:ext cx="4260512" cy="1015663"/>
          </a:xfrm>
          <a:prstGeom prst="rect">
            <a:avLst/>
          </a:prstGeom>
          <a:noFill/>
          <a:ln w="25400" cap="rnd" cmpd="dbl">
            <a:solidFill>
              <a:schemeClr val="dk1"/>
            </a:solidFill>
          </a:ln>
        </p:spPr>
        <p:txBody>
          <a:bodyPr wrap="square">
            <a:spAutoFit/>
          </a:bodyPr>
          <a:lstStyle/>
          <a:p>
            <a:pPr lvl="0" algn="ctr"/>
            <a:r>
              <a:rPr lang="en-GB" sz="2000" dirty="0"/>
              <a:t>Large industry and Small and Medium Enterprises engaged in R&amp;D and innovation (in publicly funded projects)</a:t>
            </a:r>
          </a:p>
        </p:txBody>
      </p:sp>
      <p:sp>
        <p:nvSpPr>
          <p:cNvPr id="13" name="TextBox 12">
            <a:extLst>
              <a:ext uri="{FF2B5EF4-FFF2-40B4-BE49-F238E27FC236}">
                <a16:creationId xmlns:a16="http://schemas.microsoft.com/office/drawing/2014/main" id="{76B772F1-CF43-4FAD-B932-223D8B991959}"/>
              </a:ext>
            </a:extLst>
          </p:cNvPr>
          <p:cNvSpPr txBox="1"/>
          <p:nvPr/>
        </p:nvSpPr>
        <p:spPr>
          <a:xfrm>
            <a:off x="3736142" y="5288054"/>
            <a:ext cx="4887797" cy="1015663"/>
          </a:xfrm>
          <a:prstGeom prst="rect">
            <a:avLst/>
          </a:prstGeom>
          <a:noFill/>
          <a:ln w="25400" cap="rnd" cmpd="dbl">
            <a:solidFill>
              <a:schemeClr val="dk1"/>
            </a:solidFill>
          </a:ln>
        </p:spPr>
        <p:txBody>
          <a:bodyPr wrap="square">
            <a:spAutoFit/>
          </a:bodyPr>
          <a:lstStyle/>
          <a:p>
            <a:pPr lvl="0" algn="ctr"/>
            <a:r>
              <a:rPr lang="en-GB" sz="2000" dirty="0"/>
              <a:t>Civil society organisations including trade unions, environmental, consumer, peace movements</a:t>
            </a:r>
          </a:p>
        </p:txBody>
      </p:sp>
      <p:sp>
        <p:nvSpPr>
          <p:cNvPr id="23" name="Arrow: Right 22">
            <a:extLst>
              <a:ext uri="{FF2B5EF4-FFF2-40B4-BE49-F238E27FC236}">
                <a16:creationId xmlns:a16="http://schemas.microsoft.com/office/drawing/2014/main" id="{8A336656-3E9B-4055-8C3F-7E14A3E86367}"/>
              </a:ext>
            </a:extLst>
          </p:cNvPr>
          <p:cNvSpPr/>
          <p:nvPr/>
        </p:nvSpPr>
        <p:spPr>
          <a:xfrm rot="8100000">
            <a:off x="4945004" y="2810486"/>
            <a:ext cx="1400815" cy="561946"/>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Arrow: Right 24">
            <a:extLst>
              <a:ext uri="{FF2B5EF4-FFF2-40B4-BE49-F238E27FC236}">
                <a16:creationId xmlns:a16="http://schemas.microsoft.com/office/drawing/2014/main" id="{7CC6C797-E978-4E66-AD02-65CD8F967907}"/>
              </a:ext>
            </a:extLst>
          </p:cNvPr>
          <p:cNvSpPr/>
          <p:nvPr/>
        </p:nvSpPr>
        <p:spPr>
          <a:xfrm rot="2700000">
            <a:off x="5828966" y="2813416"/>
            <a:ext cx="1392532" cy="561945"/>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Arrow: Right 26">
            <a:extLst>
              <a:ext uri="{FF2B5EF4-FFF2-40B4-BE49-F238E27FC236}">
                <a16:creationId xmlns:a16="http://schemas.microsoft.com/office/drawing/2014/main" id="{97AD78FD-EAC3-4D8B-A06E-BE787B8B99B0}"/>
              </a:ext>
            </a:extLst>
          </p:cNvPr>
          <p:cNvSpPr/>
          <p:nvPr/>
        </p:nvSpPr>
        <p:spPr>
          <a:xfrm rot="5400000">
            <a:off x="4655762" y="3491928"/>
            <a:ext cx="2862813" cy="541669"/>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Graphic 1" descr="Flask">
            <a:extLst>
              <a:ext uri="{FF2B5EF4-FFF2-40B4-BE49-F238E27FC236}">
                <a16:creationId xmlns:a16="http://schemas.microsoft.com/office/drawing/2014/main" id="{7161CC71-CA70-4AE9-8FFC-272EDEAC342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969526"/>
            <a:ext cx="1659117" cy="1659117"/>
          </a:xfrm>
          <a:prstGeom prst="rect">
            <a:avLst/>
          </a:prstGeom>
        </p:spPr>
      </p:pic>
    </p:spTree>
    <p:extLst>
      <p:ext uri="{BB962C8B-B14F-4D97-AF65-F5344CB8AC3E}">
        <p14:creationId xmlns:p14="http://schemas.microsoft.com/office/powerpoint/2010/main" val="4271596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Module 1 – Core Concepts </a:t>
            </a:r>
            <a:r>
              <a:rPr lang="en-GB" dirty="0"/>
              <a:t> </a:t>
            </a:r>
          </a:p>
        </p:txBody>
      </p:sp>
      <p:sp>
        <p:nvSpPr>
          <p:cNvPr id="10" name="TextBox 9">
            <a:extLst>
              <a:ext uri="{FF2B5EF4-FFF2-40B4-BE49-F238E27FC236}">
                <a16:creationId xmlns:a16="http://schemas.microsoft.com/office/drawing/2014/main" id="{160FA4F4-BC87-4666-AF57-DA9F539AA454}"/>
              </a:ext>
            </a:extLst>
          </p:cNvPr>
          <p:cNvSpPr txBox="1"/>
          <p:nvPr/>
        </p:nvSpPr>
        <p:spPr>
          <a:xfrm>
            <a:off x="1992367"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GB" sz="2000" b="1"/>
              <a:t>Responsible Research and Innovation (RRI)</a:t>
            </a:r>
            <a:endParaRPr lang="en-GB" sz="2000" b="1" dirty="0"/>
          </a:p>
        </p:txBody>
      </p:sp>
      <p:sp>
        <p:nvSpPr>
          <p:cNvPr id="7" name="TextBox 6">
            <a:extLst>
              <a:ext uri="{FF2B5EF4-FFF2-40B4-BE49-F238E27FC236}">
                <a16:creationId xmlns:a16="http://schemas.microsoft.com/office/drawing/2014/main" id="{CF46BEF9-7256-4C19-9C36-F8D6039EA3BB}"/>
              </a:ext>
            </a:extLst>
          </p:cNvPr>
          <p:cNvSpPr txBox="1"/>
          <p:nvPr/>
        </p:nvSpPr>
        <p:spPr>
          <a:xfrm>
            <a:off x="1992366" y="1623470"/>
            <a:ext cx="7990619" cy="707886"/>
          </a:xfrm>
          <a:prstGeom prst="rect">
            <a:avLst/>
          </a:prstGeom>
          <a:noFill/>
        </p:spPr>
        <p:txBody>
          <a:bodyPr wrap="square">
            <a:spAutoFit/>
          </a:bodyPr>
          <a:lstStyle/>
          <a:p>
            <a:r>
              <a:rPr lang="en-GB" sz="2000" dirty="0"/>
              <a:t>The concept “Responsible Research and Innovation” comprises guidelines for taking this responsibility</a:t>
            </a:r>
          </a:p>
        </p:txBody>
      </p:sp>
      <p:sp>
        <p:nvSpPr>
          <p:cNvPr id="14" name="TextBox 13">
            <a:extLst>
              <a:ext uri="{FF2B5EF4-FFF2-40B4-BE49-F238E27FC236}">
                <a16:creationId xmlns:a16="http://schemas.microsoft.com/office/drawing/2014/main" id="{8928F038-CBDB-42CA-9C1E-EBF533655EB9}"/>
              </a:ext>
            </a:extLst>
          </p:cNvPr>
          <p:cNvSpPr txBox="1"/>
          <p:nvPr/>
        </p:nvSpPr>
        <p:spPr>
          <a:xfrm>
            <a:off x="2809188" y="2415583"/>
            <a:ext cx="6513921" cy="707886"/>
          </a:xfrm>
          <a:prstGeom prst="rect">
            <a:avLst/>
          </a:prstGeom>
          <a:noFill/>
        </p:spPr>
        <p:txBody>
          <a:bodyPr wrap="square">
            <a:spAutoFit/>
          </a:bodyPr>
          <a:lstStyle/>
          <a:p>
            <a:r>
              <a:rPr lang="en-GB" sz="2000" dirty="0"/>
              <a:t>Several definitions are used, but all stress the need for the </a:t>
            </a:r>
            <a:r>
              <a:rPr lang="en-GB" sz="2000" b="1" dirty="0"/>
              <a:t>four elements </a:t>
            </a:r>
            <a:r>
              <a:rPr lang="en-GB" sz="2000" dirty="0"/>
              <a:t>listed below</a:t>
            </a:r>
          </a:p>
        </p:txBody>
      </p:sp>
      <p:graphicFrame>
        <p:nvGraphicFramePr>
          <p:cNvPr id="4" name="Tabel 9">
            <a:extLst>
              <a:ext uri="{FF2B5EF4-FFF2-40B4-BE49-F238E27FC236}">
                <a16:creationId xmlns:a16="http://schemas.microsoft.com/office/drawing/2014/main" id="{29A14ED6-D899-4BFB-9E3A-B9F011218F54}"/>
              </a:ext>
            </a:extLst>
          </p:cNvPr>
          <p:cNvGraphicFramePr>
            <a:graphicFrameLocks noGrp="1"/>
          </p:cNvGraphicFramePr>
          <p:nvPr>
            <p:extLst>
              <p:ext uri="{D42A27DB-BD31-4B8C-83A1-F6EECF244321}">
                <p14:modId xmlns:p14="http://schemas.microsoft.com/office/powerpoint/2010/main" val="3475406940"/>
              </p:ext>
            </p:extLst>
          </p:nvPr>
        </p:nvGraphicFramePr>
        <p:xfrm>
          <a:off x="2569779" y="3429000"/>
          <a:ext cx="7990619" cy="2931160"/>
        </p:xfrm>
        <a:graphic>
          <a:graphicData uri="http://schemas.openxmlformats.org/drawingml/2006/table">
            <a:tbl>
              <a:tblPr firstRow="1" bandRow="1">
                <a:tableStyleId>{073A0DAA-6AF3-43AB-8588-CEC1D06C72B9}</a:tableStyleId>
              </a:tblPr>
              <a:tblGrid>
                <a:gridCol w="1711148">
                  <a:extLst>
                    <a:ext uri="{9D8B030D-6E8A-4147-A177-3AD203B41FA5}">
                      <a16:colId xmlns:a16="http://schemas.microsoft.com/office/drawing/2014/main" val="2149274760"/>
                    </a:ext>
                  </a:extLst>
                </a:gridCol>
                <a:gridCol w="6279471">
                  <a:extLst>
                    <a:ext uri="{9D8B030D-6E8A-4147-A177-3AD203B41FA5}">
                      <a16:colId xmlns:a16="http://schemas.microsoft.com/office/drawing/2014/main" val="3340387534"/>
                    </a:ext>
                  </a:extLst>
                </a:gridCol>
              </a:tblGrid>
              <a:tr h="370840">
                <a:tc>
                  <a:txBody>
                    <a:bodyPr/>
                    <a:lstStyle/>
                    <a:p>
                      <a:r>
                        <a:rPr lang="en-GB" dirty="0"/>
                        <a:t>Element of RRI:</a:t>
                      </a:r>
                    </a:p>
                  </a:txBody>
                  <a:tcPr/>
                </a:tc>
                <a:tc>
                  <a:txBody>
                    <a:bodyPr/>
                    <a:lstStyle/>
                    <a:p>
                      <a:r>
                        <a:rPr lang="en-GB" dirty="0"/>
                        <a:t>What does it mean?</a:t>
                      </a:r>
                    </a:p>
                  </a:txBody>
                  <a:tcPr/>
                </a:tc>
                <a:extLst>
                  <a:ext uri="{0D108BD9-81ED-4DB2-BD59-A6C34878D82A}">
                    <a16:rowId xmlns:a16="http://schemas.microsoft.com/office/drawing/2014/main" val="1904239627"/>
                  </a:ext>
                </a:extLst>
              </a:tr>
              <a:tr h="370840">
                <a:tc>
                  <a:txBody>
                    <a:bodyPr/>
                    <a:lstStyle/>
                    <a:p>
                      <a:r>
                        <a:rPr lang="en-GB" b="1" dirty="0"/>
                        <a:t>Inclusiveness</a:t>
                      </a:r>
                    </a:p>
                  </a:txBody>
                  <a:tcPr/>
                </a:tc>
                <a:tc>
                  <a:txBody>
                    <a:bodyPr/>
                    <a:lstStyle/>
                    <a:p>
                      <a:r>
                        <a:rPr lang="en-GB" dirty="0"/>
                        <a:t>All people have the right to participate in science and reap the benefits</a:t>
                      </a:r>
                    </a:p>
                  </a:txBody>
                  <a:tcPr/>
                </a:tc>
                <a:extLst>
                  <a:ext uri="{0D108BD9-81ED-4DB2-BD59-A6C34878D82A}">
                    <a16:rowId xmlns:a16="http://schemas.microsoft.com/office/drawing/2014/main" val="3285224717"/>
                  </a:ext>
                </a:extLst>
              </a:tr>
              <a:tr h="370840">
                <a:tc>
                  <a:txBody>
                    <a:bodyPr/>
                    <a:lstStyle/>
                    <a:p>
                      <a:r>
                        <a:rPr lang="en-GB" b="1" dirty="0"/>
                        <a:t>Anticipation</a:t>
                      </a:r>
                    </a:p>
                  </a:txBody>
                  <a:tcPr/>
                </a:tc>
                <a:tc>
                  <a:txBody>
                    <a:bodyPr/>
                    <a:lstStyle/>
                    <a:p>
                      <a:r>
                        <a:rPr lang="en-GB" dirty="0"/>
                        <a:t>Reflect on potential future impacts on society and the environment already during the research phase</a:t>
                      </a:r>
                    </a:p>
                  </a:txBody>
                  <a:tcPr/>
                </a:tc>
                <a:extLst>
                  <a:ext uri="{0D108BD9-81ED-4DB2-BD59-A6C34878D82A}">
                    <a16:rowId xmlns:a16="http://schemas.microsoft.com/office/drawing/2014/main" val="2545448345"/>
                  </a:ext>
                </a:extLst>
              </a:tr>
              <a:tr h="370840">
                <a:tc>
                  <a:txBody>
                    <a:bodyPr/>
                    <a:lstStyle/>
                    <a:p>
                      <a:r>
                        <a:rPr lang="en-GB" b="1" dirty="0"/>
                        <a:t>Openness</a:t>
                      </a:r>
                    </a:p>
                  </a:txBody>
                  <a:tcPr/>
                </a:tc>
                <a:tc>
                  <a:txBody>
                    <a:bodyPr/>
                    <a:lstStyle/>
                    <a:p>
                      <a:r>
                        <a:rPr lang="en-GB" dirty="0"/>
                        <a:t>Publish results of scientific research and communicate about it to all people in understandable terms</a:t>
                      </a:r>
                    </a:p>
                  </a:txBody>
                  <a:tcPr/>
                </a:tc>
                <a:extLst>
                  <a:ext uri="{0D108BD9-81ED-4DB2-BD59-A6C34878D82A}">
                    <a16:rowId xmlns:a16="http://schemas.microsoft.com/office/drawing/2014/main" val="1825647996"/>
                  </a:ext>
                </a:extLst>
              </a:tr>
              <a:tr h="370840">
                <a:tc>
                  <a:txBody>
                    <a:bodyPr/>
                    <a:lstStyle/>
                    <a:p>
                      <a:r>
                        <a:rPr lang="en-GB" b="1" dirty="0"/>
                        <a:t>Responsiveness</a:t>
                      </a:r>
                    </a:p>
                  </a:txBody>
                  <a:tcPr/>
                </a:tc>
                <a:tc>
                  <a:txBody>
                    <a:bodyPr/>
                    <a:lstStyle/>
                    <a:p>
                      <a:r>
                        <a:rPr lang="en-GB" dirty="0"/>
                        <a:t>Engage in public dialogue with citizens and stakeholders and take their views into account in research strategies</a:t>
                      </a:r>
                    </a:p>
                  </a:txBody>
                  <a:tcPr/>
                </a:tc>
                <a:extLst>
                  <a:ext uri="{0D108BD9-81ED-4DB2-BD59-A6C34878D82A}">
                    <a16:rowId xmlns:a16="http://schemas.microsoft.com/office/drawing/2014/main" val="376114502"/>
                  </a:ext>
                </a:extLst>
              </a:tr>
            </a:tbl>
          </a:graphicData>
        </a:graphic>
      </p:graphicFrame>
      <p:pic>
        <p:nvPicPr>
          <p:cNvPr id="5" name="Graphic 4" descr="Flask">
            <a:extLst>
              <a:ext uri="{FF2B5EF4-FFF2-40B4-BE49-F238E27FC236}">
                <a16:creationId xmlns:a16="http://schemas.microsoft.com/office/drawing/2014/main" id="{64EDDB1B-80F0-4775-9D18-E11E07BA179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969526"/>
            <a:ext cx="1659117" cy="1659117"/>
          </a:xfrm>
          <a:prstGeom prst="rect">
            <a:avLst/>
          </a:prstGeom>
        </p:spPr>
      </p:pic>
    </p:spTree>
    <p:extLst>
      <p:ext uri="{BB962C8B-B14F-4D97-AF65-F5344CB8AC3E}">
        <p14:creationId xmlns:p14="http://schemas.microsoft.com/office/powerpoint/2010/main" val="3658802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798A7732-F90F-477D-B1D3-63D4DD2CBB16}"/>
              </a:ext>
            </a:extLst>
          </p:cNvPr>
          <p:cNvSpPr txBox="1"/>
          <p:nvPr/>
        </p:nvSpPr>
        <p:spPr>
          <a:xfrm>
            <a:off x="0" y="0"/>
            <a:ext cx="5139559" cy="523220"/>
          </a:xfrm>
          <a:prstGeom prst="rect">
            <a:avLst/>
          </a:prstGeom>
          <a:noFill/>
        </p:spPr>
        <p:txBody>
          <a:bodyPr wrap="square" rtlCol="0">
            <a:spAutoFit/>
          </a:bodyPr>
          <a:lstStyle/>
          <a:p>
            <a:r>
              <a:rPr lang="en-GB" sz="2800" b="1" dirty="0"/>
              <a:t>Module 1 – Core Concepts </a:t>
            </a:r>
            <a:r>
              <a:rPr lang="en-GB" dirty="0"/>
              <a:t> </a:t>
            </a:r>
          </a:p>
        </p:txBody>
      </p:sp>
      <p:sp>
        <p:nvSpPr>
          <p:cNvPr id="10" name="TextBox 9">
            <a:extLst>
              <a:ext uri="{FF2B5EF4-FFF2-40B4-BE49-F238E27FC236}">
                <a16:creationId xmlns:a16="http://schemas.microsoft.com/office/drawing/2014/main" id="{160FA4F4-BC87-4666-AF57-DA9F539AA454}"/>
              </a:ext>
            </a:extLst>
          </p:cNvPr>
          <p:cNvSpPr txBox="1"/>
          <p:nvPr/>
        </p:nvSpPr>
        <p:spPr>
          <a:xfrm>
            <a:off x="1992367" y="969526"/>
            <a:ext cx="7924143" cy="400110"/>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en-GB" sz="2000" b="1"/>
              <a:t>Responsible Research and Innovation (RRI)</a:t>
            </a:r>
            <a:endParaRPr lang="en-GB" sz="2000" b="1" dirty="0"/>
          </a:p>
        </p:txBody>
      </p:sp>
      <p:sp>
        <p:nvSpPr>
          <p:cNvPr id="7" name="TextBox 6">
            <a:extLst>
              <a:ext uri="{FF2B5EF4-FFF2-40B4-BE49-F238E27FC236}">
                <a16:creationId xmlns:a16="http://schemas.microsoft.com/office/drawing/2014/main" id="{CF46BEF9-7256-4C19-9C36-F8D6039EA3BB}"/>
              </a:ext>
            </a:extLst>
          </p:cNvPr>
          <p:cNvSpPr txBox="1"/>
          <p:nvPr/>
        </p:nvSpPr>
        <p:spPr>
          <a:xfrm>
            <a:off x="1992367" y="1369636"/>
            <a:ext cx="7990619" cy="707886"/>
          </a:xfrm>
          <a:prstGeom prst="rect">
            <a:avLst/>
          </a:prstGeom>
          <a:noFill/>
        </p:spPr>
        <p:txBody>
          <a:bodyPr wrap="square">
            <a:spAutoFit/>
          </a:bodyPr>
          <a:lstStyle/>
          <a:p>
            <a:r>
              <a:rPr lang="en-US" sz="2000" dirty="0"/>
              <a:t>How can scientists and engineers take more responsibility for ethical and societal impacts of research? The funder’s perspective:</a:t>
            </a:r>
            <a:endParaRPr lang="en-GB" sz="2000" dirty="0"/>
          </a:p>
        </p:txBody>
      </p:sp>
      <p:graphicFrame>
        <p:nvGraphicFramePr>
          <p:cNvPr id="2" name="Tabel 6">
            <a:extLst>
              <a:ext uri="{FF2B5EF4-FFF2-40B4-BE49-F238E27FC236}">
                <a16:creationId xmlns:a16="http://schemas.microsoft.com/office/drawing/2014/main" id="{8B5C6946-DD2B-4D37-9F8D-5CB173D8D2C2}"/>
              </a:ext>
            </a:extLst>
          </p:cNvPr>
          <p:cNvGraphicFramePr>
            <a:graphicFrameLocks noGrp="1"/>
          </p:cNvGraphicFramePr>
          <p:nvPr>
            <p:extLst>
              <p:ext uri="{D42A27DB-BD31-4B8C-83A1-F6EECF244321}">
                <p14:modId xmlns:p14="http://schemas.microsoft.com/office/powerpoint/2010/main" val="1230143004"/>
              </p:ext>
            </p:extLst>
          </p:nvPr>
        </p:nvGraphicFramePr>
        <p:xfrm>
          <a:off x="2105245" y="2170806"/>
          <a:ext cx="7387548" cy="4384080"/>
        </p:xfrm>
        <a:graphic>
          <a:graphicData uri="http://schemas.openxmlformats.org/drawingml/2006/table">
            <a:tbl>
              <a:tblPr firstRow="1" bandRow="1">
                <a:tableStyleId>{073A0DAA-6AF3-43AB-8588-CEC1D06C72B9}</a:tableStyleId>
              </a:tblPr>
              <a:tblGrid>
                <a:gridCol w="1507534">
                  <a:extLst>
                    <a:ext uri="{9D8B030D-6E8A-4147-A177-3AD203B41FA5}">
                      <a16:colId xmlns:a16="http://schemas.microsoft.com/office/drawing/2014/main" val="390089745"/>
                    </a:ext>
                  </a:extLst>
                </a:gridCol>
                <a:gridCol w="5880014">
                  <a:extLst>
                    <a:ext uri="{9D8B030D-6E8A-4147-A177-3AD203B41FA5}">
                      <a16:colId xmlns:a16="http://schemas.microsoft.com/office/drawing/2014/main" val="2690893005"/>
                    </a:ext>
                  </a:extLst>
                </a:gridCol>
              </a:tblGrid>
              <a:tr h="389672">
                <a:tc>
                  <a:txBody>
                    <a:bodyPr/>
                    <a:lstStyle/>
                    <a:p>
                      <a:r>
                        <a:rPr lang="en-GB" dirty="0"/>
                        <a:t>Six keys:</a:t>
                      </a:r>
                    </a:p>
                  </a:txBody>
                  <a:tcPr/>
                </a:tc>
                <a:tc>
                  <a:txBody>
                    <a:bodyPr/>
                    <a:lstStyle/>
                    <a:p>
                      <a:r>
                        <a:rPr lang="en-GB" dirty="0"/>
                        <a:t>What does it mean?</a:t>
                      </a:r>
                    </a:p>
                  </a:txBody>
                  <a:tcPr/>
                </a:tc>
                <a:extLst>
                  <a:ext uri="{0D108BD9-81ED-4DB2-BD59-A6C34878D82A}">
                    <a16:rowId xmlns:a16="http://schemas.microsoft.com/office/drawing/2014/main" val="3298787283"/>
                  </a:ext>
                </a:extLst>
              </a:tr>
              <a:tr h="67258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t>Public engagement</a:t>
                      </a:r>
                      <a:endParaRPr lang="en-GB" b="1" dirty="0"/>
                    </a:p>
                  </a:txBody>
                  <a:tcPr/>
                </a:tc>
                <a:tc>
                  <a:txBody>
                    <a:bodyPr/>
                    <a:lstStyle/>
                    <a:p>
                      <a:r>
                        <a:rPr lang="en-GB" dirty="0"/>
                        <a:t>Projects funded by the EU must include (two-way) communication with stakeholders and citizens about results.</a:t>
                      </a:r>
                    </a:p>
                  </a:txBody>
                  <a:tcPr/>
                </a:tc>
                <a:extLst>
                  <a:ext uri="{0D108BD9-81ED-4DB2-BD59-A6C34878D82A}">
                    <a16:rowId xmlns:a16="http://schemas.microsoft.com/office/drawing/2014/main" val="1661314245"/>
                  </a:ext>
                </a:extLst>
              </a:tr>
              <a:tr h="672584">
                <a:tc>
                  <a:txBody>
                    <a:bodyPr/>
                    <a:lstStyle/>
                    <a:p>
                      <a:r>
                        <a:rPr lang="en-GB" b="1" dirty="0"/>
                        <a:t>Gender equality</a:t>
                      </a:r>
                    </a:p>
                  </a:txBody>
                  <a:tcPr/>
                </a:tc>
                <a:tc>
                  <a:txBody>
                    <a:bodyPr/>
                    <a:lstStyle/>
                    <a:p>
                      <a:r>
                        <a:rPr lang="en-GB" dirty="0"/>
                        <a:t>Equal participation of men and women in management and research, addressing gender-specific issues in the research.</a:t>
                      </a:r>
                    </a:p>
                  </a:txBody>
                  <a:tcPr/>
                </a:tc>
                <a:extLst>
                  <a:ext uri="{0D108BD9-81ED-4DB2-BD59-A6C34878D82A}">
                    <a16:rowId xmlns:a16="http://schemas.microsoft.com/office/drawing/2014/main" val="4268210621"/>
                  </a:ext>
                </a:extLst>
              </a:tr>
              <a:tr h="672584">
                <a:tc>
                  <a:txBody>
                    <a:bodyPr/>
                    <a:lstStyle/>
                    <a:p>
                      <a:r>
                        <a:rPr lang="en-GB" b="1" dirty="0"/>
                        <a:t>Science education</a:t>
                      </a:r>
                    </a:p>
                  </a:txBody>
                  <a:tcPr/>
                </a:tc>
                <a:tc>
                  <a:txBody>
                    <a:bodyPr/>
                    <a:lstStyle/>
                    <a:p>
                      <a:r>
                        <a:rPr lang="en-GB" dirty="0"/>
                        <a:t>Include training and education of young scientists, engage with schools or science museums.</a:t>
                      </a:r>
                    </a:p>
                  </a:txBody>
                  <a:tcPr/>
                </a:tc>
                <a:extLst>
                  <a:ext uri="{0D108BD9-81ED-4DB2-BD59-A6C34878D82A}">
                    <a16:rowId xmlns:a16="http://schemas.microsoft.com/office/drawing/2014/main" val="2822919789"/>
                  </a:ext>
                </a:extLst>
              </a:tr>
              <a:tr h="672584">
                <a:tc>
                  <a:txBody>
                    <a:bodyPr/>
                    <a:lstStyle/>
                    <a:p>
                      <a:r>
                        <a:rPr lang="en-GB" b="1" dirty="0"/>
                        <a:t>Open access / open science</a:t>
                      </a:r>
                    </a:p>
                  </a:txBody>
                  <a:tcPr/>
                </a:tc>
                <a:tc>
                  <a:txBody>
                    <a:bodyPr/>
                    <a:lstStyle/>
                    <a:p>
                      <a:r>
                        <a:rPr lang="en-GB" dirty="0"/>
                        <a:t>Publish results in open access publications, offer open access of research data, etc.</a:t>
                      </a:r>
                    </a:p>
                  </a:txBody>
                  <a:tcPr/>
                </a:tc>
                <a:extLst>
                  <a:ext uri="{0D108BD9-81ED-4DB2-BD59-A6C34878D82A}">
                    <a16:rowId xmlns:a16="http://schemas.microsoft.com/office/drawing/2014/main" val="646513238"/>
                  </a:ext>
                </a:extLst>
              </a:tr>
              <a:tr h="389672">
                <a:tc>
                  <a:txBody>
                    <a:bodyPr/>
                    <a:lstStyle/>
                    <a:p>
                      <a:r>
                        <a:rPr lang="en-GB" b="1" dirty="0"/>
                        <a:t>Ethics</a:t>
                      </a:r>
                    </a:p>
                  </a:txBody>
                  <a:tcPr/>
                </a:tc>
                <a:tc>
                  <a:txBody>
                    <a:bodyPr/>
                    <a:lstStyle/>
                    <a:p>
                      <a:r>
                        <a:rPr lang="en-GB" dirty="0"/>
                        <a:t>Explore and address ethical issues of the research.</a:t>
                      </a:r>
                    </a:p>
                  </a:txBody>
                  <a:tcPr/>
                </a:tc>
                <a:extLst>
                  <a:ext uri="{0D108BD9-81ED-4DB2-BD59-A6C34878D82A}">
                    <a16:rowId xmlns:a16="http://schemas.microsoft.com/office/drawing/2014/main" val="3904875162"/>
                  </a:ext>
                </a:extLst>
              </a:tr>
              <a:tr h="600059">
                <a:tc>
                  <a:txBody>
                    <a:bodyPr/>
                    <a:lstStyle/>
                    <a:p>
                      <a:r>
                        <a:rPr lang="en-GB" b="1" dirty="0"/>
                        <a:t>Governance</a:t>
                      </a:r>
                    </a:p>
                  </a:txBody>
                  <a:tcPr/>
                </a:tc>
                <a:tc>
                  <a:txBody>
                    <a:bodyPr/>
                    <a:lstStyle/>
                    <a:p>
                      <a:r>
                        <a:rPr lang="en-GB" dirty="0"/>
                        <a:t>Contribute to responsible governance and policy making of science and technology (this is mainly addressed to policy makers).</a:t>
                      </a:r>
                    </a:p>
                  </a:txBody>
                  <a:tcPr/>
                </a:tc>
                <a:extLst>
                  <a:ext uri="{0D108BD9-81ED-4DB2-BD59-A6C34878D82A}">
                    <a16:rowId xmlns:a16="http://schemas.microsoft.com/office/drawing/2014/main" val="4088462770"/>
                  </a:ext>
                </a:extLst>
              </a:tr>
            </a:tbl>
          </a:graphicData>
        </a:graphic>
      </p:graphicFrame>
      <p:sp>
        <p:nvSpPr>
          <p:cNvPr id="5" name="Tekstvak 8">
            <a:extLst>
              <a:ext uri="{FF2B5EF4-FFF2-40B4-BE49-F238E27FC236}">
                <a16:creationId xmlns:a16="http://schemas.microsoft.com/office/drawing/2014/main" id="{425FB065-352D-48C8-AE8C-268783D87C3A}"/>
              </a:ext>
            </a:extLst>
          </p:cNvPr>
          <p:cNvSpPr txBox="1"/>
          <p:nvPr/>
        </p:nvSpPr>
        <p:spPr>
          <a:xfrm>
            <a:off x="9689621" y="2377687"/>
            <a:ext cx="2338981" cy="3416320"/>
          </a:xfrm>
          <a:prstGeom prst="rect">
            <a:avLst/>
          </a:prstGeom>
          <a:noFill/>
        </p:spPr>
        <p:txBody>
          <a:bodyPr wrap="square" rtlCol="0">
            <a:spAutoFit/>
          </a:bodyPr>
          <a:lstStyle/>
          <a:p>
            <a:r>
              <a:rPr lang="en-GB" b="1" dirty="0"/>
              <a:t>Example: </a:t>
            </a:r>
          </a:p>
          <a:p>
            <a:pPr marL="179388" indent="-179388">
              <a:buFont typeface="Arial" panose="020B0604020202020204" pitchFamily="34" charset="0"/>
              <a:buChar char="•"/>
            </a:pPr>
            <a:r>
              <a:rPr lang="en-GB" dirty="0"/>
              <a:t>RRI is a horizontal priority in the R&amp;D programme of the European Union </a:t>
            </a:r>
          </a:p>
          <a:p>
            <a:pPr marL="179388" indent="-179388">
              <a:buFont typeface="Arial" panose="020B0604020202020204" pitchFamily="34" charset="0"/>
              <a:buChar char="•"/>
            </a:pPr>
            <a:r>
              <a:rPr lang="en-GB" dirty="0"/>
              <a:t>All project proposals should address these six keys</a:t>
            </a:r>
          </a:p>
          <a:p>
            <a:pPr marL="179388" indent="-179388">
              <a:buFont typeface="Arial" panose="020B0604020202020204" pitchFamily="34" charset="0"/>
              <a:buChar char="•"/>
            </a:pPr>
            <a:r>
              <a:rPr lang="en-GB" dirty="0"/>
              <a:t>All proposals which are selected for EU funding go through ethics review</a:t>
            </a:r>
          </a:p>
        </p:txBody>
      </p:sp>
      <p:pic>
        <p:nvPicPr>
          <p:cNvPr id="6" name="Graphic 5" descr="Flask">
            <a:extLst>
              <a:ext uri="{FF2B5EF4-FFF2-40B4-BE49-F238E27FC236}">
                <a16:creationId xmlns:a16="http://schemas.microsoft.com/office/drawing/2014/main" id="{EE50892A-50B4-44E2-87B8-5F2586B13F1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0" y="969526"/>
            <a:ext cx="1659117" cy="1659117"/>
          </a:xfrm>
          <a:prstGeom prst="rect">
            <a:avLst/>
          </a:prstGeom>
        </p:spPr>
      </p:pic>
    </p:spTree>
    <p:extLst>
      <p:ext uri="{BB962C8B-B14F-4D97-AF65-F5344CB8AC3E}">
        <p14:creationId xmlns:p14="http://schemas.microsoft.com/office/powerpoint/2010/main" val="1923128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3581</Words>
  <Application>Microsoft Office PowerPoint</Application>
  <PresentationFormat>Widescreen</PresentationFormat>
  <Paragraphs>211</Paragraphs>
  <Slides>17</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Kai Ilchmann</dc:creator>
  <cp:lastModifiedBy>Kai Ilchmann</cp:lastModifiedBy>
  <cp:revision>35</cp:revision>
  <dcterms:created xsi:type="dcterms:W3CDTF">2020-09-03T11:00:39Z</dcterms:created>
  <dcterms:modified xsi:type="dcterms:W3CDTF">2020-09-04T13:53:47Z</dcterms:modified>
</cp:coreProperties>
</file>