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0" r:id="rId1"/>
  </p:sldMasterIdLst>
  <p:notesMasterIdLst>
    <p:notesMasterId r:id="rId11"/>
  </p:notesMasterIdLst>
  <p:handoutMasterIdLst>
    <p:handoutMasterId r:id="rId12"/>
  </p:handoutMasterIdLst>
  <p:sldIdLst>
    <p:sldId id="326" r:id="rId2"/>
    <p:sldId id="335" r:id="rId3"/>
    <p:sldId id="338" r:id="rId4"/>
    <p:sldId id="327" r:id="rId5"/>
    <p:sldId id="331" r:id="rId6"/>
    <p:sldId id="339" r:id="rId7"/>
    <p:sldId id="334" r:id="rId8"/>
    <p:sldId id="333" r:id="rId9"/>
    <p:sldId id="329" r:id="rId10"/>
  </p:sldIdLst>
  <p:sldSz cx="12192000" cy="6858000"/>
  <p:notesSz cx="9926638" cy="679767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DC3"/>
    <a:srgbClr val="5C81CE"/>
    <a:srgbClr val="FFFFFF"/>
    <a:srgbClr val="9578F2"/>
    <a:srgbClr val="00FFCC"/>
    <a:srgbClr val="F9FDDB"/>
    <a:srgbClr val="CCFF99"/>
    <a:srgbClr val="FFCC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165" autoAdjust="0"/>
  </p:normalViewPr>
  <p:slideViewPr>
    <p:cSldViewPr snapToGrid="0">
      <p:cViewPr varScale="1">
        <p:scale>
          <a:sx n="94" d="100"/>
          <a:sy n="94" d="100"/>
        </p:scale>
        <p:origin x="-240" y="-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37" d="100"/>
          <a:sy n="137" d="100"/>
        </p:scale>
        <p:origin x="-1380" y="-96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73050" y="6465888"/>
            <a:ext cx="1841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95" tIns="45747" rIns="91495" bIns="4574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endParaRPr lang="en-GB" sz="1400" smtClean="0">
              <a:latin typeface="Arial" charset="0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0" y="6378575"/>
            <a:ext cx="9926638" cy="20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7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2017 - </a:t>
            </a:r>
            <a:r>
              <a:rPr lang="en-GB" sz="700" dirty="0" err="1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SCK•CEN</a:t>
            </a:r>
            <a:r>
              <a:rPr lang="en-GB" sz="7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- </a:t>
            </a:r>
            <a:r>
              <a:rPr lang="en-US" sz="7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</a:t>
            </a:r>
            <a:r>
              <a:rPr lang="en-US" sz="700" dirty="0" err="1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SCK•CEN</a:t>
            </a:r>
            <a:r>
              <a:rPr lang="en-US" sz="7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.</a:t>
            </a:r>
            <a:endParaRPr lang="en-US" sz="7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059663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7150" y="3249613"/>
            <a:ext cx="727075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926" tIns="45157" rIns="91926" bIns="45157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en-GB" noProof="0" smtClean="0"/>
          </a:p>
        </p:txBody>
      </p:sp>
      <p:sp>
        <p:nvSpPr>
          <p:cNvPr id="16387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13038" y="517525"/>
            <a:ext cx="4502150" cy="2533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0" y="6378575"/>
            <a:ext cx="9926638" cy="20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GB" sz="7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Copyright © 2017 - </a:t>
            </a:r>
            <a:r>
              <a:rPr lang="en-GB" sz="700" dirty="0" err="1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SCK•CEN</a:t>
            </a:r>
            <a:r>
              <a:rPr lang="en-GB" sz="700" dirty="0" smtClean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 - </a:t>
            </a:r>
            <a:r>
              <a:rPr lang="en-US" sz="7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</a:t>
            </a:r>
            <a:r>
              <a:rPr lang="en-US" sz="700" dirty="0" err="1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SCK•CEN</a:t>
            </a:r>
            <a:r>
              <a:rPr lang="en-US" sz="700" dirty="0">
                <a:solidFill>
                  <a:srgbClr val="000000"/>
                </a:solidFill>
                <a:latin typeface="Arial" charset="0"/>
                <a:ea typeface="Times New Roman" pitchFamily="18" charset="0"/>
                <a:cs typeface="Arial" charset="0"/>
              </a:rPr>
              <a:t>.</a:t>
            </a:r>
            <a:endParaRPr lang="en-US" sz="700" dirty="0" smtClean="0">
              <a:solidFill>
                <a:srgbClr val="00000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8963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762000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13038" y="517525"/>
            <a:ext cx="4502150" cy="2533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5425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13038" y="517525"/>
            <a:ext cx="4502150" cy="253365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13038" y="517525"/>
            <a:ext cx="4502150" cy="253365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96048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13038" y="517525"/>
            <a:ext cx="4502150" cy="253365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87013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13038" y="517525"/>
            <a:ext cx="4502150" cy="2533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17232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76" y="2130426"/>
            <a:ext cx="11416857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8343" y="3886200"/>
            <a:ext cx="11446389" cy="17526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15/06/2017</a:t>
            </a:fld>
            <a:endParaRPr lang="nl-BE" dirty="0"/>
          </a:p>
        </p:txBody>
      </p:sp>
      <p:sp>
        <p:nvSpPr>
          <p:cNvPr id="9" name="Rectangle 16"/>
          <p:cNvSpPr txBox="1">
            <a:spLocks noChangeArrowheads="1"/>
          </p:cNvSpPr>
          <p:nvPr userDrawn="1"/>
        </p:nvSpPr>
        <p:spPr>
          <a:xfrm>
            <a:off x="5071531" y="6456308"/>
            <a:ext cx="2058389" cy="3251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795D34B-0000-4401-9708-96760D6E4A55}" type="slidenum">
              <a:rPr lang="en-GB" sz="1400" smtClean="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93868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057" y="467834"/>
            <a:ext cx="11439761" cy="5008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420" y="1148317"/>
            <a:ext cx="11431181" cy="5092126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6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40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15/06/2017</a:t>
            </a:fld>
            <a:endParaRPr lang="nl-BE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066806" y="6455849"/>
            <a:ext cx="2058389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 flipH="1">
            <a:off x="522515" y="1054833"/>
            <a:ext cx="11194472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DC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918036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15/06/2017</a:t>
            </a:fld>
            <a:endParaRPr lang="nl-BE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066806" y="6455849"/>
            <a:ext cx="2058389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9392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36425"/>
            <a:ext cx="12192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4542" y="541339"/>
            <a:ext cx="11441276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8595" y="1443842"/>
            <a:ext cx="11417004" cy="478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0"/>
            <a:endParaRPr lang="en-US" dirty="0" smtClean="0"/>
          </a:p>
        </p:txBody>
      </p:sp>
      <p:pic>
        <p:nvPicPr>
          <p:cNvPr id="6" name="Picture 2" descr="O:\DOKUMENT\Diensten\COM\MPR\mpr\Corporate_design\SCKCEN\60jaar SCK•CEN\huisstijl\elements\balk_60y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25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10445438" y="24992"/>
            <a:ext cx="1646740" cy="258854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15/06/2017</a:t>
            </a:fld>
            <a:endParaRPr lang="nl-BE" dirty="0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066806" y="6455849"/>
            <a:ext cx="2058389" cy="32514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2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690" b="50167"/>
          <a:stretch/>
        </p:blipFill>
        <p:spPr bwMode="auto">
          <a:xfrm>
            <a:off x="9423400" y="6437189"/>
            <a:ext cx="2271563" cy="22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10718800" y="6532305"/>
            <a:ext cx="1473200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GB" sz="7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© 2017 </a:t>
            </a:r>
            <a:r>
              <a:rPr lang="en-GB" sz="7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SCK•CEN</a:t>
            </a:r>
            <a:endParaRPr lang="en-GB" sz="7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574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 b="0">
          <a:solidFill>
            <a:srgbClr val="007DC3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2pPr>
      <a:lvl3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3pPr>
      <a:lvl4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4pPr>
      <a:lvl5pPr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5pPr>
      <a:lvl6pPr marL="4572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6pPr>
      <a:lvl7pPr marL="9144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7pPr>
      <a:lvl8pPr marL="13716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8pPr>
      <a:lvl9pPr marL="1828800" algn="r" defTabSz="68580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6173788" algn="l"/>
        </a:tabLst>
        <a:defRPr sz="2600">
          <a:solidFill>
            <a:schemeClr val="accent1"/>
          </a:solidFill>
          <a:latin typeface="Arial" charset="0"/>
        </a:defRPr>
      </a:lvl9pPr>
    </p:titleStyle>
    <p:bodyStyle>
      <a:lvl1pPr marL="309563" indent="-309563" algn="l" defTabSz="685800" rtl="0" eaLnBrk="1" fontAlgn="base" hangingPunct="1">
        <a:spcBef>
          <a:spcPct val="20000"/>
        </a:spcBef>
        <a:spcAft>
          <a:spcPct val="0"/>
        </a:spcAft>
        <a:buClr>
          <a:srgbClr val="007DC3"/>
        </a:buClr>
        <a:buSzPct val="100000"/>
        <a:buFont typeface="Wingdings" pitchFamily="2" charset="2"/>
        <a:buChar char="l"/>
        <a:defRPr sz="2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666750" indent="-244475" algn="l" defTabSz="685800" rtl="0" eaLnBrk="1" fontAlgn="base" hangingPunct="1">
        <a:spcBef>
          <a:spcPct val="20000"/>
        </a:spcBef>
        <a:spcAft>
          <a:spcPct val="0"/>
        </a:spcAft>
        <a:buClr>
          <a:srgbClr val="11AAFF"/>
        </a:buClr>
        <a:buSzPct val="100000"/>
        <a:buFont typeface="Wingdings" pitchFamily="2" charset="2"/>
        <a:buChar char="l"/>
        <a:defRPr sz="20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028700" indent="-206375" algn="l" defTabSz="685800" rtl="0" eaLnBrk="1" fontAlgn="base" hangingPunct="1">
        <a:spcBef>
          <a:spcPct val="20000"/>
        </a:spcBef>
        <a:spcAft>
          <a:spcPct val="0"/>
        </a:spcAft>
        <a:buClr>
          <a:srgbClr val="8FD7FF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439863" indent="-204788" algn="l" defTabSz="685800" rtl="0" eaLnBrk="1" fontAlgn="base" hangingPunct="1">
        <a:spcBef>
          <a:spcPct val="20000"/>
        </a:spcBef>
        <a:spcAft>
          <a:spcPct val="0"/>
        </a:spcAft>
        <a:buChar char="–"/>
        <a:defRPr sz="1900">
          <a:solidFill>
            <a:schemeClr val="tx1"/>
          </a:solidFill>
          <a:latin typeface="Times New Roman" pitchFamily="18" charset="0"/>
        </a:defRPr>
      </a:lvl4pPr>
      <a:lvl5pPr marL="18526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5pPr>
      <a:lvl6pPr marL="23098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6pPr>
      <a:lvl7pPr marL="27670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7pPr>
      <a:lvl8pPr marL="32242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8pPr>
      <a:lvl9pPr marL="3681413" indent="-206375" algn="l" defTabSz="685800" rtl="0" eaLnBrk="1" fontAlgn="base" hangingPunct="1">
        <a:spcBef>
          <a:spcPct val="20000"/>
        </a:spcBef>
        <a:spcAft>
          <a:spcPct val="0"/>
        </a:spcAft>
        <a:buChar char="»"/>
        <a:defRPr sz="19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ank.hardeman@sckcen.b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file:///F:\MYRRHA%20Animation_2\MYRRHA_DV-4.av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file:///F:\..\..\MYRRHA%20Animation_2\MYRRHA_DV-4.avi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9330" y="437334"/>
            <a:ext cx="787334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ctr" hangingPunct="1"/>
            <a:r>
              <a:rPr lang="en-US" sz="4800" dirty="0" smtClean="0">
                <a:solidFill>
                  <a:srgbClr val="007DC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Innovative nuclear energy </a:t>
            </a:r>
          </a:p>
          <a:p>
            <a:pPr algn="ctr" eaLnBrk="1" fontAlgn="ctr" hangingPunct="1"/>
            <a:r>
              <a:rPr lang="en-US" sz="4800" dirty="0" smtClean="0">
                <a:solidFill>
                  <a:srgbClr val="007DC3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in a sustainable energy mix</a:t>
            </a:r>
            <a:endParaRPr lang="en-US" sz="4800" dirty="0">
              <a:solidFill>
                <a:srgbClr val="007DC3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algn="ctr" eaLnBrk="1" fontAlgn="ctr" hangingPunct="1"/>
            <a:endParaRPr lang="en-US" sz="2000" b="1" dirty="0" smtClean="0">
              <a:solidFill>
                <a:srgbClr val="007DC3"/>
              </a:solidFill>
              <a:latin typeface="Segoe UI Light" pitchFamily="34" charset="0"/>
            </a:endParaRPr>
          </a:p>
          <a:p>
            <a:pPr algn="ctr" eaLnBrk="1" fontAlgn="ctr" hangingPunct="1"/>
            <a:r>
              <a:rPr lang="en-US" sz="3600" b="1" dirty="0">
                <a:solidFill>
                  <a:srgbClr val="007DC3"/>
                </a:solidFill>
                <a:latin typeface="Segoe UI Light" pitchFamily="34" charset="0"/>
              </a:rPr>
              <a:t> 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</a:rPr>
              <a:t>Dr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</a:rPr>
              <a:t> Frank Hardeman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Segoe UI Light" pitchFamily="34" charset="0"/>
            </a:endParaRPr>
          </a:p>
          <a:p>
            <a:pPr algn="ctr" eaLnBrk="1" fontAlgn="ctr" hangingPunct="1"/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</a:rPr>
              <a:t>Deputy Director-General 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</a:rPr>
              <a:t>SCK</a:t>
            </a:r>
            <a:r>
              <a:rPr lang="en-US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  <a:cs typeface="Segoe UI" panose="020B0502040204020203" pitchFamily="34" charset="0"/>
              </a:rPr>
              <a:t>۰CEN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  <a:cs typeface="Segoe UI" panose="020B0502040204020203" pitchFamily="34" charset="0"/>
              </a:rPr>
              <a:t> (Belgium)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Segoe UI Light" pitchFamily="34" charset="0"/>
            </a:endParaRPr>
          </a:p>
          <a:p>
            <a:pPr algn="ctr" eaLnBrk="1" fontAlgn="ctr" hangingPunct="1"/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Segoe UI Light" pitchFamily="34" charset="0"/>
            </a:endParaRPr>
          </a:p>
          <a:p>
            <a:pPr algn="ctr" eaLnBrk="1" fontAlgn="ctr" hangingPunct="1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itchFamily="34" charset="0"/>
                <a:hlinkClick r:id="rId3"/>
              </a:rPr>
              <a:t>frank.hardeman@sckcen.be</a:t>
            </a:r>
            <a:endParaRPr lang="en-US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Segoe UI Light" pitchFamily="34" charset="0"/>
            </a:endParaRPr>
          </a:p>
          <a:p>
            <a:pPr algn="ctr" eaLnBrk="1" fontAlgn="ctr" hangingPunct="1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Segoe UI Light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3801" y="4417620"/>
            <a:ext cx="2064398" cy="12882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78848" y="5971782"/>
            <a:ext cx="66464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ISTC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-Day EXPO 2017 (Astana) | 14 June 2017</a:t>
            </a:r>
          </a:p>
        </p:txBody>
      </p:sp>
    </p:spTree>
    <p:extLst>
      <p:ext uri="{BB962C8B-B14F-4D97-AF65-F5344CB8AC3E}">
        <p14:creationId xmlns:p14="http://schemas.microsoft.com/office/powerpoint/2010/main" val="15173549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benefits of nuclear energy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420" y="1148316"/>
            <a:ext cx="11431181" cy="5278609"/>
          </a:xfrm>
        </p:spPr>
        <p:txBody>
          <a:bodyPr/>
          <a:lstStyle/>
          <a:p>
            <a:r>
              <a:rPr lang="en-US" dirty="0" smtClean="0"/>
              <a:t>Very little greenhouse gases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Stable and reliable production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Strategic Stocks possible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Spread of energy dependence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Fuel material not scarce </a:t>
            </a:r>
            <a:endParaRPr lang="nl-B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594" y="1423387"/>
            <a:ext cx="6813007" cy="466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28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risks related to nuclear energy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energetic density: catastrophic potential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Risk of proliferation of materials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Long-lived radioactive waste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Public perception → sometimes due to confusion with military application</a:t>
            </a:r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75" r="12616"/>
          <a:stretch/>
        </p:blipFill>
        <p:spPr>
          <a:xfrm>
            <a:off x="7736117" y="1406023"/>
            <a:ext cx="4049484" cy="3043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89623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Current nuclear power stations are insufficiently adapted to the new needs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Current reactor technology </a:t>
            </a:r>
          </a:p>
          <a:p>
            <a:pPr lvl="1"/>
            <a:r>
              <a:rPr lang="en-US" dirty="0" smtClean="0"/>
              <a:t>Very high power per unit (600 – 1600 MW)</a:t>
            </a:r>
          </a:p>
          <a:p>
            <a:pPr lvl="2"/>
            <a:r>
              <a:rPr lang="en-US" dirty="0" smtClean="0"/>
              <a:t>Limited possibility for </a:t>
            </a:r>
            <a:r>
              <a:rPr lang="en-US" dirty="0" err="1" smtClean="0"/>
              <a:t>modulation↔flexibility</a:t>
            </a:r>
            <a:r>
              <a:rPr lang="en-US" dirty="0" smtClean="0"/>
              <a:t> in the grid</a:t>
            </a:r>
          </a:p>
          <a:p>
            <a:pPr lvl="2"/>
            <a:r>
              <a:rPr lang="en-US" dirty="0" smtClean="0"/>
              <a:t>Difficult to combine with large fractions of solar/wind</a:t>
            </a:r>
          </a:p>
          <a:p>
            <a:pPr marL="822325" lvl="2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Inherent safety insufficient: need of active systems</a:t>
            </a:r>
          </a:p>
          <a:p>
            <a:pPr lvl="2"/>
            <a:r>
              <a:rPr lang="en-US" dirty="0" smtClean="0"/>
              <a:t>Residual </a:t>
            </a:r>
            <a:r>
              <a:rPr lang="en-US" dirty="0"/>
              <a:t>heat </a:t>
            </a:r>
            <a:r>
              <a:rPr lang="en-US" dirty="0" smtClean="0"/>
              <a:t>removal</a:t>
            </a:r>
          </a:p>
          <a:p>
            <a:pPr marL="822325" lvl="2" indent="0">
              <a:buNone/>
            </a:pPr>
            <a:endParaRPr lang="en-US" dirty="0"/>
          </a:p>
          <a:p>
            <a:pPr lvl="1"/>
            <a:r>
              <a:rPr lang="en-US" dirty="0" smtClean="0"/>
              <a:t>Suboptimal fuel cycle </a:t>
            </a:r>
          </a:p>
          <a:p>
            <a:pPr lvl="2"/>
            <a:r>
              <a:rPr lang="en-US" dirty="0" smtClean="0"/>
              <a:t>Ignoring the energy contents of U-238</a:t>
            </a:r>
          </a:p>
          <a:p>
            <a:pPr marL="822325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Production of so-called ‘minor actinides’</a:t>
            </a:r>
          </a:p>
          <a:p>
            <a:pPr lvl="2"/>
            <a:r>
              <a:rPr lang="en-US" dirty="0" smtClean="0"/>
              <a:t>High level waste and/or spent fuel management with issues of heat removal</a:t>
            </a:r>
          </a:p>
          <a:p>
            <a:pPr marL="822325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Very high investment cost: economically not easy in many parts of the world</a:t>
            </a:r>
          </a:p>
          <a:p>
            <a:pPr lvl="1"/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990" y="1148317"/>
            <a:ext cx="4583612" cy="3045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5259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0891" y="528794"/>
            <a:ext cx="11657898" cy="50080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Innovative ‘fast’ nuclear </a:t>
            </a:r>
            <a:r>
              <a:rPr lang="en-US" dirty="0" err="1" smtClean="0"/>
              <a:t>facilities→interesting</a:t>
            </a:r>
            <a:r>
              <a:rPr lang="en-US" dirty="0" smtClean="0"/>
              <a:t> contribution to future energy mix 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Accelerator Driven Systems (ADS) and next generation Small Modular Reactors (</a:t>
            </a:r>
            <a:r>
              <a:rPr lang="en-US" dirty="0" err="1" smtClean="0"/>
              <a:t>SMR</a:t>
            </a:r>
            <a:r>
              <a:rPr lang="en-US" dirty="0" smtClean="0"/>
              <a:t>) </a:t>
            </a:r>
          </a:p>
          <a:p>
            <a:pPr lvl="1"/>
            <a:r>
              <a:rPr lang="en-US" dirty="0"/>
              <a:t>Flexible production of </a:t>
            </a:r>
            <a:r>
              <a:rPr lang="en-US" dirty="0" smtClean="0"/>
              <a:t>energy</a:t>
            </a:r>
          </a:p>
          <a:p>
            <a:pPr lvl="2"/>
            <a:r>
              <a:rPr lang="en-US" dirty="0" smtClean="0"/>
              <a:t>Smaller units: more flexibility and modulation possible</a:t>
            </a:r>
          </a:p>
          <a:p>
            <a:pPr lvl="2"/>
            <a:r>
              <a:rPr lang="en-US" dirty="0" smtClean="0"/>
              <a:t>Ideal for energy delivery to process industry</a:t>
            </a:r>
          </a:p>
          <a:p>
            <a:pPr marL="822325" lvl="2" indent="0">
              <a:buNone/>
            </a:pPr>
            <a:endParaRPr lang="en-US" dirty="0"/>
          </a:p>
          <a:p>
            <a:pPr lvl="1"/>
            <a:r>
              <a:rPr lang="en-US" dirty="0"/>
              <a:t>Inherent </a:t>
            </a:r>
            <a:r>
              <a:rPr lang="en-US" dirty="0" smtClean="0"/>
              <a:t>safety</a:t>
            </a:r>
          </a:p>
          <a:p>
            <a:pPr lvl="2"/>
            <a:r>
              <a:rPr lang="en-US" dirty="0" smtClean="0"/>
              <a:t>Passive cooling</a:t>
            </a:r>
          </a:p>
          <a:p>
            <a:pPr lvl="2"/>
            <a:r>
              <a:rPr lang="en-US" dirty="0" smtClean="0"/>
              <a:t>Very long operating times between shut-downs</a:t>
            </a:r>
          </a:p>
          <a:p>
            <a:pPr marL="822325" lvl="2" indent="0">
              <a:buNone/>
            </a:pPr>
            <a:endParaRPr lang="en-US" dirty="0"/>
          </a:p>
          <a:p>
            <a:pPr lvl="1"/>
            <a:r>
              <a:rPr lang="en-US" dirty="0" smtClean="0"/>
              <a:t>Effective use of resources</a:t>
            </a:r>
          </a:p>
          <a:p>
            <a:pPr lvl="2"/>
            <a:r>
              <a:rPr lang="en-US" dirty="0" smtClean="0"/>
              <a:t>Optimal use of U-238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973" y="1834338"/>
            <a:ext cx="4829628" cy="317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28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Accelerator Driven Systems (ADS) and next generation Small Modular Reactors (</a:t>
            </a:r>
            <a:r>
              <a:rPr lang="en-US" dirty="0" err="1" smtClean="0"/>
              <a:t>SMR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Very limited high level waste production – Waste incineration</a:t>
            </a:r>
          </a:p>
          <a:p>
            <a:pPr lvl="2"/>
            <a:r>
              <a:rPr lang="en-US" dirty="0" smtClean="0"/>
              <a:t>ADS allow burning of the most radiotoxic long-lived waste products</a:t>
            </a:r>
          </a:p>
          <a:p>
            <a:pPr lvl="2"/>
            <a:r>
              <a:rPr lang="en-US" dirty="0" err="1" smtClean="0"/>
              <a:t>SMR</a:t>
            </a:r>
            <a:r>
              <a:rPr lang="en-US" dirty="0" smtClean="0"/>
              <a:t> produce much less minor actinides: less heat issues </a:t>
            </a:r>
          </a:p>
          <a:p>
            <a:pPr marL="822325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Economically more interesting if standardization</a:t>
            </a:r>
          </a:p>
          <a:p>
            <a:pPr lvl="2"/>
            <a:r>
              <a:rPr lang="en-US" dirty="0" smtClean="0"/>
              <a:t>Factory built smaller units</a:t>
            </a:r>
          </a:p>
          <a:p>
            <a:pPr marL="822325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Suitable for high temperature applications                                                                                     (</a:t>
            </a:r>
            <a:r>
              <a:rPr lang="en-US" dirty="0" err="1" smtClean="0"/>
              <a:t>a.o.</a:t>
            </a:r>
            <a:r>
              <a:rPr lang="en-US" dirty="0" smtClean="0"/>
              <a:t> desalination)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837" y="2753854"/>
            <a:ext cx="4609764" cy="302863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420891" y="528794"/>
            <a:ext cx="11657898" cy="500801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Innovative ‘fast’ nuclear </a:t>
            </a:r>
            <a:r>
              <a:rPr lang="en-US" dirty="0" err="1" smtClean="0"/>
              <a:t>facilities→interesting</a:t>
            </a:r>
            <a:r>
              <a:rPr lang="en-US" dirty="0" smtClean="0"/>
              <a:t> contribution to future energy mix </a:t>
            </a:r>
          </a:p>
        </p:txBody>
      </p:sp>
    </p:spTree>
    <p:extLst>
      <p:ext uri="{BB962C8B-B14F-4D97-AF65-F5344CB8AC3E}">
        <p14:creationId xmlns:p14="http://schemas.microsoft.com/office/powerpoint/2010/main" val="30509783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Accelerator driven systems | The MYRRHA research project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Transmutation of very radiotoxic radioactive waste into less radiotoxic long-lived waste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Material research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Innovative energy production systems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Medical isotopes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038774" y="2075262"/>
            <a:ext cx="5746827" cy="4165181"/>
            <a:chOff x="747895" y="1120820"/>
            <a:chExt cx="7960171" cy="5248085"/>
          </a:xfrm>
        </p:grpSpPr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6270626" y="2934563"/>
              <a:ext cx="2437440" cy="3434339"/>
              <a:chOff x="1757203" y="1506538"/>
              <a:chExt cx="2314575" cy="3249612"/>
            </a:xfrm>
          </p:grpSpPr>
          <p:pic>
            <p:nvPicPr>
              <p:cNvPr id="22" name="Picture 5">
                <a:hlinkClick r:id="rId2" action="ppaction://hlinkfile"/>
              </p:cNvPr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57203" y="1506538"/>
                <a:ext cx="2314575" cy="3249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Rectangle 6"/>
              <p:cNvSpPr>
                <a:spLocks noChangeArrowheads="1"/>
              </p:cNvSpPr>
              <p:nvPr/>
            </p:nvSpPr>
            <p:spPr bwMode="auto">
              <a:xfrm>
                <a:off x="2501900" y="3495675"/>
                <a:ext cx="47625" cy="2413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defTabSz="527120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</a:pPr>
                <a:endParaRPr lang="en-GB" sz="1300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4" name="Rectangle 7"/>
              <p:cNvSpPr>
                <a:spLocks noChangeArrowheads="1"/>
              </p:cNvSpPr>
              <p:nvPr/>
            </p:nvSpPr>
            <p:spPr bwMode="auto">
              <a:xfrm>
                <a:off x="2598738" y="3495675"/>
                <a:ext cx="49212" cy="2413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defTabSz="527120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</a:pPr>
                <a:endParaRPr lang="en-GB" sz="1300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" name="Rectangle 8"/>
              <p:cNvSpPr>
                <a:spLocks noChangeArrowheads="1"/>
              </p:cNvSpPr>
              <p:nvPr/>
            </p:nvSpPr>
            <p:spPr bwMode="auto">
              <a:xfrm>
                <a:off x="3184525" y="3495675"/>
                <a:ext cx="47625" cy="2413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defTabSz="527120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</a:pPr>
                <a:endParaRPr lang="en-GB" sz="1300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6" name="Rectangle 9"/>
              <p:cNvSpPr>
                <a:spLocks noChangeArrowheads="1"/>
              </p:cNvSpPr>
              <p:nvPr/>
            </p:nvSpPr>
            <p:spPr bwMode="auto">
              <a:xfrm>
                <a:off x="3281363" y="3495675"/>
                <a:ext cx="49212" cy="2413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defTabSz="527120" eaLnBrk="0" hangingPunct="0">
                  <a:lnSpc>
                    <a:spcPct val="95000"/>
                  </a:lnSpc>
                  <a:buClr>
                    <a:srgbClr val="000000"/>
                  </a:buClr>
                  <a:buSzPct val="100000"/>
                </a:pPr>
                <a:endParaRPr lang="en-GB" sz="1300" dirty="0">
                  <a:solidFill>
                    <a:schemeClr val="bg1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1500203" y="1216830"/>
              <a:ext cx="2460627" cy="762373"/>
            </a:xfrm>
            <a:prstGeom prst="rect">
              <a:avLst/>
            </a:prstGeom>
            <a:solidFill>
              <a:srgbClr val="3E8FCD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chemeClr val="accent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200" b="1" dirty="0">
                  <a:solidFill>
                    <a:schemeClr val="bg2"/>
                  </a:solidFill>
                  <a:latin typeface="Segoe UI" panose="020B0502040204020203" pitchFamily="34" charset="0"/>
                </a:rPr>
                <a:t>Accelerator</a:t>
              </a:r>
            </a:p>
            <a:p>
              <a:pPr algn="ctr"/>
              <a:r>
                <a:rPr lang="en-GB" sz="1100" dirty="0">
                  <a:solidFill>
                    <a:schemeClr val="bg2"/>
                  </a:solidFill>
                  <a:latin typeface="Segoe UI" panose="020B0502040204020203" pitchFamily="34" charset="0"/>
                </a:rPr>
                <a:t>(600 MeV – 2.5 mA proton)</a:t>
              </a:r>
            </a:p>
          </p:txBody>
        </p:sp>
        <p:sp>
          <p:nvSpPr>
            <p:cNvPr id="9" name="Oval 18"/>
            <p:cNvSpPr>
              <a:spLocks noChangeArrowheads="1"/>
            </p:cNvSpPr>
            <p:nvPr/>
          </p:nvSpPr>
          <p:spPr bwMode="auto">
            <a:xfrm>
              <a:off x="4017963" y="4846707"/>
              <a:ext cx="1476375" cy="1182687"/>
            </a:xfrm>
            <a:prstGeom prst="ellipse">
              <a:avLst/>
            </a:prstGeom>
            <a:solidFill>
              <a:srgbClr val="FF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defTabSz="894055" eaLnBrk="0" hangingPunct="0"/>
              <a:r>
                <a:rPr lang="en-GB" sz="1300" b="1" dirty="0">
                  <a:solidFill>
                    <a:srgbClr val="C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Fast</a:t>
              </a:r>
            </a:p>
            <a:p>
              <a:pPr algn="ctr" defTabSz="894055" eaLnBrk="0" hangingPunct="0"/>
              <a:r>
                <a:rPr lang="en-GB" sz="1300" b="1" dirty="0">
                  <a:solidFill>
                    <a:srgbClr val="C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neutron</a:t>
              </a:r>
            </a:p>
            <a:p>
              <a:pPr algn="ctr" defTabSz="894055" eaLnBrk="0" hangingPunct="0"/>
              <a:r>
                <a:rPr lang="en-GB" sz="1300" b="1" dirty="0">
                  <a:solidFill>
                    <a:srgbClr val="C00000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source</a:t>
              </a:r>
            </a:p>
          </p:txBody>
        </p:sp>
        <p:sp>
          <p:nvSpPr>
            <p:cNvPr id="10" name="Down Arrow 19"/>
            <p:cNvSpPr>
              <a:spLocks noChangeArrowheads="1"/>
            </p:cNvSpPr>
            <p:nvPr/>
          </p:nvSpPr>
          <p:spPr bwMode="auto">
            <a:xfrm>
              <a:off x="4557713" y="3958545"/>
              <a:ext cx="396875" cy="888162"/>
            </a:xfrm>
            <a:prstGeom prst="downArrow">
              <a:avLst>
                <a:gd name="adj1" fmla="val 50000"/>
                <a:gd name="adj2" fmla="val 49800"/>
              </a:avLst>
            </a:prstGeom>
            <a:solidFill>
              <a:srgbClr val="AE0E25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GB" sz="1300" dirty="0"/>
            </a:p>
          </p:txBody>
        </p:sp>
        <p:sp>
          <p:nvSpPr>
            <p:cNvPr id="11" name="Bent Arrow 10"/>
            <p:cNvSpPr/>
            <p:nvPr/>
          </p:nvSpPr>
          <p:spPr bwMode="auto">
            <a:xfrm rot="5400000">
              <a:off x="5631133" y="1205753"/>
              <a:ext cx="1061155" cy="3115733"/>
            </a:xfrm>
            <a:prstGeom prst="bentArrow">
              <a:avLst>
                <a:gd name="adj1" fmla="val 25000"/>
                <a:gd name="adj2" fmla="val 23974"/>
                <a:gd name="adj3" fmla="val 25000"/>
                <a:gd name="adj4" fmla="val 43750"/>
              </a:avLst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GB" sz="1300" dirty="0">
                <a:ea typeface="ＭＳ Ｐゴシック" charset="-128"/>
              </a:endParaRPr>
            </a:p>
          </p:txBody>
        </p:sp>
        <p:grpSp>
          <p:nvGrpSpPr>
            <p:cNvPr id="12" name="Group 22"/>
            <p:cNvGrpSpPr>
              <a:grpSpLocks/>
            </p:cNvGrpSpPr>
            <p:nvPr/>
          </p:nvGrpSpPr>
          <p:grpSpPr bwMode="auto">
            <a:xfrm>
              <a:off x="3694113" y="3389926"/>
              <a:ext cx="3519487" cy="1546225"/>
              <a:chOff x="3694835" y="3150376"/>
              <a:chExt cx="3518502" cy="1545796"/>
            </a:xfrm>
          </p:grpSpPr>
          <p:sp>
            <p:nvSpPr>
              <p:cNvPr id="20" name="Rectangle 11"/>
              <p:cNvSpPr>
                <a:spLocks noChangeArrowheads="1"/>
              </p:cNvSpPr>
              <p:nvPr/>
            </p:nvSpPr>
            <p:spPr bwMode="auto">
              <a:xfrm>
                <a:off x="3694835" y="3150376"/>
                <a:ext cx="2133132" cy="533546"/>
              </a:xfrm>
              <a:prstGeom prst="rect">
                <a:avLst/>
              </a:prstGeom>
              <a:solidFill>
                <a:srgbClr val="AE0E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 defTabSz="894055" eaLnBrk="0" hangingPunct="0"/>
                <a:r>
                  <a:rPr lang="en-GB" sz="1300" b="1" dirty="0">
                    <a:solidFill>
                      <a:srgbClr val="F2F2F2"/>
                    </a:solidFill>
                    <a:latin typeface="Segoe UI" pitchFamily="34" charset="0"/>
                    <a:ea typeface="Segoe UI" pitchFamily="34" charset="0"/>
                    <a:cs typeface="Segoe UI" pitchFamily="34" charset="0"/>
                  </a:rPr>
                  <a:t>Spallation source</a:t>
                </a:r>
              </a:p>
            </p:txBody>
          </p:sp>
          <p:cxnSp>
            <p:nvCxnSpPr>
              <p:cNvPr id="21" name="Straight Arrow Connector 22"/>
              <p:cNvCxnSpPr>
                <a:cxnSpLocks noChangeShapeType="1"/>
              </p:cNvCxnSpPr>
              <p:nvPr/>
            </p:nvCxnSpPr>
            <p:spPr bwMode="auto">
              <a:xfrm>
                <a:off x="5682353" y="3314475"/>
                <a:ext cx="1530984" cy="1381697"/>
              </a:xfrm>
              <a:prstGeom prst="straightConnector1">
                <a:avLst/>
              </a:prstGeom>
              <a:noFill/>
              <a:ln w="76200" cap="sq">
                <a:solidFill>
                  <a:srgbClr val="AE0E25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6589114" y="5742058"/>
              <a:ext cx="1829787" cy="626847"/>
            </a:xfrm>
            <a:prstGeom prst="rect">
              <a:avLst/>
            </a:prstGeom>
            <a:solidFill>
              <a:srgbClr val="3E8FCD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chemeClr val="accent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200" b="1" dirty="0">
                  <a:solidFill>
                    <a:schemeClr val="bg2"/>
                  </a:solidFill>
                  <a:latin typeface="Segoe UI" panose="020B0502040204020203" pitchFamily="34" charset="0"/>
                </a:rPr>
                <a:t>Lead-Bismuth</a:t>
              </a:r>
            </a:p>
            <a:p>
              <a:pPr algn="ctr"/>
              <a:r>
                <a:rPr lang="en-GB" sz="1200" b="1" dirty="0">
                  <a:solidFill>
                    <a:schemeClr val="bg2"/>
                  </a:solidFill>
                  <a:latin typeface="Segoe UI" panose="020B0502040204020203" pitchFamily="34" charset="0"/>
                </a:rPr>
                <a:t>coolant</a:t>
              </a:r>
            </a:p>
          </p:txBody>
        </p:sp>
        <p:sp>
          <p:nvSpPr>
            <p:cNvPr id="14" name="Oval 24">
              <a:hlinkClick r:id="rId4" action="ppaction://hlinkfile"/>
            </p:cNvPr>
            <p:cNvSpPr>
              <a:spLocks noChangeArrowheads="1"/>
            </p:cNvSpPr>
            <p:nvPr/>
          </p:nvSpPr>
          <p:spPr bwMode="auto">
            <a:xfrm>
              <a:off x="7281863" y="5024507"/>
              <a:ext cx="541337" cy="496887"/>
            </a:xfrm>
            <a:prstGeom prst="ellipse">
              <a:avLst/>
            </a:prstGeom>
            <a:solidFill>
              <a:srgbClr val="AE0E25">
                <a:alpha val="7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GB" sz="1300" dirty="0"/>
            </a:p>
          </p:txBody>
        </p:sp>
        <p:sp>
          <p:nvSpPr>
            <p:cNvPr id="15" name="Left Arrow 20"/>
            <p:cNvSpPr/>
            <p:nvPr/>
          </p:nvSpPr>
          <p:spPr bwMode="auto">
            <a:xfrm>
              <a:off x="3449638" y="5256282"/>
              <a:ext cx="509587" cy="384175"/>
            </a:xfrm>
            <a:prstGeom prst="leftArrow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GB" sz="1300" dirty="0">
                <a:ea typeface="ＭＳ Ｐゴシック" charset="-128"/>
              </a:endParaRPr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857937" y="5024506"/>
              <a:ext cx="2542489" cy="71755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894055" eaLnBrk="0" hangingPunct="0">
                <a:defRPr/>
              </a:pPr>
              <a:r>
                <a:rPr lang="en-GB" sz="1300" b="1" dirty="0">
                  <a:solidFill>
                    <a:schemeClr val="accent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Multipurpose flexible</a:t>
              </a:r>
            </a:p>
            <a:p>
              <a:pPr algn="ctr" defTabSz="894055" eaLnBrk="0" hangingPunct="0">
                <a:defRPr/>
              </a:pPr>
              <a:r>
                <a:rPr lang="en-GB" sz="1300" b="1" dirty="0">
                  <a:solidFill>
                    <a:schemeClr val="accent1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Irradiation facility</a:t>
              </a:r>
            </a:p>
          </p:txBody>
        </p:sp>
        <p:sp>
          <p:nvSpPr>
            <p:cNvPr id="17" name="AutoShape 40">
              <a:hlinkClick r:id="" action="ppaction://hlinkshowjump?jump=nextslide" highlightClick="1"/>
            </p:cNvPr>
            <p:cNvSpPr>
              <a:spLocks noChangeArrowheads="1"/>
            </p:cNvSpPr>
            <p:nvPr/>
          </p:nvSpPr>
          <p:spPr bwMode="auto">
            <a:xfrm>
              <a:off x="7419975" y="5140394"/>
              <a:ext cx="287338" cy="312738"/>
            </a:xfrm>
            <a:prstGeom prst="actionButtonBlank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1300" dirty="0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5422875" y="1120820"/>
              <a:ext cx="3248022" cy="946820"/>
            </a:xfrm>
            <a:prstGeom prst="rect">
              <a:avLst/>
            </a:prstGeom>
            <a:solidFill>
              <a:srgbClr val="3E8FCD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schemeClr val="accent1">
                  <a:alpha val="4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1200" b="1" dirty="0">
                  <a:solidFill>
                    <a:schemeClr val="bg2"/>
                  </a:solidFill>
                  <a:latin typeface="Segoe UI" panose="020B0502040204020203" pitchFamily="34" charset="0"/>
                </a:rPr>
                <a:t>Reactor</a:t>
              </a:r>
            </a:p>
            <a:p>
              <a:pPr marL="201162" indent="-201162">
                <a:buFont typeface="Arial" panose="020B0604020202020204" pitchFamily="34" charset="0"/>
                <a:buChar char="•"/>
              </a:pPr>
              <a:r>
                <a:rPr lang="en-GB" sz="1100" dirty="0">
                  <a:solidFill>
                    <a:schemeClr val="bg2"/>
                  </a:solidFill>
                  <a:latin typeface="Segoe UI" panose="020B0502040204020203" pitchFamily="34" charset="0"/>
                </a:rPr>
                <a:t> subcritical mode (~100 </a:t>
              </a:r>
              <a:r>
                <a:rPr lang="en-GB" sz="1100" dirty="0" err="1">
                  <a:solidFill>
                    <a:schemeClr val="bg2"/>
                  </a:solidFill>
                  <a:latin typeface="Segoe UI" panose="020B0502040204020203" pitchFamily="34" charset="0"/>
                </a:rPr>
                <a:t>MWth</a:t>
              </a:r>
              <a:r>
                <a:rPr lang="en-GB" sz="1100" dirty="0">
                  <a:solidFill>
                    <a:schemeClr val="bg2"/>
                  </a:solidFill>
                  <a:latin typeface="Segoe UI" panose="020B0502040204020203" pitchFamily="34" charset="0"/>
                </a:rPr>
                <a:t>)</a:t>
              </a:r>
            </a:p>
            <a:p>
              <a:pPr marL="201162" indent="-201162">
                <a:buFont typeface="Arial" panose="020B0604020202020204" pitchFamily="34" charset="0"/>
                <a:buChar char="•"/>
              </a:pPr>
              <a:r>
                <a:rPr lang="en-GB" sz="1100" dirty="0">
                  <a:solidFill>
                    <a:schemeClr val="bg2"/>
                  </a:solidFill>
                  <a:latin typeface="Segoe UI" panose="020B0502040204020203" pitchFamily="34" charset="0"/>
                </a:rPr>
                <a:t> critical mode (~100 </a:t>
              </a:r>
              <a:r>
                <a:rPr lang="en-GB" sz="1100" dirty="0" err="1">
                  <a:solidFill>
                    <a:schemeClr val="bg2"/>
                  </a:solidFill>
                  <a:latin typeface="Segoe UI" panose="020B0502040204020203" pitchFamily="34" charset="0"/>
                </a:rPr>
                <a:t>MWth</a:t>
              </a:r>
              <a:r>
                <a:rPr lang="en-GB" sz="1100" dirty="0">
                  <a:solidFill>
                    <a:schemeClr val="bg2"/>
                  </a:solidFill>
                  <a:latin typeface="Segoe UI" panose="020B0502040204020203" pitchFamily="34" charset="0"/>
                </a:rPr>
                <a:t>)</a:t>
              </a:r>
            </a:p>
          </p:txBody>
        </p:sp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895" y="2148625"/>
              <a:ext cx="4084637" cy="481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042966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Nuclear will continue playing a role</a:t>
            </a:r>
          </a:p>
          <a:p>
            <a:pPr lvl="1"/>
            <a:r>
              <a:rPr lang="en-US" dirty="0" smtClean="0"/>
              <a:t>Mainly for baseload production</a:t>
            </a:r>
          </a:p>
          <a:p>
            <a:pPr lvl="2"/>
            <a:r>
              <a:rPr lang="en-US" dirty="0" smtClean="0"/>
              <a:t>Yet with more flexibility as compared to today’s technology</a:t>
            </a:r>
          </a:p>
          <a:p>
            <a:pPr marL="822325" lvl="2" indent="0">
              <a:buNone/>
            </a:pPr>
            <a:endParaRPr lang="en-US" sz="1200" dirty="0" smtClean="0"/>
          </a:p>
          <a:p>
            <a:pPr lvl="1"/>
            <a:r>
              <a:rPr lang="en-US" dirty="0" smtClean="0"/>
              <a:t>In a safe manner</a:t>
            </a:r>
          </a:p>
          <a:p>
            <a:pPr lvl="2"/>
            <a:r>
              <a:rPr lang="en-US" dirty="0" smtClean="0"/>
              <a:t>Passive safety</a:t>
            </a:r>
          </a:p>
          <a:p>
            <a:pPr marL="822325" lvl="2" indent="0">
              <a:buNone/>
            </a:pPr>
            <a:endParaRPr lang="en-US" sz="1200" dirty="0" smtClean="0"/>
          </a:p>
          <a:p>
            <a:pPr lvl="1"/>
            <a:r>
              <a:rPr lang="en-US" dirty="0" smtClean="0"/>
              <a:t>With strongly reduced production of very radiotoxic high level waste</a:t>
            </a:r>
          </a:p>
          <a:p>
            <a:pPr marL="422275" lvl="1" indent="0">
              <a:buNone/>
            </a:pPr>
            <a:endParaRPr lang="en-US" sz="1200" dirty="0" smtClean="0"/>
          </a:p>
          <a:p>
            <a:pPr lvl="1"/>
            <a:r>
              <a:rPr lang="en-US" dirty="0" smtClean="0"/>
              <a:t>Provided economic construction guaranteed</a:t>
            </a:r>
          </a:p>
          <a:p>
            <a:pPr marL="422275" lvl="1" indent="0">
              <a:buNone/>
            </a:pPr>
            <a:endParaRPr lang="en-US" dirty="0" smtClean="0"/>
          </a:p>
          <a:p>
            <a:pPr marL="422275" lvl="1" indent="0">
              <a:buNone/>
            </a:pPr>
            <a:endParaRPr lang="en-US" dirty="0"/>
          </a:p>
          <a:p>
            <a:r>
              <a:rPr lang="en-US" dirty="0" smtClean="0"/>
              <a:t>In our opinion, research and development projects including nuclear production are </a:t>
            </a:r>
            <a:r>
              <a:rPr lang="en-US" b="1" dirty="0" smtClean="0"/>
              <a:t>vital</a:t>
            </a:r>
            <a:r>
              <a:rPr lang="en-US" dirty="0" smtClean="0"/>
              <a:t> to guarantee the </a:t>
            </a:r>
            <a:r>
              <a:rPr lang="en-US" b="1" dirty="0" smtClean="0"/>
              <a:t>reduction of fossil fuels </a:t>
            </a:r>
            <a:r>
              <a:rPr lang="en-US" dirty="0" smtClean="0"/>
              <a:t>in the electricity system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94057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220828" y="901221"/>
            <a:ext cx="7743825" cy="3929062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en-GB" sz="1100" b="1" dirty="0"/>
              <a:t>Copyright © 2017 - </a:t>
            </a:r>
            <a:r>
              <a:rPr lang="en-GB" sz="1100" b="1" dirty="0" err="1"/>
              <a:t>SCK</a:t>
            </a:r>
            <a:r>
              <a:rPr lang="en-GB" sz="1100" b="1" dirty="0" err="1">
                <a:sym typeface="Wingdings" pitchFamily="2" charset="2"/>
              </a:rPr>
              <a:t></a:t>
            </a:r>
            <a:r>
              <a:rPr lang="en-GB" sz="1100" b="1" dirty="0" err="1"/>
              <a:t>CEN</a:t>
            </a:r>
            <a:endParaRPr lang="en-GB" sz="1100" b="1" dirty="0"/>
          </a:p>
          <a:p>
            <a:pPr marL="0" indent="0" algn="ctr">
              <a:spcBef>
                <a:spcPct val="0"/>
              </a:spcBef>
              <a:buNone/>
            </a:pPr>
            <a:endParaRPr lang="en-GB" sz="1100" b="1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/>
              <a:t>PLEASE NOTE!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US" sz="1100" dirty="0"/>
              <a:t>This presentation contains data, information and formats for dedicated use only and may not be communicated, copied, reproduced, distributed or cited without the explicit written permission of </a:t>
            </a:r>
            <a:r>
              <a:rPr lang="en-US" sz="1100" dirty="0" err="1"/>
              <a:t>SCK•CEN</a:t>
            </a:r>
            <a:r>
              <a:rPr lang="en-US" sz="1100" dirty="0"/>
              <a:t>.</a:t>
            </a:r>
            <a:br>
              <a:rPr lang="en-US" sz="1100" dirty="0"/>
            </a:br>
            <a:r>
              <a:rPr lang="en-US" sz="1100" dirty="0"/>
              <a:t>If this explicit written permission has been obtained, please reference the author, followed by ‘by courtesy of </a:t>
            </a:r>
            <a:r>
              <a:rPr lang="en-US" sz="1100" dirty="0" err="1"/>
              <a:t>SCK•CEN</a:t>
            </a:r>
            <a:r>
              <a:rPr lang="en-US" sz="1100" dirty="0"/>
              <a:t>’.</a:t>
            </a:r>
          </a:p>
          <a:p>
            <a:pPr marL="0" indent="0" algn="ctr">
              <a:spcBef>
                <a:spcPct val="0"/>
              </a:spcBef>
              <a:buNone/>
            </a:pPr>
            <a:endParaRPr lang="en-US" sz="1100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US" sz="1100" dirty="0"/>
              <a:t>Any infringement to this rule is illegal and entitles to claim damages from the infringer, without prejudice to any other right in case of granting a patent or registration in the field of intellectual property.</a:t>
            </a:r>
          </a:p>
          <a:p>
            <a:pPr marL="0" indent="0" algn="ctr">
              <a:spcBef>
                <a:spcPct val="0"/>
              </a:spcBef>
              <a:buNone/>
            </a:pPr>
            <a:endParaRPr lang="en-GB" sz="1100" dirty="0"/>
          </a:p>
          <a:p>
            <a:pPr marL="0" indent="0" algn="ctr">
              <a:spcBef>
                <a:spcPct val="0"/>
              </a:spcBef>
              <a:buNone/>
            </a:pPr>
            <a:endParaRPr lang="en-GB" sz="1100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b="1" dirty="0" err="1"/>
              <a:t>SCK•CEN</a:t>
            </a:r>
            <a:endParaRPr lang="en-GB" sz="1100" b="1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 err="1"/>
              <a:t>Studiecentrum</a:t>
            </a:r>
            <a:r>
              <a:rPr lang="en-GB" sz="1100" dirty="0"/>
              <a:t> </a:t>
            </a:r>
            <a:r>
              <a:rPr lang="en-GB" sz="1100" dirty="0" err="1"/>
              <a:t>voor</a:t>
            </a:r>
            <a:r>
              <a:rPr lang="en-GB" sz="1100" dirty="0"/>
              <a:t> </a:t>
            </a:r>
            <a:r>
              <a:rPr lang="en-GB" sz="1100" dirty="0" err="1"/>
              <a:t>Kernenergie</a:t>
            </a:r>
            <a:endParaRPr lang="en-GB" sz="1100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/>
              <a:t>Centre </a:t>
            </a:r>
            <a:r>
              <a:rPr lang="en-GB" sz="1100" dirty="0" err="1"/>
              <a:t>d'Etude</a:t>
            </a:r>
            <a:r>
              <a:rPr lang="en-GB" sz="1100" dirty="0"/>
              <a:t> de </a:t>
            </a:r>
            <a:r>
              <a:rPr lang="en-GB" sz="1100" dirty="0" err="1"/>
              <a:t>l'Energie</a:t>
            </a:r>
            <a:r>
              <a:rPr lang="en-GB" sz="1100" dirty="0"/>
              <a:t> </a:t>
            </a:r>
            <a:r>
              <a:rPr lang="en-GB" sz="1100" dirty="0" err="1"/>
              <a:t>Nucléaire</a:t>
            </a:r>
            <a:endParaRPr lang="en-GB" sz="1100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/>
              <a:t>Belgian Nuclear </a:t>
            </a:r>
            <a:r>
              <a:rPr lang="en-US" sz="1100" dirty="0"/>
              <a:t>Research</a:t>
            </a:r>
            <a:r>
              <a:rPr lang="en-GB" sz="1100" dirty="0"/>
              <a:t> Centre</a:t>
            </a:r>
          </a:p>
          <a:p>
            <a:pPr marL="0" indent="0" algn="ctr">
              <a:spcBef>
                <a:spcPct val="0"/>
              </a:spcBef>
              <a:buNone/>
            </a:pPr>
            <a:endParaRPr lang="en-GB" sz="1100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 err="1"/>
              <a:t>Stichting</a:t>
            </a:r>
            <a:r>
              <a:rPr lang="en-GB" sz="1100" dirty="0"/>
              <a:t> van </a:t>
            </a:r>
            <a:r>
              <a:rPr lang="en-GB" sz="1100" dirty="0" err="1"/>
              <a:t>Openbaar</a:t>
            </a:r>
            <a:r>
              <a:rPr lang="en-GB" sz="1100" dirty="0"/>
              <a:t> Nut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 err="1"/>
              <a:t>Fondation</a:t>
            </a:r>
            <a:r>
              <a:rPr lang="en-GB" sz="1100" dirty="0"/>
              <a:t> </a:t>
            </a:r>
            <a:r>
              <a:rPr lang="en-GB" sz="1100" dirty="0" err="1"/>
              <a:t>d'Utilité</a:t>
            </a:r>
            <a:r>
              <a:rPr lang="en-GB" sz="1100" dirty="0"/>
              <a:t> </a:t>
            </a:r>
            <a:r>
              <a:rPr lang="en-GB" sz="1100" dirty="0" err="1"/>
              <a:t>Publique</a:t>
            </a:r>
            <a:r>
              <a:rPr lang="en-GB" sz="1100" dirty="0"/>
              <a:t>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/>
              <a:t>Foundation of Public Utility</a:t>
            </a:r>
          </a:p>
          <a:p>
            <a:pPr marL="0" indent="0" algn="ctr">
              <a:spcBef>
                <a:spcPct val="0"/>
              </a:spcBef>
              <a:buNone/>
            </a:pPr>
            <a:endParaRPr lang="en-GB" sz="1100" dirty="0"/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/>
              <a:t>Registered Office: Avenue Herrmann-</a:t>
            </a:r>
            <a:r>
              <a:rPr lang="en-GB" sz="1100" dirty="0" err="1"/>
              <a:t>Debrouxlaan</a:t>
            </a:r>
            <a:r>
              <a:rPr lang="en-GB" sz="1100" dirty="0"/>
              <a:t> 40 – BE-1160 BRUSSELS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n-GB" sz="1100" dirty="0"/>
              <a:t>Operational Office: </a:t>
            </a:r>
            <a:r>
              <a:rPr lang="en-GB" sz="1100" dirty="0" err="1"/>
              <a:t>Boeretang</a:t>
            </a:r>
            <a:r>
              <a:rPr lang="en-GB" sz="1100" dirty="0"/>
              <a:t> 200 – BE-2400 </a:t>
            </a:r>
            <a:r>
              <a:rPr lang="en-GB" sz="1100" dirty="0" err="1"/>
              <a:t>MOL</a:t>
            </a:r>
            <a:r>
              <a:rPr lang="en-GB" sz="1100" dirty="0"/>
              <a:t> 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0760" y="5018568"/>
            <a:ext cx="1802697" cy="11249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0340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_SCK">
  <a:themeElements>
    <a:clrScheme name="SCKCEN">
      <a:dk1>
        <a:srgbClr val="000000"/>
      </a:dk1>
      <a:lt1>
        <a:srgbClr val="ABE1FF"/>
      </a:lt1>
      <a:dk2>
        <a:srgbClr val="0DA9FF"/>
      </a:dk2>
      <a:lt2>
        <a:srgbClr val="FFFFFF"/>
      </a:lt2>
      <a:accent1>
        <a:srgbClr val="00517E"/>
      </a:accent1>
      <a:accent2>
        <a:srgbClr val="007DC3"/>
      </a:accent2>
      <a:accent3>
        <a:srgbClr val="0DA9FF"/>
      </a:accent3>
      <a:accent4>
        <a:srgbClr val="69C9FF"/>
      </a:accent4>
      <a:accent5>
        <a:srgbClr val="ABE1FF"/>
      </a:accent5>
      <a:accent6>
        <a:srgbClr val="D9F1FF"/>
      </a:accent6>
      <a:hlink>
        <a:srgbClr val="007DC3"/>
      </a:hlink>
      <a:folHlink>
        <a:srgbClr val="000000"/>
      </a:folHlink>
    </a:clrScheme>
    <a:fontScheme name="SCK•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Presentation1" id="{CE6AE874-12DA-45B8-8496-D6A3B77FD13F}" vid="{28F6451A-5D40-40EC-BB75-8C850777A36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727</TotalTime>
  <Pages>22</Pages>
  <Words>481</Words>
  <Application>Microsoft Office PowerPoint</Application>
  <PresentationFormat>Custom</PresentationFormat>
  <Paragraphs>129</Paragraphs>
  <Slides>9</Slides>
  <Notes>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_SCK</vt:lpstr>
      <vt:lpstr>PowerPoint Presentation</vt:lpstr>
      <vt:lpstr>Some benefits of nuclear energy</vt:lpstr>
      <vt:lpstr>Some risks related to nuclear energy</vt:lpstr>
      <vt:lpstr>Current nuclear power stations are insufficiently adapted to the new needs</vt:lpstr>
      <vt:lpstr>Innovative ‘fast’ nuclear facilities→interesting contribution to future energy mix </vt:lpstr>
      <vt:lpstr>Innovative ‘fast’ nuclear facilities→interesting contribution to future energy mix </vt:lpstr>
      <vt:lpstr>Example: Accelerator driven systems | The MYRRHA research project</vt:lpstr>
      <vt:lpstr>Conclusion</vt:lpstr>
      <vt:lpstr>PowerPoint Presentation</vt:lpstr>
    </vt:vector>
  </TitlesOfParts>
  <Company>SCK-CEN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Hardeman Frank</dc:creator>
  <cp:lastModifiedBy>Ilyas Shayakhmetov</cp:lastModifiedBy>
  <cp:revision>32</cp:revision>
  <cp:lastPrinted>2011-12-22T07:31:06Z</cp:lastPrinted>
  <dcterms:created xsi:type="dcterms:W3CDTF">2017-03-20T16:33:39Z</dcterms:created>
  <dcterms:modified xsi:type="dcterms:W3CDTF">2017-06-15T04:29:30Z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">
    <vt:i4>24850856</vt:i4>
  </property>
  <property fmtid="{D5CDD505-2E9C-101B-9397-08002B2CF9AE}" pid="3" name="Name">
    <vt:lpwstr>2016-06-14 FHa_ISTC Day at EXPO 17 (Astana).pptx</vt:lpwstr>
  </property>
  <property fmtid="{D5CDD505-2E9C-101B-9397-08002B2CF9AE}" pid="4" name="Common Attributes_Reference Number">
    <vt:lpwstr>SCK•CEN/24850856/4</vt:lpwstr>
  </property>
  <property fmtid="{D5CDD505-2E9C-101B-9397-08002B2CF9AE}" pid="5" name="Common Attributes_Short Reference">
    <vt:lpwstr>SCK•CEN/24850856</vt:lpwstr>
  </property>
  <property fmtid="{D5CDD505-2E9C-101B-9397-08002B2CF9AE}" pid="6" name="Common Attributes_Alternative Reference">
    <vt:lpwstr> </vt:lpwstr>
  </property>
  <property fmtid="{D5CDD505-2E9C-101B-9397-08002B2CF9AE}" pid="7" name="Common Attributes_Document Type">
    <vt:lpwstr> </vt:lpwstr>
  </property>
  <property fmtid="{D5CDD505-2E9C-101B-9397-08002B2CF9AE}" pid="8" name="Common Attributes_Author_Author Name">
    <vt:lpwstr>Kim Scheveneels</vt:lpwstr>
  </property>
  <property fmtid="{D5CDD505-2E9C-101B-9397-08002B2CF9AE}" pid="9" name="Common Attributes_Author_Author Affiliation">
    <vt:lpwstr>SCK•CEN</vt:lpwstr>
  </property>
  <property fmtid="{D5CDD505-2E9C-101B-9397-08002B2CF9AE}" pid="10" name="Common Attributes_Information Security Classification">
    <vt:lpwstr>Restricted</vt:lpwstr>
  </property>
  <property fmtid="{D5CDD505-2E9C-101B-9397-08002B2CF9AE}" pid="11" name="SuppMarkings">
    <vt:lpwstr> </vt:lpwstr>
  </property>
  <property fmtid="{D5CDD505-2E9C-101B-9397-08002B2CF9AE}" pid="12" name="Security Clearance">
    <vt:lpwstr> </vt:lpwstr>
  </property>
  <property fmtid="{D5CDD505-2E9C-101B-9397-08002B2CF9AE}" pid="13" name="HyperLink">
    <vt:lpwstr>http://ecm.sckcen.be/OTCS/llisapi.dll/open/24850856</vt:lpwstr>
  </property>
</Properties>
</file>