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7" r:id="rId2"/>
    <p:sldId id="304" r:id="rId3"/>
    <p:sldId id="306" r:id="rId4"/>
    <p:sldId id="305" r:id="rId5"/>
    <p:sldId id="307" r:id="rId6"/>
    <p:sldId id="308" r:id="rId7"/>
    <p:sldId id="315" r:id="rId8"/>
    <p:sldId id="309" r:id="rId9"/>
    <p:sldId id="310" r:id="rId10"/>
    <p:sldId id="296" r:id="rId11"/>
    <p:sldId id="272" r:id="rId12"/>
    <p:sldId id="273" r:id="rId13"/>
    <p:sldId id="278" r:id="rId14"/>
    <p:sldId id="292" r:id="rId15"/>
    <p:sldId id="285" r:id="rId16"/>
    <p:sldId id="287" r:id="rId17"/>
    <p:sldId id="288" r:id="rId18"/>
    <p:sldId id="289" r:id="rId19"/>
    <p:sldId id="290" r:id="rId20"/>
    <p:sldId id="312" r:id="rId21"/>
    <p:sldId id="313" r:id="rId22"/>
    <p:sldId id="314" r:id="rId23"/>
    <p:sldId id="316" r:id="rId24"/>
    <p:sldId id="317" r:id="rId25"/>
    <p:sldId id="318" r:id="rId26"/>
  </p:sldIdLst>
  <p:sldSz cx="9144000" cy="6858000" type="screen4x3"/>
  <p:notesSz cx="6858000" cy="9144000"/>
  <p:defaultTextStyle>
    <a:defPPr>
      <a:defRPr lang="en-GB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86"/>
    <a:srgbClr val="0037A4"/>
    <a:srgbClr val="008E40"/>
    <a:srgbClr val="BEE296"/>
    <a:srgbClr val="ADDB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50" d="100"/>
          <a:sy n="50" d="100"/>
        </p:scale>
        <p:origin x="-2386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4831E-E89E-6B41-9844-A93869AFDE40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233E3-0005-3044-B814-424EB76A013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206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>
              <a:ea typeface="MS PGothic" pitchFamily="34" charset="-128"/>
              <a:cs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>
              <a:ea typeface="MS PGothic" pitchFamily="34" charset="-128"/>
              <a:cs typeface="MS PGothic" pitchFamily="34" charset="-128"/>
            </a:endParaRPr>
          </a:p>
        </p:txBody>
      </p:sp>
      <p:sp>
        <p:nvSpPr>
          <p:cNvPr id="30724" name="Slide Number Placeholder 3"/>
          <p:cNvSpPr txBox="1">
            <a:spLocks noGrp="1"/>
          </p:cNvSpPr>
          <p:nvPr/>
        </p:nvSpPr>
        <p:spPr bwMode="auto">
          <a:xfrm>
            <a:off x="3884027" y="8686488"/>
            <a:ext cx="2972421" cy="45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3" rIns="91425" bIns="45713" anchor="b">
            <a:prstTxWarp prst="textNoShape">
              <a:avLst/>
            </a:prstTxWarp>
          </a:bodyPr>
          <a:lstStyle/>
          <a:p>
            <a:pPr algn="r" defTabSz="912879"/>
            <a:fld id="{0D59ADE0-7AA8-0043-8CC1-F5AAB77FC99F}" type="slidenum">
              <a:rPr lang="en-US" altLang="ko-KR" sz="1300">
                <a:latin typeface="Calibri" pitchFamily="34" charset="0"/>
                <a:ea typeface="맑은 고딕" pitchFamily="34" charset="-128"/>
                <a:cs typeface="맑은 고딕" pitchFamily="34" charset="-128"/>
              </a:rPr>
              <a:pPr algn="r" defTabSz="912879"/>
              <a:t>12</a:t>
            </a:fld>
            <a:endParaRPr lang="en-US" altLang="ko-KR" sz="1300" dirty="0">
              <a:latin typeface="Calibri" pitchFamily="34" charset="0"/>
              <a:ea typeface="맑은 고딕" pitchFamily="34" charset="-128"/>
              <a:cs typeface="맑은 고딕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ko-KR" smtClean="0">
              <a:ea typeface="MS PGothic" pitchFamily="34" charset="-128"/>
            </a:endParaRPr>
          </a:p>
        </p:txBody>
      </p:sp>
      <p:sp>
        <p:nvSpPr>
          <p:cNvPr id="46084" name="Slide Number Placeholder 3"/>
          <p:cNvSpPr txBox="1">
            <a:spLocks noGrp="1"/>
          </p:cNvSpPr>
          <p:nvPr/>
        </p:nvSpPr>
        <p:spPr bwMode="auto">
          <a:xfrm>
            <a:off x="3884027" y="8686488"/>
            <a:ext cx="2972421" cy="45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3" rIns="91425" bIns="45713" anchor="b"/>
          <a:lstStyle/>
          <a:p>
            <a:pPr algn="r" defTabSz="914437"/>
            <a:fld id="{F9332731-3977-4987-B963-80D46D33EC98}" type="slidenum">
              <a:rPr lang="en-US" altLang="ko-KR" sz="1300">
                <a:latin typeface="Calibri" pitchFamily="34" charset="0"/>
              </a:rPr>
              <a:pPr algn="r" defTabSz="914437"/>
              <a:t>17</a:t>
            </a:fld>
            <a:endParaRPr lang="en-US" altLang="ko-KR" sz="13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ko-KR" smtClean="0">
              <a:ea typeface="MS PGothic" pitchFamily="34" charset="-128"/>
            </a:endParaRPr>
          </a:p>
        </p:txBody>
      </p:sp>
      <p:sp>
        <p:nvSpPr>
          <p:cNvPr id="47108" name="Slide Number Placeholder 3"/>
          <p:cNvSpPr txBox="1">
            <a:spLocks noGrp="1"/>
          </p:cNvSpPr>
          <p:nvPr/>
        </p:nvSpPr>
        <p:spPr bwMode="auto">
          <a:xfrm>
            <a:off x="3884027" y="8686488"/>
            <a:ext cx="2972421" cy="45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3" rIns="91425" bIns="45713" anchor="b"/>
          <a:lstStyle/>
          <a:p>
            <a:pPr algn="r" defTabSz="914437"/>
            <a:fld id="{3603CFCE-A5F8-40D5-990F-1D43177B5E86}" type="slidenum">
              <a:rPr lang="en-US" altLang="ko-KR" sz="1300">
                <a:latin typeface="Calibri" pitchFamily="34" charset="0"/>
              </a:rPr>
              <a:pPr algn="r" defTabSz="914437"/>
              <a:t>18</a:t>
            </a:fld>
            <a:endParaRPr lang="en-US" altLang="ko-KR" sz="13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ko-KR" altLang="ko-KR" smtClean="0">
              <a:ea typeface="MS PGothic" pitchFamily="34" charset="-128"/>
            </a:endParaRPr>
          </a:p>
        </p:txBody>
      </p:sp>
      <p:sp>
        <p:nvSpPr>
          <p:cNvPr id="48132" name="Slide Number Placeholder 3"/>
          <p:cNvSpPr txBox="1">
            <a:spLocks noGrp="1"/>
          </p:cNvSpPr>
          <p:nvPr/>
        </p:nvSpPr>
        <p:spPr bwMode="auto">
          <a:xfrm>
            <a:off x="3884027" y="8686488"/>
            <a:ext cx="2972421" cy="45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3" rIns="91425" bIns="45713" anchor="b"/>
          <a:lstStyle/>
          <a:p>
            <a:pPr algn="r" defTabSz="914437"/>
            <a:fld id="{8A0AF58B-A2E7-44CC-A3B4-2DD6686C4E07}" type="slidenum">
              <a:rPr lang="en-US" altLang="ko-KR" sz="1300">
                <a:latin typeface="Calibri" pitchFamily="34" charset="0"/>
              </a:rPr>
              <a:pPr algn="r" defTabSz="914437"/>
              <a:t>19</a:t>
            </a:fld>
            <a:endParaRPr lang="en-US" altLang="ko-KR" sz="130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8676-2B93-604F-A944-EC6EAD460E08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A4CDF-455C-F042-9CCC-33ED59E736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8676-2B93-604F-A944-EC6EAD460E08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A4CDF-455C-F042-9CCC-33ED59E736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8676-2B93-604F-A944-EC6EAD460E08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A4CDF-455C-F042-9CCC-33ED59E736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맑은 고딕" pitchFamily="34" charset="-128"/>
                <a:cs typeface="맑은 고딕" pitchFamily="34" charset="-128"/>
              </a:defRPr>
            </a:lvl1pPr>
          </a:lstStyle>
          <a:p>
            <a:fld id="{A9649211-18AB-A04B-B864-865DE4A3E065}" type="datetime1">
              <a:rPr lang="en-US" altLang="ko-KR"/>
              <a:pPr/>
              <a:t>6/15/2017</a:t>
            </a:fld>
            <a:endParaRPr lang="en-US" altLang="ko-K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맑은 고딕" pitchFamily="34" charset="-128"/>
                <a:cs typeface="맑은 고딕" pitchFamily="34" charset="-128"/>
              </a:defRPr>
            </a:lvl1pPr>
          </a:lstStyle>
          <a:p>
            <a:fld id="{F77D5886-C1D6-584E-B9A9-3BA88F300265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8676-2B93-604F-A944-EC6EAD460E08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A4CDF-455C-F042-9CCC-33ED59E736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8676-2B93-604F-A944-EC6EAD460E08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A4CDF-455C-F042-9CCC-33ED59E736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8676-2B93-604F-A944-EC6EAD460E08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A4CDF-455C-F042-9CCC-33ED59E736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8676-2B93-604F-A944-EC6EAD460E08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A4CDF-455C-F042-9CCC-33ED59E736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8676-2B93-604F-A944-EC6EAD460E08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A4CDF-455C-F042-9CCC-33ED59E736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8676-2B93-604F-A944-EC6EAD460E08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A4CDF-455C-F042-9CCC-33ED59E736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8676-2B93-604F-A944-EC6EAD460E08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A4CDF-455C-F042-9CCC-33ED59E736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08676-2B93-604F-A944-EC6EAD460E08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A4CDF-455C-F042-9CCC-33ED59E736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DDB7B">
            <a:alpha val="86667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08676-2B93-604F-A944-EC6EAD460E08}" type="datetimeFigureOut">
              <a:rPr lang="en-GB" smtClean="0"/>
              <a:pPr/>
              <a:t>15/06/2017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A4CDF-455C-F042-9CCC-33ED59E7369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694" y="908720"/>
            <a:ext cx="8496300" cy="2376463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ko-KR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8"/>
                <a:cs typeface="굴림" charset="-128"/>
              </a:rPr>
              <a:t> </a:t>
            </a:r>
            <a:br>
              <a:rPr lang="en-US" altLang="ko-KR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8"/>
                <a:cs typeface="굴림" charset="-128"/>
              </a:rPr>
            </a:br>
            <a:r>
              <a:rPr lang="en-US" altLang="ko-KR" sz="6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8"/>
                <a:cs typeface="굴림" charset="-128"/>
              </a:rPr>
              <a:t> </a:t>
            </a:r>
            <a:r>
              <a:rPr lang="en-US" altLang="ko-KR" sz="6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8"/>
                <a:cs typeface="굴림" charset="-128"/>
              </a:rPr>
              <a:t>Virtuous cycle of new 3E Paradigm  </a:t>
            </a:r>
            <a:r>
              <a:rPr lang="en-US" altLang="ko-KR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8"/>
                <a:cs typeface="굴림" charset="-128"/>
              </a:rPr>
              <a:t> </a:t>
            </a:r>
            <a:r>
              <a:rPr lang="en-US" altLang="ko-KR" sz="6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8"/>
                <a:cs typeface="굴림" charset="-128"/>
              </a:rPr>
              <a:t/>
            </a:r>
            <a:br>
              <a:rPr lang="en-US" altLang="ko-KR" sz="6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charset="-128"/>
                <a:cs typeface="굴림" charset="-128"/>
              </a:rPr>
            </a:br>
            <a:endParaRPr lang="en-US" altLang="ko-KR" sz="2800" b="1" dirty="0">
              <a:solidFill>
                <a:srgbClr val="0070C0"/>
              </a:solidFill>
              <a:ea typeface="MS PGothic" pitchFamily="34" charset="-128"/>
              <a:cs typeface="MS PGothic" pitchFamily="34" charset="-128"/>
            </a:endParaRP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1357065" y="4712494"/>
            <a:ext cx="6400800" cy="14144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 b="1" dirty="0" err="1" smtClean="0">
                <a:solidFill>
                  <a:srgbClr val="0070C0"/>
                </a:solidFill>
                <a:ea typeface="MS PGothic" pitchFamily="34" charset="-128"/>
                <a:cs typeface="MS PGothic" pitchFamily="34" charset="-128"/>
              </a:rPr>
              <a:t>RaeKwon</a:t>
            </a:r>
            <a:r>
              <a:rPr lang="en-US" altLang="ko-KR" b="1" dirty="0" smtClean="0">
                <a:solidFill>
                  <a:srgbClr val="0070C0"/>
                </a:solidFill>
                <a:ea typeface="MS PGothic" pitchFamily="34" charset="-128"/>
                <a:cs typeface="MS PGothic" pitchFamily="34" charset="-128"/>
              </a:rPr>
              <a:t>      Chung</a:t>
            </a:r>
            <a:endParaRPr lang="en-US" altLang="ko-KR" b="1" dirty="0">
              <a:solidFill>
                <a:srgbClr val="0070C0"/>
              </a:solidFill>
              <a:ea typeface="MS PGothic" pitchFamily="34" charset="-128"/>
              <a:cs typeface="MS PGothic" pitchFamily="34" charset="-128"/>
            </a:endParaRPr>
          </a:p>
          <a:p>
            <a:pPr eaLnBrk="1" hangingPunct="1">
              <a:lnSpc>
                <a:spcPct val="90000"/>
              </a:lnSpc>
            </a:pPr>
            <a:endParaRPr lang="en-US" altLang="ko-KR" sz="1800" b="1" dirty="0">
              <a:solidFill>
                <a:srgbClr val="0070C0"/>
              </a:solidFill>
              <a:ea typeface="MS PGothic" pitchFamily="34" charset="-128"/>
              <a:cs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>
          <a:xfrm>
            <a:off x="539750" y="333375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ko-KR" b="1" dirty="0" smtClean="0">
                <a:ea typeface="MS PGothic" pitchFamily="34" charset="-128"/>
                <a:cs typeface="MS PGothic" pitchFamily="34" charset="-128"/>
              </a:rPr>
              <a:t>GG </a:t>
            </a:r>
            <a:r>
              <a:rPr lang="en-US" altLang="ko-KR" b="1" dirty="0">
                <a:ea typeface="MS PGothic" pitchFamily="34" charset="-128"/>
                <a:cs typeface="MS PGothic" pitchFamily="34" charset="-128"/>
              </a:rPr>
              <a:t>applicable to DCs?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4294967295"/>
          </p:nvPr>
        </p:nvSpPr>
        <p:spPr>
          <a:xfrm>
            <a:off x="179388" y="1673225"/>
            <a:ext cx="8964612" cy="518477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ko-KR" b="1" dirty="0" smtClean="0">
                <a:ea typeface="MS PGothic" pitchFamily="34" charset="-128"/>
                <a:cs typeface="MS PGothic" pitchFamily="34" charset="-128"/>
              </a:rPr>
              <a:t>DC: </a:t>
            </a:r>
            <a:r>
              <a:rPr lang="en-US" altLang="ko-KR" b="1" dirty="0">
                <a:ea typeface="MS PGothic" pitchFamily="34" charset="-128"/>
                <a:cs typeface="MS PGothic" pitchFamily="34" charset="-128"/>
              </a:rPr>
              <a:t>lack financial resources &amp; technology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b="1" dirty="0">
                <a:ea typeface="MS PGothic" pitchFamily="34" charset="-128"/>
                <a:cs typeface="MS PGothic" pitchFamily="34" charset="-128"/>
              </a:rPr>
              <a:t>GG: not only a matter of money &amp; technology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ko-KR" b="1" dirty="0">
                <a:ea typeface="MS PGothic" pitchFamily="34" charset="-128"/>
                <a:cs typeface="MS PGothic" pitchFamily="34" charset="-128"/>
              </a:rPr>
              <a:t>              but also </a:t>
            </a:r>
            <a:r>
              <a:rPr lang="en-US" altLang="ko-KR" b="1" dirty="0" smtClean="0">
                <a:ea typeface="MS PGothic" pitchFamily="34" charset="-128"/>
                <a:cs typeface="MS PGothic" pitchFamily="34" charset="-128"/>
              </a:rPr>
              <a:t>of policy </a:t>
            </a:r>
            <a:r>
              <a:rPr lang="en-US" altLang="ko-KR" b="1" dirty="0">
                <a:ea typeface="MS PGothic" pitchFamily="34" charset="-128"/>
                <a:cs typeface="MS PGothic" pitchFamily="34" charset="-128"/>
              </a:rPr>
              <a:t>options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b="1" dirty="0">
                <a:ea typeface="MS PGothic" pitchFamily="34" charset="-128"/>
                <a:cs typeface="MS PGothic" pitchFamily="34" charset="-128"/>
              </a:rPr>
              <a:t>Greater potential to leapfrog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b="1" dirty="0">
                <a:ea typeface="MS PGothic" pitchFamily="34" charset="-128"/>
                <a:cs typeface="MS PGothic" pitchFamily="34" charset="-128"/>
              </a:rPr>
              <a:t>Easy to initiate at the early stages of development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b="1" dirty="0">
                <a:ea typeface="MS PGothic" pitchFamily="34" charset="-128"/>
                <a:cs typeface="MS PGothic" pitchFamily="34" charset="-128"/>
              </a:rPr>
              <a:t>Strong Political Commitment &amp; Leadership </a:t>
            </a:r>
            <a:r>
              <a:rPr lang="en-US" altLang="ko-KR" b="1" dirty="0" smtClean="0">
                <a:ea typeface="MS PGothic" pitchFamily="34" charset="-128"/>
                <a:cs typeface="MS PGothic" pitchFamily="34" charset="-128"/>
              </a:rPr>
              <a:t>Critical</a:t>
            </a:r>
            <a:endParaRPr lang="en-US" altLang="ko-KR" b="1" dirty="0">
              <a:ea typeface="MS PGothic" pitchFamily="34" charset="-128"/>
              <a:cs typeface="MS PGothic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b="1" dirty="0" smtClean="0">
                <a:ea typeface="MS PGothic" pitchFamily="34" charset="-128"/>
                <a:cs typeface="MS PGothic" pitchFamily="34" charset="-128"/>
              </a:rPr>
              <a:t>Kazakhstan, Cambodia </a:t>
            </a:r>
            <a:r>
              <a:rPr lang="en-US" altLang="ko-KR" b="1" dirty="0">
                <a:ea typeface="MS PGothic" pitchFamily="34" charset="-128"/>
                <a:cs typeface="MS PGothic" pitchFamily="34" charset="-128"/>
              </a:rPr>
              <a:t>&amp; Korea : </a:t>
            </a:r>
            <a:r>
              <a:rPr lang="en-US" altLang="ko-KR" b="1" dirty="0" smtClean="0">
                <a:ea typeface="MS PGothic" pitchFamily="34" charset="-128"/>
                <a:cs typeface="MS PGothic" pitchFamily="34" charset="-128"/>
              </a:rPr>
              <a:t>good example </a:t>
            </a:r>
            <a:endParaRPr lang="en-US" altLang="ko-KR" b="1" dirty="0">
              <a:ea typeface="MS PGothic" pitchFamily="34" charset="-128"/>
              <a:cs typeface="MS PGothic" pitchFamily="34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ko-KR" b="1" i="1" dirty="0">
                <a:ea typeface="MS PGothic" pitchFamily="34" charset="-128"/>
                <a:cs typeface="MS PGothic" pitchFamily="34" charset="-128"/>
              </a:rPr>
              <a:t>The Sooner, The Better</a:t>
            </a:r>
            <a:r>
              <a:rPr lang="en-US" altLang="ko-KR" b="1" dirty="0">
                <a:ea typeface="MS PGothic" pitchFamily="34" charset="-128"/>
                <a:cs typeface="MS PGothic" pitchFamily="34" charset="-128"/>
              </a:rPr>
              <a:t> : </a:t>
            </a:r>
            <a:r>
              <a:rPr lang="en-US" altLang="ko-KR" b="1" dirty="0" smtClean="0">
                <a:ea typeface="MS PGothic" pitchFamily="34" charset="-128"/>
                <a:cs typeface="MS PGothic" pitchFamily="34" charset="-128"/>
              </a:rPr>
              <a:t>car control in Singapore </a:t>
            </a:r>
            <a:r>
              <a:rPr lang="en-US" altLang="ko-KR" b="1" dirty="0">
                <a:ea typeface="MS PGothic" pitchFamily="34" charset="-128"/>
                <a:cs typeface="MS PGothic" pitchFamily="34" charset="-128"/>
              </a:rPr>
              <a:t>from 70’s </a:t>
            </a:r>
            <a:r>
              <a:rPr lang="en-US" altLang="ko-KR" dirty="0">
                <a:ea typeface="MS PGothic" pitchFamily="34" charset="-128"/>
                <a:cs typeface="MS PGothic" pitchFamily="34" charset="-128"/>
              </a:rPr>
              <a:t>      </a:t>
            </a:r>
          </a:p>
        </p:txBody>
      </p:sp>
      <p:sp>
        <p:nvSpPr>
          <p:cNvPr id="14340" name="Rectangle 2"/>
          <p:cNvSpPr>
            <a:spLocks/>
          </p:cNvSpPr>
          <p:nvPr/>
        </p:nvSpPr>
        <p:spPr bwMode="auto">
          <a:xfrm>
            <a:off x="0" y="260350"/>
            <a:ext cx="50419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endParaRPr lang="ko-KR" sz="4000">
              <a:latin typeface="Calibri" pitchFamily="34" charset="0"/>
              <a:ea typeface="맑은 고딕" pitchFamily="34" charset="-128"/>
              <a:cs typeface="맑은 고딕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제목 1"/>
          <p:cNvSpPr>
            <a:spLocks noGrp="1"/>
          </p:cNvSpPr>
          <p:nvPr>
            <p:ph type="title"/>
          </p:nvPr>
        </p:nvSpPr>
        <p:spPr>
          <a:xfrm>
            <a:off x="0" y="5080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b="1" dirty="0">
                <a:cs typeface="맑은 고딕" pitchFamily="34" charset="-128"/>
              </a:rPr>
              <a:t>Getting the Price Right is Critical  </a:t>
            </a:r>
            <a:endParaRPr lang="ko-KR" altLang="en-US" b="1" dirty="0">
              <a:cs typeface="맑은 고딕" pitchFamily="34" charset="-128"/>
            </a:endParaRPr>
          </a:p>
        </p:txBody>
      </p:sp>
      <p:sp>
        <p:nvSpPr>
          <p:cNvPr id="18435" name="내용 개체 틀 2"/>
          <p:cNvSpPr>
            <a:spLocks noGrp="1"/>
          </p:cNvSpPr>
          <p:nvPr>
            <p:ph idx="1"/>
          </p:nvPr>
        </p:nvSpPr>
        <p:spPr>
          <a:xfrm>
            <a:off x="179512" y="1417638"/>
            <a:ext cx="8856984" cy="5257800"/>
          </a:xfrm>
        </p:spPr>
        <p:txBody>
          <a:bodyPr>
            <a:normAutofit/>
          </a:bodyPr>
          <a:lstStyle/>
          <a:p>
            <a:r>
              <a:rPr lang="en-US" altLang="ko-KR" b="1" dirty="0">
                <a:cs typeface="맑은 고딕" pitchFamily="34" charset="-128"/>
              </a:rPr>
              <a:t>Eco-Tax Reform: Powerful tool for GG/GE </a:t>
            </a:r>
          </a:p>
          <a:p>
            <a:pPr>
              <a:buFont typeface="Arial" charset="0"/>
              <a:buNone/>
            </a:pPr>
            <a:r>
              <a:rPr lang="en-US" altLang="ko-KR" b="1" dirty="0">
                <a:cs typeface="맑은 고딕" pitchFamily="34" charset="-128"/>
              </a:rPr>
              <a:t>  - shifting tax base from Labor to Pollution</a:t>
            </a:r>
          </a:p>
          <a:p>
            <a:pPr>
              <a:buFont typeface="Arial" charset="0"/>
              <a:buNone/>
            </a:pPr>
            <a:r>
              <a:rPr lang="en-US" altLang="ko-KR" b="1" dirty="0">
                <a:cs typeface="맑은 고딕" pitchFamily="34" charset="-128"/>
              </a:rPr>
              <a:t> </a:t>
            </a:r>
            <a:r>
              <a:rPr lang="en-US" altLang="ko-KR" b="1" dirty="0" smtClean="0">
                <a:cs typeface="맑은 고딕" pitchFamily="34" charset="-128"/>
              </a:rPr>
              <a:t>   without </a:t>
            </a:r>
            <a:r>
              <a:rPr lang="en-US" altLang="ko-KR" b="1" dirty="0">
                <a:cs typeface="맑은 고딕" pitchFamily="34" charset="-128"/>
              </a:rPr>
              <a:t>raising tax </a:t>
            </a:r>
            <a:r>
              <a:rPr lang="en-US" altLang="ko-KR" b="1" dirty="0" smtClean="0">
                <a:cs typeface="맑은 고딕" pitchFamily="34" charset="-128"/>
              </a:rPr>
              <a:t>burden (Revenue Neutrality</a:t>
            </a:r>
            <a:r>
              <a:rPr lang="en-US" altLang="ko-KR" b="1" dirty="0">
                <a:cs typeface="맑은 고딕" pitchFamily="34" charset="-128"/>
              </a:rPr>
              <a:t>)</a:t>
            </a:r>
          </a:p>
          <a:p>
            <a:pPr>
              <a:buFont typeface="Arial" charset="0"/>
              <a:buNone/>
            </a:pPr>
            <a:r>
              <a:rPr lang="en-US" altLang="ko-KR" b="1" dirty="0">
                <a:cs typeface="맑은 고딕" pitchFamily="34" charset="-128"/>
              </a:rPr>
              <a:t>  - then Double Dividend of </a:t>
            </a:r>
          </a:p>
          <a:p>
            <a:pPr>
              <a:buFont typeface="Arial" charset="0"/>
              <a:buNone/>
            </a:pPr>
            <a:r>
              <a:rPr lang="en-US" altLang="ko-KR" b="1" dirty="0">
                <a:cs typeface="맑은 고딕" pitchFamily="34" charset="-128"/>
              </a:rPr>
              <a:t>               improving ecological efficiency &amp;</a:t>
            </a:r>
          </a:p>
          <a:p>
            <a:pPr>
              <a:buFont typeface="Arial" charset="0"/>
              <a:buNone/>
            </a:pPr>
            <a:r>
              <a:rPr lang="en-US" altLang="ko-KR" b="1" dirty="0">
                <a:cs typeface="맑은 고딕" pitchFamily="34" charset="-128"/>
              </a:rPr>
              <a:t>               increasing Employment</a:t>
            </a:r>
            <a:r>
              <a:rPr lang="en-US" altLang="ko-KR" b="1" dirty="0" smtClean="0">
                <a:cs typeface="맑은 고딕" pitchFamily="34" charset="-128"/>
              </a:rPr>
              <a:t> &amp; Growth </a:t>
            </a:r>
          </a:p>
          <a:p>
            <a:pPr>
              <a:buFont typeface="Arial" charset="0"/>
              <a:buNone/>
            </a:pPr>
            <a:r>
              <a:rPr lang="en-US" altLang="ko-KR" b="1" dirty="0" smtClean="0">
                <a:cs typeface="맑은 고딕" pitchFamily="34" charset="-128"/>
              </a:rPr>
              <a:t>               simultaneously (GE) is </a:t>
            </a:r>
            <a:r>
              <a:rPr lang="en-US" altLang="ko-KR" b="1" dirty="0">
                <a:cs typeface="맑은 고딕" pitchFamily="34" charset="-128"/>
              </a:rPr>
              <a:t>possible.</a:t>
            </a:r>
            <a:r>
              <a:rPr lang="en-US" altLang="ko-KR" b="1" dirty="0" smtClean="0">
                <a:cs typeface="맑은 고딕" pitchFamily="34" charset="-128"/>
              </a:rPr>
              <a:t> </a:t>
            </a:r>
          </a:p>
          <a:p>
            <a:pPr>
              <a:buFont typeface="Arial" charset="0"/>
              <a:buNone/>
            </a:pPr>
            <a:r>
              <a:rPr lang="en-US" altLang="ko-KR" b="1" dirty="0" smtClean="0">
                <a:cs typeface="맑은 고딕" pitchFamily="34" charset="-128"/>
              </a:rPr>
              <a:t>  </a:t>
            </a:r>
            <a:endParaRPr lang="ko-KR" altLang="en-US" b="1" dirty="0">
              <a:cs typeface="맑은 고딕" pitchFamily="34" charset="-128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2060575"/>
            <a:ext cx="3384550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itle 1"/>
          <p:cNvSpPr>
            <a:spLocks/>
          </p:cNvSpPr>
          <p:nvPr/>
        </p:nvSpPr>
        <p:spPr bwMode="auto">
          <a:xfrm>
            <a:off x="304800" y="671720"/>
            <a:ext cx="8218487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ko-KR" sz="7200" b="1" dirty="0">
                <a:solidFill>
                  <a:srgbClr val="000099"/>
                </a:solidFill>
                <a:latin typeface="Calibri" pitchFamily="34" charset="0"/>
                <a:ea typeface="맑은 고딕" pitchFamily="34" charset="-128"/>
                <a:cs typeface="맑은 고딕" pitchFamily="34" charset="-128"/>
              </a:rPr>
              <a:t>Eco-Tax Reform </a:t>
            </a:r>
          </a:p>
        </p:txBody>
      </p:sp>
      <p:pic>
        <p:nvPicPr>
          <p:cNvPr id="19460" name="Picture 4" descr="Image Preview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1989138"/>
            <a:ext cx="3167063" cy="301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4"/>
          <p:cNvSpPr>
            <a:spLocks noGrp="1"/>
          </p:cNvSpPr>
          <p:nvPr>
            <p:ph type="title"/>
          </p:nvPr>
        </p:nvSpPr>
        <p:spPr>
          <a:xfrm>
            <a:off x="0" y="5157788"/>
            <a:ext cx="9144000" cy="1146175"/>
          </a:xfrm>
        </p:spPr>
        <p:txBody>
          <a:bodyPr>
            <a:normAutofit/>
          </a:bodyPr>
          <a:lstStyle/>
          <a:p>
            <a:r>
              <a:rPr lang="en-US" altLang="ko-KR" sz="3600" cap="none" dirty="0">
                <a:solidFill>
                  <a:srgbClr val="002060"/>
                </a:solidFill>
                <a:cs typeface="맑은 고딕" pitchFamily="34" charset="-128"/>
              </a:rPr>
              <a:t>REVENUE NEUTRALITY      DOUBLE DIVIDEND </a:t>
            </a:r>
            <a:endParaRPr lang="ko-KR" altLang="en-US" sz="3600" cap="none" dirty="0">
              <a:solidFill>
                <a:srgbClr val="002060"/>
              </a:solidFill>
              <a:cs typeface="맑은 고딕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제목 1"/>
          <p:cNvSpPr>
            <a:spLocks noGrp="1"/>
          </p:cNvSpPr>
          <p:nvPr>
            <p:ph type="title"/>
          </p:nvPr>
        </p:nvSpPr>
        <p:spPr>
          <a:xfrm>
            <a:off x="85924" y="260648"/>
            <a:ext cx="8928992" cy="1143000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b="1" dirty="0">
                <a:solidFill>
                  <a:srgbClr val="201B81"/>
                </a:solidFill>
                <a:cs typeface="맑은 고딕" pitchFamily="34" charset="-128"/>
              </a:rPr>
              <a:t>5 Tracks of </a:t>
            </a:r>
            <a:r>
              <a:rPr lang="en-US" altLang="ko-KR" sz="4800" b="1" dirty="0" smtClean="0">
                <a:solidFill>
                  <a:srgbClr val="201B81"/>
                </a:solidFill>
                <a:cs typeface="맑은 고딕" pitchFamily="34" charset="-128"/>
              </a:rPr>
              <a:t> GG </a:t>
            </a:r>
            <a:r>
              <a:rPr lang="en-US" altLang="ko-KR" sz="4800" b="1" dirty="0">
                <a:solidFill>
                  <a:srgbClr val="201B81"/>
                </a:solidFill>
                <a:cs typeface="맑은 고딕" pitchFamily="34" charset="-128"/>
              </a:rPr>
              <a:t>Roadmap </a:t>
            </a:r>
            <a:endParaRPr lang="ko-KR" altLang="en-US" sz="4800" b="1" dirty="0">
              <a:solidFill>
                <a:srgbClr val="201B81"/>
              </a:solidFill>
              <a:cs typeface="맑은 고딕" pitchFamily="34" charset="-128"/>
            </a:endParaRPr>
          </a:p>
        </p:txBody>
      </p:sp>
      <p:sp>
        <p:nvSpPr>
          <p:cNvPr id="24579" name="내용 개체 틀 2"/>
          <p:cNvSpPr>
            <a:spLocks noGrp="1"/>
          </p:cNvSpPr>
          <p:nvPr>
            <p:ph idx="1"/>
          </p:nvPr>
        </p:nvSpPr>
        <p:spPr>
          <a:xfrm>
            <a:off x="457200" y="1828800"/>
            <a:ext cx="8686800" cy="5445125"/>
          </a:xfrm>
        </p:spPr>
        <p:txBody>
          <a:bodyPr/>
          <a:lstStyle/>
          <a:p>
            <a:pPr lvl="1">
              <a:buFont typeface="Arial" charset="0"/>
              <a:buNone/>
            </a:pPr>
            <a:r>
              <a:rPr lang="en-US" altLang="ko-KR" sz="3200" b="1" dirty="0" smtClean="0">
                <a:solidFill>
                  <a:srgbClr val="201B81"/>
                </a:solidFill>
                <a:ea typeface="맑은 고딕" pitchFamily="34" charset="-128"/>
                <a:cs typeface="맑은 고딕" pitchFamily="34" charset="-128"/>
              </a:rPr>
              <a:t>1</a:t>
            </a:r>
            <a:r>
              <a:rPr lang="en-US" altLang="ko-KR" sz="3200" b="1" dirty="0">
                <a:solidFill>
                  <a:srgbClr val="201B81"/>
                </a:solidFill>
                <a:ea typeface="맑은 고딕" pitchFamily="34" charset="-128"/>
                <a:cs typeface="맑은 고딕" pitchFamily="34" charset="-128"/>
              </a:rPr>
              <a:t>. </a:t>
            </a:r>
            <a:r>
              <a:rPr lang="en-US" altLang="ko-KR" sz="3600" b="1" dirty="0">
                <a:solidFill>
                  <a:srgbClr val="201B81"/>
                </a:solidFill>
                <a:ea typeface="맑은 고딕" pitchFamily="34" charset="-128"/>
                <a:cs typeface="맑은 고딕" pitchFamily="34" charset="-128"/>
              </a:rPr>
              <a:t>From quantity to quality of growth</a:t>
            </a:r>
          </a:p>
          <a:p>
            <a:pPr lvl="1">
              <a:buFont typeface="Arial" charset="0"/>
              <a:buNone/>
            </a:pPr>
            <a:r>
              <a:rPr lang="en-US" altLang="ko-KR" sz="3600" b="1" dirty="0">
                <a:solidFill>
                  <a:srgbClr val="201B81"/>
                </a:solidFill>
                <a:ea typeface="맑은 고딕" pitchFamily="34" charset="-128"/>
                <a:cs typeface="맑은 고딕" pitchFamily="34" charset="-128"/>
              </a:rPr>
              <a:t>2. Internalizing ecological price</a:t>
            </a:r>
          </a:p>
          <a:p>
            <a:pPr lvl="1">
              <a:buFont typeface="Arial" charset="0"/>
              <a:buNone/>
            </a:pPr>
            <a:r>
              <a:rPr lang="en-US" altLang="ko-KR" sz="3600" b="1" dirty="0">
                <a:solidFill>
                  <a:srgbClr val="201B81"/>
                </a:solidFill>
                <a:ea typeface="맑은 고딕" pitchFamily="34" charset="-128"/>
                <a:cs typeface="맑은 고딕" pitchFamily="34" charset="-128"/>
              </a:rPr>
              <a:t>3. Sustainable Infrastructure: Re-design city, building, transport, energy, water system </a:t>
            </a:r>
          </a:p>
          <a:p>
            <a:pPr lvl="1">
              <a:buFont typeface="Arial" charset="0"/>
              <a:buNone/>
            </a:pPr>
            <a:r>
              <a:rPr lang="en-US" altLang="ko-KR" sz="3600" b="1" dirty="0">
                <a:solidFill>
                  <a:srgbClr val="201B81"/>
                </a:solidFill>
                <a:ea typeface="맑은 고딕" pitchFamily="34" charset="-128"/>
                <a:cs typeface="맑은 고딕" pitchFamily="34" charset="-128"/>
              </a:rPr>
              <a:t>4. Promoting Green Business</a:t>
            </a:r>
          </a:p>
          <a:p>
            <a:pPr lvl="1">
              <a:buFont typeface="Arial" charset="0"/>
              <a:buNone/>
            </a:pPr>
            <a:r>
              <a:rPr lang="en-US" altLang="ko-KR" sz="3600" b="1" dirty="0">
                <a:solidFill>
                  <a:srgbClr val="201B81"/>
                </a:solidFill>
                <a:ea typeface="맑은 고딕" pitchFamily="34" charset="-128"/>
                <a:cs typeface="맑은 고딕" pitchFamily="34" charset="-128"/>
              </a:rPr>
              <a:t>5. Enabling Low Carbon Economics  </a:t>
            </a:r>
            <a:r>
              <a:rPr lang="en-US" altLang="ko-KR" sz="3600" b="1" dirty="0" smtClean="0">
                <a:solidFill>
                  <a:srgbClr val="201B81"/>
                </a:solidFill>
                <a:ea typeface="맑은 고딕" pitchFamily="34" charset="-128"/>
                <a:cs typeface="맑은 고딕" pitchFamily="34" charset="-128"/>
              </a:rPr>
              <a:t> </a:t>
            </a:r>
          </a:p>
          <a:p>
            <a:endParaRPr lang="en-US" altLang="ko-KR" b="1" dirty="0">
              <a:solidFill>
                <a:srgbClr val="029005"/>
              </a:solidFill>
              <a:cs typeface="맑은 고딕" pitchFamily="34" charset="-128"/>
            </a:endParaRPr>
          </a:p>
          <a:p>
            <a:endParaRPr lang="ko-KR" altLang="en-US" dirty="0">
              <a:solidFill>
                <a:srgbClr val="201B81"/>
              </a:solidFill>
              <a:cs typeface="맑은 고딕" pitchFamily="34" charset="-12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611560" y="4149080"/>
            <a:ext cx="7704856" cy="10801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defRPr/>
            </a:pPr>
            <a:r>
              <a:rPr lang="en-US" altLang="ko-KR" sz="3200" dirty="0">
                <a:solidFill>
                  <a:srgbClr val="002D8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ulim" pitchFamily="34" charset="-127"/>
                <a:cs typeface="Arial" charset="0"/>
              </a:rPr>
              <a:t>Social Quality</a:t>
            </a:r>
          </a:p>
          <a:p>
            <a:pPr marL="342900" indent="-342900" algn="ctr">
              <a:defRPr/>
            </a:pPr>
            <a:r>
              <a:rPr lang="en-US" altLang="ko-KR" dirty="0">
                <a:solidFill>
                  <a:schemeClr val="tx1"/>
                </a:solidFill>
                <a:latin typeface="Arial" charset="0"/>
                <a:ea typeface="Gulim" pitchFamily="34" charset="-127"/>
                <a:cs typeface="Arial" charset="0"/>
              </a:rPr>
              <a:t>Inclusive, income equity, quality of life, happiness, well-being</a:t>
            </a:r>
          </a:p>
        </p:txBody>
      </p:sp>
      <p:sp>
        <p:nvSpPr>
          <p:cNvPr id="3" name="Rectangle 4"/>
          <p:cNvSpPr/>
          <p:nvPr/>
        </p:nvSpPr>
        <p:spPr>
          <a:xfrm>
            <a:off x="611560" y="1340768"/>
            <a:ext cx="7633220" cy="107957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defRPr/>
            </a:pPr>
            <a:r>
              <a:rPr lang="en-US" altLang="ko-KR" sz="3200" dirty="0">
                <a:solidFill>
                  <a:srgbClr val="002D8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ulim" pitchFamily="34" charset="-127"/>
                <a:cs typeface="Arial" charset="0"/>
              </a:rPr>
              <a:t>Economic Quality </a:t>
            </a:r>
          </a:p>
          <a:p>
            <a:pPr marL="342900" indent="-342900" algn="ctr">
              <a:spcBef>
                <a:spcPct val="50000"/>
              </a:spcBef>
              <a:defRPr/>
            </a:pPr>
            <a:r>
              <a:rPr lang="en-US" altLang="ko-KR" dirty="0">
                <a:solidFill>
                  <a:schemeClr val="tx1"/>
                </a:solidFill>
                <a:latin typeface="Arial" charset="0"/>
                <a:ea typeface="Gulim" pitchFamily="34" charset="-127"/>
                <a:cs typeface="Arial" charset="0"/>
              </a:rPr>
              <a:t>low unemployment, </a:t>
            </a:r>
            <a:r>
              <a:rPr lang="en-US" altLang="ko-KR" dirty="0" smtClean="0">
                <a:solidFill>
                  <a:schemeClr val="tx1"/>
                </a:solidFill>
                <a:latin typeface="Arial" charset="0"/>
                <a:ea typeface="Gulim" pitchFamily="34" charset="-127"/>
                <a:cs typeface="Arial" charset="0"/>
              </a:rPr>
              <a:t>high value-added, competitiveness</a:t>
            </a:r>
            <a:r>
              <a:rPr lang="en-US" altLang="ko-KR" dirty="0">
                <a:solidFill>
                  <a:schemeClr val="tx1"/>
                </a:solidFill>
                <a:latin typeface="Arial" charset="0"/>
                <a:ea typeface="Gulim" pitchFamily="34" charset="-127"/>
                <a:cs typeface="Arial" charset="0"/>
              </a:rPr>
              <a:t>, resilience against outside oil price </a:t>
            </a:r>
            <a:r>
              <a:rPr lang="en-US" altLang="ko-KR" dirty="0" smtClean="0">
                <a:solidFill>
                  <a:schemeClr val="tx1"/>
                </a:solidFill>
                <a:latin typeface="Arial" charset="0"/>
                <a:ea typeface="Gulim" pitchFamily="34" charset="-127"/>
                <a:cs typeface="Arial" charset="0"/>
              </a:rPr>
              <a:t>&amp; financial shocks, low stocks </a:t>
            </a:r>
            <a:r>
              <a:rPr lang="en-US" altLang="ko-KR" dirty="0">
                <a:solidFill>
                  <a:schemeClr val="tx1"/>
                </a:solidFill>
                <a:latin typeface="Arial" charset="0"/>
                <a:ea typeface="Gulim" pitchFamily="34" charset="-127"/>
                <a:cs typeface="Arial" charset="0"/>
              </a:rPr>
              <a:t>and real estate bubble</a:t>
            </a:r>
          </a:p>
        </p:txBody>
      </p:sp>
      <p:sp>
        <p:nvSpPr>
          <p:cNvPr id="4" name="Rectangle 4"/>
          <p:cNvSpPr/>
          <p:nvPr/>
        </p:nvSpPr>
        <p:spPr>
          <a:xfrm>
            <a:off x="611560" y="2708920"/>
            <a:ext cx="7632848" cy="115212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3200" dirty="0">
                <a:solidFill>
                  <a:srgbClr val="002D8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ulim" pitchFamily="34" charset="-127"/>
                <a:cs typeface="Arial" charset="0"/>
              </a:rPr>
              <a:t>Ecological Quality </a:t>
            </a:r>
          </a:p>
          <a:p>
            <a:pPr algn="ctr">
              <a:defRPr/>
            </a:pPr>
            <a:r>
              <a:rPr lang="en-US" altLang="ko-KR" dirty="0" smtClean="0">
                <a:solidFill>
                  <a:schemeClr val="tx1"/>
                </a:solidFill>
                <a:latin typeface="Arial" charset="0"/>
                <a:ea typeface="Gulim" pitchFamily="34" charset="-127"/>
                <a:cs typeface="Arial" charset="0"/>
              </a:rPr>
              <a:t>eco-efficient  growth, decoupling</a:t>
            </a:r>
            <a:r>
              <a:rPr lang="ko-KR" altLang="en-US" dirty="0" smtClean="0">
                <a:solidFill>
                  <a:schemeClr val="tx1"/>
                </a:solidFill>
                <a:latin typeface="Arial" charset="0"/>
                <a:ea typeface="Gulim" pitchFamily="34" charset="-127"/>
                <a:cs typeface="Arial" charset="0"/>
              </a:rPr>
              <a:t> </a:t>
            </a:r>
            <a:r>
              <a:rPr lang="en-US" altLang="ko-KR" dirty="0" smtClean="0">
                <a:solidFill>
                  <a:schemeClr val="tx1"/>
                </a:solidFill>
                <a:latin typeface="Arial" charset="0"/>
                <a:ea typeface="Gulim" pitchFamily="34" charset="-127"/>
                <a:cs typeface="Arial" charset="0"/>
              </a:rPr>
              <a:t>growth with energy consumption, </a:t>
            </a:r>
          </a:p>
          <a:p>
            <a:pPr algn="ctr">
              <a:defRPr/>
            </a:pPr>
            <a:r>
              <a:rPr lang="en-US" altLang="ko-KR" dirty="0" smtClean="0">
                <a:solidFill>
                  <a:schemeClr val="tx1"/>
                </a:solidFill>
                <a:latin typeface="Arial" charset="0"/>
                <a:ea typeface="Gulim" pitchFamily="34" charset="-127"/>
                <a:cs typeface="Arial" charset="0"/>
              </a:rPr>
              <a:t>Resilience to climate </a:t>
            </a:r>
            <a:r>
              <a:rPr lang="en-US" altLang="ko-KR" dirty="0">
                <a:solidFill>
                  <a:schemeClr val="tx1"/>
                </a:solidFill>
                <a:latin typeface="Arial" charset="0"/>
                <a:ea typeface="Gulim" pitchFamily="34" charset="-127"/>
                <a:cs typeface="Arial" charset="0"/>
              </a:rPr>
              <a:t>change</a:t>
            </a:r>
            <a:r>
              <a:rPr lang="en-US" altLang="ko-KR" dirty="0" smtClean="0">
                <a:solidFill>
                  <a:schemeClr val="tx1"/>
                </a:solidFill>
                <a:latin typeface="Arial" charset="0"/>
                <a:ea typeface="Gulim" pitchFamily="34" charset="-127"/>
                <a:cs typeface="Arial" charset="0"/>
              </a:rPr>
              <a:t>, dynamic </a:t>
            </a:r>
            <a:r>
              <a:rPr lang="en-US" altLang="ko-KR" dirty="0">
                <a:solidFill>
                  <a:schemeClr val="tx1"/>
                </a:solidFill>
                <a:latin typeface="Arial" charset="0"/>
                <a:ea typeface="Gulim" pitchFamily="34" charset="-127"/>
                <a:cs typeface="Arial" charset="0"/>
              </a:rPr>
              <a:t>eco-system, water security</a:t>
            </a:r>
          </a:p>
        </p:txBody>
      </p:sp>
      <p:sp>
        <p:nvSpPr>
          <p:cNvPr id="24581" name="Text Box 11"/>
          <p:cNvSpPr txBox="1">
            <a:spLocks noChangeArrowheads="1"/>
          </p:cNvSpPr>
          <p:nvPr/>
        </p:nvSpPr>
        <p:spPr bwMode="auto">
          <a:xfrm>
            <a:off x="539750" y="5300663"/>
            <a:ext cx="8207375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altLang="ko-KR" sz="2400" dirty="0">
                <a:latin typeface="Calibri" pitchFamily="34" charset="0"/>
                <a:ea typeface="굴림" charset="-127"/>
              </a:rPr>
              <a:t> </a:t>
            </a:r>
            <a:r>
              <a:rPr lang="en-US" altLang="ko-KR" sz="2400" dirty="0">
                <a:solidFill>
                  <a:srgbClr val="0070C0"/>
                </a:solidFill>
                <a:latin typeface="Calibri" pitchFamily="34" charset="0"/>
                <a:ea typeface="굴림" charset="-127"/>
              </a:rPr>
              <a:t>* </a:t>
            </a:r>
            <a:r>
              <a:rPr lang="en-US" altLang="ko-KR" sz="2400" dirty="0" smtClean="0">
                <a:solidFill>
                  <a:srgbClr val="0070C0"/>
                </a:solidFill>
                <a:latin typeface="Calibri" pitchFamily="34" charset="0"/>
                <a:ea typeface="굴림" charset="-127"/>
              </a:rPr>
              <a:t>different from Quality </a:t>
            </a:r>
            <a:r>
              <a:rPr lang="en-US" altLang="ko-KR" sz="2400" dirty="0">
                <a:solidFill>
                  <a:srgbClr val="0070C0"/>
                </a:solidFill>
                <a:latin typeface="Calibri" pitchFamily="34" charset="0"/>
                <a:ea typeface="굴림" charset="-127"/>
              </a:rPr>
              <a:t>of Life, Well-being : </a:t>
            </a:r>
          </a:p>
          <a:p>
            <a:pPr marL="342900" indent="-342900"/>
            <a:r>
              <a:rPr lang="en-US" altLang="ko-KR" sz="2400" dirty="0">
                <a:solidFill>
                  <a:srgbClr val="0070C0"/>
                </a:solidFill>
                <a:latin typeface="Calibri" pitchFamily="34" charset="0"/>
                <a:ea typeface="굴림" charset="-127"/>
              </a:rPr>
              <a:t> * </a:t>
            </a:r>
            <a:r>
              <a:rPr lang="en-US" altLang="ko-KR" sz="2400" dirty="0" smtClean="0">
                <a:solidFill>
                  <a:srgbClr val="0070C0"/>
                </a:solidFill>
                <a:latin typeface="Calibri" pitchFamily="34" charset="0"/>
                <a:ea typeface="굴림" charset="-127"/>
              </a:rPr>
              <a:t>GG: ecological quality of growth  </a:t>
            </a:r>
            <a:endParaRPr lang="en-US" altLang="ko-KR" sz="2400" dirty="0">
              <a:solidFill>
                <a:srgbClr val="0070C0"/>
              </a:solidFill>
              <a:latin typeface="Calibri" pitchFamily="34" charset="0"/>
              <a:ea typeface="굴림" charset="-127"/>
            </a:endParaRPr>
          </a:p>
        </p:txBody>
      </p:sp>
      <p:sp>
        <p:nvSpPr>
          <p:cNvPr id="24582" name="Text Box 11"/>
          <p:cNvSpPr txBox="1">
            <a:spLocks noChangeArrowheads="1"/>
          </p:cNvSpPr>
          <p:nvPr/>
        </p:nvSpPr>
        <p:spPr bwMode="auto">
          <a:xfrm>
            <a:off x="611188" y="1052513"/>
            <a:ext cx="53276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  <a:buClr>
                <a:schemeClr val="hlink"/>
              </a:buClr>
            </a:pPr>
            <a:endParaRPr lang="en-US" altLang="ko-KR">
              <a:solidFill>
                <a:srgbClr val="3333CC"/>
              </a:solidFill>
              <a:latin typeface="Arial Black" pitchFamily="34" charset="0"/>
              <a:ea typeface="굴림" charset="-127"/>
            </a:endParaRPr>
          </a:p>
        </p:txBody>
      </p:sp>
      <p:sp>
        <p:nvSpPr>
          <p:cNvPr id="24583" name="Title 1"/>
          <p:cNvSpPr txBox="1">
            <a:spLocks/>
          </p:cNvSpPr>
          <p:nvPr/>
        </p:nvSpPr>
        <p:spPr bwMode="auto">
          <a:xfrm>
            <a:off x="-381000" y="198437"/>
            <a:ext cx="9753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38200" indent="-838200" algn="ctr" eaLnBrk="0" hangingPunct="0"/>
            <a:r>
              <a:rPr lang="en-US" altLang="ko-KR" sz="3600" b="1" dirty="0">
                <a:solidFill>
                  <a:srgbClr val="002060"/>
                </a:solidFill>
                <a:latin typeface="Calibri" pitchFamily="34" charset="0"/>
              </a:rPr>
              <a:t>Track 1</a:t>
            </a:r>
            <a:r>
              <a:rPr lang="en-US" altLang="ko-KR" sz="3600" b="1" dirty="0" smtClean="0">
                <a:solidFill>
                  <a:srgbClr val="002060"/>
                </a:solidFill>
                <a:latin typeface="Calibri" pitchFamily="34" charset="0"/>
              </a:rPr>
              <a:t>.</a:t>
            </a:r>
          </a:p>
          <a:p>
            <a:pPr marL="838200" indent="-838200" algn="ctr" eaLnBrk="0" hangingPunct="0"/>
            <a:r>
              <a:rPr lang="en-US" altLang="ko-KR" sz="3600" b="1" dirty="0" smtClean="0">
                <a:solidFill>
                  <a:srgbClr val="002060"/>
                </a:solidFill>
                <a:latin typeface="Calibri" pitchFamily="34" charset="0"/>
              </a:rPr>
              <a:t> from </a:t>
            </a:r>
            <a:r>
              <a:rPr lang="en-US" altLang="ko-KR" sz="3600" b="1" dirty="0">
                <a:solidFill>
                  <a:srgbClr val="002060"/>
                </a:solidFill>
                <a:latin typeface="Calibri" pitchFamily="34" charset="0"/>
              </a:rPr>
              <a:t>quantity to quality of growth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143000"/>
          </a:xfrm>
        </p:spPr>
        <p:txBody>
          <a:bodyPr/>
          <a:lstStyle/>
          <a:p>
            <a:r>
              <a:rPr lang="en-US" altLang="ko-KR" b="1" dirty="0" smtClean="0">
                <a:solidFill>
                  <a:srgbClr val="0037A4"/>
                </a:solidFill>
              </a:rPr>
              <a:t>Quality </a:t>
            </a:r>
            <a:r>
              <a:rPr lang="en-US" altLang="ko-KR" b="1" dirty="0" err="1" smtClean="0">
                <a:solidFill>
                  <a:srgbClr val="0037A4"/>
                </a:solidFill>
              </a:rPr>
              <a:t>vs</a:t>
            </a:r>
            <a:r>
              <a:rPr lang="en-US" altLang="ko-KR" b="1" dirty="0" smtClean="0">
                <a:solidFill>
                  <a:srgbClr val="0037A4"/>
                </a:solidFill>
              </a:rPr>
              <a:t> Quantity </a:t>
            </a:r>
            <a:endParaRPr lang="ko-KR" altLang="en-US" b="1" dirty="0">
              <a:solidFill>
                <a:srgbClr val="0037A4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2123728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ko-KR" sz="4000" b="1" dirty="0" smtClean="0">
                <a:solidFill>
                  <a:srgbClr val="0037A4"/>
                </a:solidFill>
              </a:rPr>
              <a:t>If Quality is not improved, </a:t>
            </a:r>
          </a:p>
          <a:p>
            <a:pPr>
              <a:buNone/>
            </a:pPr>
            <a:r>
              <a:rPr lang="en-US" altLang="ko-KR" sz="4000" b="1" dirty="0" smtClean="0">
                <a:solidFill>
                  <a:srgbClr val="0037A4"/>
                </a:solidFill>
              </a:rPr>
              <a:t>     Quantity of GDP will be reduced</a:t>
            </a:r>
          </a:p>
          <a:p>
            <a:r>
              <a:rPr lang="en-US" altLang="ko-KR" sz="4000" b="1" dirty="0" smtClean="0">
                <a:solidFill>
                  <a:srgbClr val="0037A4"/>
                </a:solidFill>
              </a:rPr>
              <a:t>If Quality is improved, </a:t>
            </a:r>
          </a:p>
          <a:p>
            <a:pPr>
              <a:buNone/>
            </a:pPr>
            <a:r>
              <a:rPr lang="en-US" altLang="ko-KR" sz="4000" b="1" dirty="0" smtClean="0">
                <a:solidFill>
                  <a:srgbClr val="0037A4"/>
                </a:solidFill>
              </a:rPr>
              <a:t>      Net Growth in the long run </a:t>
            </a:r>
          </a:p>
          <a:p>
            <a:pPr>
              <a:buNone/>
            </a:pPr>
            <a:r>
              <a:rPr lang="en-US" altLang="ko-KR" sz="4000" b="1" dirty="0" smtClean="0">
                <a:solidFill>
                  <a:srgbClr val="0037A4"/>
                </a:solidFill>
              </a:rPr>
              <a:t>       will be even higher than BAU </a:t>
            </a:r>
            <a:endParaRPr lang="ko-KR" altLang="en-US" sz="4000" b="1" dirty="0">
              <a:solidFill>
                <a:srgbClr val="0037A4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67172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solidFill>
                  <a:srgbClr val="002D86"/>
                </a:solidFill>
              </a:rPr>
              <a:t>Track 2: Internalizing Ecological Prices</a:t>
            </a:r>
            <a:endParaRPr lang="ko-KR" altLang="en-US" sz="3600" b="1" dirty="0">
              <a:solidFill>
                <a:srgbClr val="002D86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2060848"/>
            <a:ext cx="8686800" cy="5257800"/>
          </a:xfrm>
        </p:spPr>
        <p:txBody>
          <a:bodyPr/>
          <a:lstStyle/>
          <a:p>
            <a:r>
              <a:rPr lang="en-US" altLang="ko-KR" b="1" dirty="0" smtClean="0">
                <a:solidFill>
                  <a:srgbClr val="002D86"/>
                </a:solidFill>
              </a:rPr>
              <a:t>Changing tax base from Labor to Pollution</a:t>
            </a:r>
          </a:p>
          <a:p>
            <a:r>
              <a:rPr lang="en-US" altLang="ko-KR" b="1" dirty="0" smtClean="0">
                <a:solidFill>
                  <a:srgbClr val="002D86"/>
                </a:solidFill>
              </a:rPr>
              <a:t>Making Market Driver of GE/EE</a:t>
            </a:r>
          </a:p>
          <a:p>
            <a:r>
              <a:rPr lang="en-US" altLang="ko-KR" b="1" dirty="0" smtClean="0">
                <a:solidFill>
                  <a:srgbClr val="002D86"/>
                </a:solidFill>
              </a:rPr>
              <a:t>Revenue Neutrality</a:t>
            </a:r>
          </a:p>
          <a:p>
            <a:r>
              <a:rPr lang="en-US" altLang="ko-KR" b="1" dirty="0" smtClean="0">
                <a:solidFill>
                  <a:srgbClr val="002D86"/>
                </a:solidFill>
              </a:rPr>
              <a:t>Double Dividend</a:t>
            </a:r>
          </a:p>
          <a:p>
            <a:r>
              <a:rPr lang="en-US" altLang="ko-KR" b="1" dirty="0" smtClean="0">
                <a:solidFill>
                  <a:srgbClr val="002D86"/>
                </a:solidFill>
              </a:rPr>
              <a:t>Explore potential for Double Dividend &amp; applicability to DCs</a:t>
            </a:r>
          </a:p>
          <a:p>
            <a:r>
              <a:rPr lang="en-US" altLang="ko-KR" b="1" dirty="0" smtClean="0">
                <a:solidFill>
                  <a:srgbClr val="002D86"/>
                </a:solidFill>
              </a:rPr>
              <a:t>Leapfrogging Strategy for DCs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 idx="4294967295"/>
          </p:nvPr>
        </p:nvSpPr>
        <p:spPr>
          <a:xfrm>
            <a:off x="107504" y="476672"/>
            <a:ext cx="9324528" cy="792163"/>
          </a:xfrm>
        </p:spPr>
        <p:txBody>
          <a:bodyPr>
            <a:normAutofit/>
          </a:bodyPr>
          <a:lstStyle/>
          <a:p>
            <a:pPr marL="762000" indent="-762000" algn="l" eaLnBrk="1" hangingPunct="1"/>
            <a:r>
              <a:rPr lang="en-US" altLang="ko-KR" sz="3600" b="1" dirty="0" smtClean="0">
                <a:solidFill>
                  <a:srgbClr val="002060"/>
                </a:solidFill>
                <a:ea typeface="MS PGothic" pitchFamily="34" charset="-128"/>
              </a:rPr>
              <a:t>Track 3. Promoting sustainable infrastructure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4294967295"/>
          </p:nvPr>
        </p:nvSpPr>
        <p:spPr>
          <a:xfrm>
            <a:off x="0" y="1268834"/>
            <a:ext cx="9143999" cy="2376189"/>
          </a:xfrm>
        </p:spPr>
        <p:txBody>
          <a:bodyPr>
            <a:normAutofit/>
          </a:bodyPr>
          <a:lstStyle/>
          <a:p>
            <a:pPr marL="514350" indent="-514350" eaLnBrk="1" hangingPunct="1">
              <a:lnSpc>
                <a:spcPct val="80000"/>
              </a:lnSpc>
              <a:buFont typeface="Calibri" pitchFamily="34" charset="0"/>
              <a:buChar char="•"/>
            </a:pPr>
            <a:r>
              <a:rPr lang="en-US" altLang="ko-KR" sz="2600" b="1" dirty="0" smtClean="0">
                <a:solidFill>
                  <a:srgbClr val="002060"/>
                </a:solidFill>
                <a:ea typeface="MS PGothic" pitchFamily="34" charset="-128"/>
              </a:rPr>
              <a:t>Transport: public transport &gt; private car  </a:t>
            </a:r>
          </a:p>
          <a:p>
            <a:pPr marL="514350" indent="-514350" eaLnBrk="1" hangingPunct="1">
              <a:lnSpc>
                <a:spcPct val="80000"/>
              </a:lnSpc>
              <a:buNone/>
            </a:pPr>
            <a:r>
              <a:rPr lang="en-US" altLang="ko-KR" sz="2600" b="1" dirty="0" smtClean="0">
                <a:solidFill>
                  <a:srgbClr val="002060"/>
                </a:solidFill>
                <a:ea typeface="MS PGothic" pitchFamily="34" charset="-128"/>
              </a:rPr>
              <a:t>                    road to rail, minimize congestion, </a:t>
            </a:r>
          </a:p>
          <a:p>
            <a:pPr marL="514350" indent="-514350">
              <a:lnSpc>
                <a:spcPct val="80000"/>
              </a:lnSpc>
              <a:buNone/>
            </a:pPr>
            <a:r>
              <a:rPr lang="en-US" altLang="ko-KR" sz="2600" b="1" dirty="0" smtClean="0">
                <a:solidFill>
                  <a:srgbClr val="002060"/>
                </a:solidFill>
                <a:ea typeface="MS PGothic" pitchFamily="34" charset="-128"/>
              </a:rPr>
              <a:t>                   - losing 3-5% GDP from traffic congestion   </a:t>
            </a:r>
          </a:p>
          <a:p>
            <a:pPr marL="514350" indent="-514350">
              <a:lnSpc>
                <a:spcPct val="80000"/>
              </a:lnSpc>
            </a:pPr>
            <a:r>
              <a:rPr lang="en-US" altLang="ko-KR" sz="2600" b="1" dirty="0" smtClean="0">
                <a:solidFill>
                  <a:srgbClr val="002060"/>
                </a:solidFill>
                <a:ea typeface="MS PGothic" pitchFamily="34" charset="-128"/>
              </a:rPr>
              <a:t>City design for People not for Car, Walk-able street, compact eco-city</a:t>
            </a:r>
          </a:p>
          <a:p>
            <a:pPr marL="514350" indent="-514350">
              <a:lnSpc>
                <a:spcPct val="80000"/>
              </a:lnSpc>
            </a:pPr>
            <a:r>
              <a:rPr lang="en-US" altLang="ko-KR" sz="2600" b="1" dirty="0" smtClean="0">
                <a:solidFill>
                  <a:srgbClr val="002060"/>
                </a:solidFill>
                <a:ea typeface="MS PGothic" pitchFamily="34" charset="-128"/>
              </a:rPr>
              <a:t>Buildings for energy efficiency   </a:t>
            </a:r>
          </a:p>
        </p:txBody>
      </p:sp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468313" y="3357563"/>
            <a:ext cx="51117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buFont typeface="Calibri" pitchFamily="34" charset="0"/>
              <a:buChar char="•"/>
            </a:pPr>
            <a:endParaRPr lang="en-US" altLang="ko-KR" sz="2800" b="1" dirty="0">
              <a:latin typeface="Calibri" pitchFamily="34" charset="0"/>
            </a:endParaRPr>
          </a:p>
        </p:txBody>
      </p:sp>
      <p:pic>
        <p:nvPicPr>
          <p:cNvPr id="28677" name="Picture 6" descr="bioenergy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645024"/>
            <a:ext cx="626469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 Box 7"/>
          <p:cNvSpPr txBox="1">
            <a:spLocks noChangeArrowheads="1"/>
          </p:cNvSpPr>
          <p:nvPr/>
        </p:nvSpPr>
        <p:spPr bwMode="auto">
          <a:xfrm>
            <a:off x="5724525" y="5805488"/>
            <a:ext cx="2771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>
                <a:latin typeface="Calibri" pitchFamily="34" charset="0"/>
                <a:cs typeface="Angsana New" pitchFamily="18" charset="-34"/>
              </a:rPr>
              <a:t>Courtesy of ManagEnergy (European Commission)</a:t>
            </a:r>
            <a:endParaRPr lang="en-US" altLang="ko-KR" sz="1200">
              <a:latin typeface="Calibri" pitchFamily="34" charset="0"/>
              <a:ea typeface="宋体" pitchFamily="2" charset="-122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 idx="4294967295"/>
          </p:nvPr>
        </p:nvSpPr>
        <p:spPr>
          <a:xfrm>
            <a:off x="0" y="765175"/>
            <a:ext cx="8697913" cy="647700"/>
          </a:xfrm>
        </p:spPr>
        <p:txBody>
          <a:bodyPr>
            <a:normAutofit/>
          </a:bodyPr>
          <a:lstStyle/>
          <a:p>
            <a:pPr marL="838200" indent="-838200" eaLnBrk="1" hangingPunct="1"/>
            <a:r>
              <a:rPr lang="en-US" altLang="ko-KR" sz="3200" b="1" dirty="0" smtClean="0">
                <a:solidFill>
                  <a:srgbClr val="002060"/>
                </a:solidFill>
                <a:ea typeface="MS PGothic" pitchFamily="34" charset="-128"/>
              </a:rPr>
              <a:t>Track 4. Turning “green” into business opportunity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4294967295"/>
          </p:nvPr>
        </p:nvSpPr>
        <p:spPr>
          <a:xfrm>
            <a:off x="250824" y="2060575"/>
            <a:ext cx="6769447" cy="5013325"/>
          </a:xfrm>
        </p:spPr>
        <p:txBody>
          <a:bodyPr>
            <a:normAutofit/>
          </a:bodyPr>
          <a:lstStyle/>
          <a:p>
            <a:pPr marL="514350" indent="-514350" eaLnBrk="1" hangingPunct="1">
              <a:buFont typeface="Calibri" pitchFamily="34" charset="0"/>
              <a:buChar char="•"/>
            </a:pPr>
            <a:r>
              <a:rPr lang="en-US" altLang="ko-KR" sz="2800" b="1" dirty="0" smtClean="0">
                <a:solidFill>
                  <a:srgbClr val="002060"/>
                </a:solidFill>
                <a:ea typeface="MS PGothic" pitchFamily="34" charset="-128"/>
              </a:rPr>
              <a:t>As ecology has price: green is </a:t>
            </a:r>
          </a:p>
          <a:p>
            <a:pPr marL="514350" indent="-514350" eaLnBrk="1" hangingPunct="1">
              <a:buNone/>
            </a:pPr>
            <a:r>
              <a:rPr lang="en-US" altLang="ko-KR" sz="2800" b="1" dirty="0" smtClean="0">
                <a:solidFill>
                  <a:srgbClr val="002060"/>
                </a:solidFill>
                <a:ea typeface="MS PGothic" pitchFamily="34" charset="-128"/>
              </a:rPr>
              <a:t>                            economic opportunities</a:t>
            </a:r>
          </a:p>
          <a:p>
            <a:pPr marL="514350" indent="-514350" eaLnBrk="1" hangingPunct="1">
              <a:buFont typeface="Calibri" pitchFamily="34" charset="0"/>
              <a:buChar char="•"/>
            </a:pPr>
            <a:r>
              <a:rPr lang="en-US" altLang="ko-KR" sz="2800" b="1" dirty="0" smtClean="0">
                <a:solidFill>
                  <a:srgbClr val="002060"/>
                </a:solidFill>
                <a:ea typeface="MS PGothic" pitchFamily="34" charset="-128"/>
              </a:rPr>
              <a:t>Business: needs to grasp </a:t>
            </a:r>
          </a:p>
          <a:p>
            <a:pPr marL="514350" indent="-514350" eaLnBrk="1" hangingPunct="1">
              <a:buNone/>
            </a:pPr>
            <a:r>
              <a:rPr lang="en-US" altLang="ko-KR" sz="2800" b="1" dirty="0">
                <a:solidFill>
                  <a:srgbClr val="002060"/>
                </a:solidFill>
                <a:ea typeface="MS PGothic" pitchFamily="34" charset="-128"/>
              </a:rPr>
              <a:t> </a:t>
            </a:r>
            <a:r>
              <a:rPr lang="en-US" altLang="ko-KR" sz="2800" b="1" dirty="0" smtClean="0">
                <a:solidFill>
                  <a:srgbClr val="002060"/>
                </a:solidFill>
                <a:ea typeface="MS PGothic" pitchFamily="34" charset="-128"/>
              </a:rPr>
              <a:t>       </a:t>
            </a:r>
            <a:r>
              <a:rPr lang="en-US" altLang="ko-KR" sz="2800" b="1" dirty="0" smtClean="0">
                <a:solidFill>
                  <a:srgbClr val="008E40"/>
                </a:solidFill>
                <a:ea typeface="MS PGothic" pitchFamily="34" charset="-128"/>
              </a:rPr>
              <a:t>Green Ocean, </a:t>
            </a:r>
            <a:r>
              <a:rPr lang="en-US" altLang="ko-KR" sz="2800" b="1" dirty="0" smtClean="0">
                <a:solidFill>
                  <a:srgbClr val="002D86"/>
                </a:solidFill>
                <a:ea typeface="MS PGothic" pitchFamily="34" charset="-128"/>
              </a:rPr>
              <a:t>not resisting transition </a:t>
            </a:r>
          </a:p>
          <a:p>
            <a:pPr marL="514350" indent="-514350" eaLnBrk="1" hangingPunct="1">
              <a:buFont typeface="Calibri" pitchFamily="34" charset="0"/>
              <a:buChar char="•"/>
            </a:pPr>
            <a:r>
              <a:rPr lang="en-US" altLang="ko-KR" sz="2800" b="1" dirty="0" smtClean="0">
                <a:solidFill>
                  <a:srgbClr val="002060"/>
                </a:solidFill>
                <a:ea typeface="MS PGothic" pitchFamily="34" charset="-128"/>
              </a:rPr>
              <a:t>Governments needs to support </a:t>
            </a:r>
          </a:p>
          <a:p>
            <a:pPr lvl="1" eaLnBrk="1" hangingPunct="1">
              <a:buFont typeface="Calibri" pitchFamily="34" charset="0"/>
              <a:buChar char="•"/>
            </a:pPr>
            <a:r>
              <a:rPr lang="en-US" altLang="ko-KR" sz="2400" b="1" dirty="0" smtClean="0">
                <a:solidFill>
                  <a:srgbClr val="002060"/>
                </a:solidFill>
                <a:ea typeface="MS PGothic" pitchFamily="34" charset="-128"/>
              </a:rPr>
              <a:t>Green R&amp;D, technology</a:t>
            </a:r>
          </a:p>
          <a:p>
            <a:pPr lvl="1" eaLnBrk="1" hangingPunct="1">
              <a:buFont typeface="Calibri" pitchFamily="34" charset="0"/>
              <a:buChar char="•"/>
            </a:pPr>
            <a:r>
              <a:rPr lang="en-US" altLang="ko-KR" sz="2400" b="1" dirty="0" smtClean="0">
                <a:solidFill>
                  <a:srgbClr val="002060"/>
                </a:solidFill>
                <a:ea typeface="MS PGothic" pitchFamily="34" charset="-128"/>
              </a:rPr>
              <a:t>Creating New Market  </a:t>
            </a:r>
          </a:p>
          <a:p>
            <a:pPr lvl="1" eaLnBrk="1" hangingPunct="1">
              <a:buFont typeface="Calibri" pitchFamily="34" charset="0"/>
              <a:buChar char="•"/>
            </a:pPr>
            <a:r>
              <a:rPr lang="en-US" altLang="ko-KR" sz="2400" b="1" dirty="0" smtClean="0">
                <a:solidFill>
                  <a:srgbClr val="002060"/>
                </a:solidFill>
                <a:ea typeface="MS PGothic" pitchFamily="34" charset="-128"/>
              </a:rPr>
              <a:t>Closing long &amp; short term time gap</a:t>
            </a:r>
          </a:p>
          <a:p>
            <a:pPr lvl="1" eaLnBrk="1" hangingPunct="1">
              <a:buNone/>
            </a:pPr>
            <a:r>
              <a:rPr lang="en-US" altLang="ko-KR" sz="2400" b="1" dirty="0" smtClean="0">
                <a:solidFill>
                  <a:srgbClr val="002060"/>
                </a:solidFill>
                <a:ea typeface="MS PGothic" pitchFamily="34" charset="-128"/>
              </a:rPr>
              <a:t>             Market &amp; Ecological Price Gap</a:t>
            </a:r>
          </a:p>
          <a:p>
            <a:pPr lvl="1" eaLnBrk="1" hangingPunct="1">
              <a:buNone/>
            </a:pPr>
            <a:r>
              <a:rPr lang="en-US" altLang="ko-KR" sz="2400" dirty="0" smtClean="0">
                <a:solidFill>
                  <a:srgbClr val="0070C0"/>
                </a:solidFill>
                <a:ea typeface="MS PGothic" pitchFamily="34" charset="-128"/>
              </a:rPr>
              <a:t>              </a:t>
            </a:r>
          </a:p>
        </p:txBody>
      </p:sp>
      <p:pic>
        <p:nvPicPr>
          <p:cNvPr id="29700" name="Picture 4" descr="bioenergy5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7163" y="2303463"/>
            <a:ext cx="2386012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>
          <a:xfrm>
            <a:off x="457200" y="939800"/>
            <a:ext cx="8229600" cy="774700"/>
          </a:xfrm>
        </p:spPr>
        <p:txBody>
          <a:bodyPr/>
          <a:lstStyle/>
          <a:p>
            <a:pPr marL="838200" indent="-838200" eaLnBrk="1" hangingPunct="1"/>
            <a:r>
              <a:rPr lang="en-US" altLang="ko-KR" sz="3600" b="1" dirty="0" smtClean="0">
                <a:ea typeface="MS PGothic" pitchFamily="34" charset="-128"/>
              </a:rPr>
              <a:t>Track 5. Low Carbon Economics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4294967295"/>
          </p:nvPr>
        </p:nvSpPr>
        <p:spPr>
          <a:xfrm>
            <a:off x="323850" y="1557338"/>
            <a:ext cx="8351838" cy="4751387"/>
          </a:xfrm>
        </p:spPr>
        <p:txBody>
          <a:bodyPr/>
          <a:lstStyle/>
          <a:p>
            <a:pPr marL="514350" indent="-514350" eaLnBrk="1" hangingPunct="1">
              <a:buFont typeface="Calibri" pitchFamily="34" charset="0"/>
              <a:buNone/>
            </a:pPr>
            <a:endParaRPr lang="en-US" altLang="ko-KR" b="1" dirty="0" smtClean="0">
              <a:solidFill>
                <a:srgbClr val="0070C0"/>
              </a:solidFill>
              <a:ea typeface="굴림" charset="-127"/>
            </a:endParaRPr>
          </a:p>
          <a:p>
            <a:pPr marL="514350" indent="-514350" eaLnBrk="1" hangingPunct="1"/>
            <a:r>
              <a:rPr lang="en-US" altLang="ko-KR" sz="2800" b="1" dirty="0" smtClean="0">
                <a:solidFill>
                  <a:srgbClr val="0070C0"/>
                </a:solidFill>
                <a:ea typeface="MS PGothic" pitchFamily="34" charset="-128"/>
              </a:rPr>
              <a:t>Nicklaus Stern:  2%  investment could save 5-20% global GDP loss by 2050</a:t>
            </a:r>
          </a:p>
          <a:p>
            <a:pPr marL="514350" indent="-514350" eaLnBrk="1" hangingPunct="1"/>
            <a:r>
              <a:rPr lang="en-US" altLang="ko-KR" sz="2800" b="1" dirty="0" smtClean="0">
                <a:solidFill>
                  <a:srgbClr val="0070C0"/>
                </a:solidFill>
                <a:ea typeface="MS PGothic" pitchFamily="34" charset="-128"/>
              </a:rPr>
              <a:t>Low Carbon Economics: 2% investment could increase global GDP by XX % by 2050 </a:t>
            </a:r>
          </a:p>
          <a:p>
            <a:pPr marL="514350" indent="-514350" eaLnBrk="1" hangingPunct="1"/>
            <a:r>
              <a:rPr lang="en-US" altLang="ko-KR" sz="2800" b="1" dirty="0" smtClean="0">
                <a:solidFill>
                  <a:srgbClr val="0070C0"/>
                </a:solidFill>
                <a:ea typeface="굴림" charset="-127"/>
              </a:rPr>
              <a:t>What are the conditions for mitigation actions to result in GDP growth and job creation?</a:t>
            </a:r>
            <a:endParaRPr lang="en-US" altLang="ko-KR" sz="2800" b="1" dirty="0" smtClean="0">
              <a:solidFill>
                <a:srgbClr val="0070C0"/>
              </a:solidFill>
              <a:ea typeface="MS PGothic" pitchFamily="34" charset="-128"/>
            </a:endParaRPr>
          </a:p>
          <a:p>
            <a:pPr marL="514350" indent="-514350" eaLnBrk="1" hangingPunct="1"/>
            <a:endParaRPr lang="en-US" altLang="ko-KR" sz="2800" b="1" dirty="0" smtClean="0">
              <a:solidFill>
                <a:srgbClr val="0070C0"/>
              </a:solidFill>
              <a:ea typeface="MS PGothic" pitchFamily="34" charset="-128"/>
            </a:endParaRPr>
          </a:p>
          <a:p>
            <a:pPr marL="514350" indent="-514350" eaLnBrk="1" hangingPunct="1">
              <a:buFont typeface="Calibri" pitchFamily="34" charset="0"/>
              <a:buNone/>
            </a:pPr>
            <a:endParaRPr lang="en-US" altLang="ko-KR" sz="2400" b="1" dirty="0" smtClean="0">
              <a:solidFill>
                <a:srgbClr val="0070C0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39552" y="260649"/>
            <a:ext cx="7848872" cy="1152128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dirty="0" smtClean="0"/>
              <a:t>Energy</a:t>
            </a:r>
            <a:r>
              <a:rPr lang="ko-KR" altLang="en-US" dirty="0" smtClean="0"/>
              <a:t> </a:t>
            </a:r>
            <a:r>
              <a:rPr lang="en-US" altLang="ko-KR" dirty="0" smtClean="0"/>
              <a:t>defines Economy and</a:t>
            </a:r>
            <a:r>
              <a:rPr lang="ko-KR" altLang="en-US" dirty="0" smtClean="0"/>
              <a:t> </a:t>
            </a:r>
            <a:r>
              <a:rPr lang="en-US" altLang="ko-KR" dirty="0" smtClean="0"/>
              <a:t>Ecology</a:t>
            </a:r>
            <a:r>
              <a:rPr lang="ko-KR" altLang="en-US" dirty="0" smtClean="0"/>
              <a:t> 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7504" y="1412776"/>
            <a:ext cx="9036496" cy="5445224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</a:rPr>
              <a:t>Coal   </a:t>
            </a:r>
            <a:r>
              <a:rPr lang="en-US" altLang="ko-K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1</a:t>
            </a:r>
            <a:r>
              <a:rPr lang="en-US" altLang="ko-KR" b="1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st</a:t>
            </a:r>
            <a:r>
              <a:rPr lang="en-US" altLang="ko-K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Industrial Revolution(IR)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Oil/Electricity  2</a:t>
            </a:r>
            <a:r>
              <a:rPr lang="en-US" altLang="ko-KR" b="1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nd</a:t>
            </a:r>
            <a:r>
              <a:rPr lang="en-US" altLang="ko-K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IR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As we move onto the 4</a:t>
            </a:r>
            <a:r>
              <a:rPr lang="en-US" altLang="ko-KR" b="1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th</a:t>
            </a:r>
            <a:r>
              <a:rPr lang="en-US" altLang="ko-K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IR, </a:t>
            </a:r>
            <a:r>
              <a:rPr lang="en-US" altLang="ko-KR" b="1" dirty="0" smtClean="0">
                <a:solidFill>
                  <a:srgbClr val="0037A4"/>
                </a:solidFill>
                <a:sym typeface="Wingdings" panose="05000000000000000000" pitchFamily="2" charset="2"/>
              </a:rPr>
              <a:t>Energy</a:t>
            </a:r>
            <a:r>
              <a:rPr lang="en-US" altLang="ko-K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defines not only </a:t>
            </a:r>
            <a:r>
              <a:rPr lang="en-US" altLang="ko-KR" sz="3600" b="1" dirty="0" smtClean="0">
                <a:solidFill>
                  <a:srgbClr val="0037A4"/>
                </a:solidFill>
                <a:sym typeface="Wingdings" panose="05000000000000000000" pitchFamily="2" charset="2"/>
              </a:rPr>
              <a:t>economy</a:t>
            </a:r>
            <a:r>
              <a:rPr lang="en-US" altLang="ko-K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but also </a:t>
            </a:r>
            <a:r>
              <a:rPr lang="en-US" altLang="ko-KR" sz="3600" b="1" dirty="0" smtClean="0">
                <a:solidFill>
                  <a:srgbClr val="0037A4"/>
                </a:solidFill>
                <a:sym typeface="Wingdings" panose="05000000000000000000" pitchFamily="2" charset="2"/>
              </a:rPr>
              <a:t>Ecology</a:t>
            </a:r>
            <a:r>
              <a:rPr lang="en-US" altLang="ko-K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; climate change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sz="3600" b="1" dirty="0" smtClean="0">
                <a:solidFill>
                  <a:srgbClr val="0037A4"/>
                </a:solidFill>
                <a:sym typeface="Wingdings" panose="05000000000000000000" pitchFamily="2" charset="2"/>
              </a:rPr>
              <a:t>Vicious</a:t>
            </a:r>
            <a:r>
              <a:rPr lang="en-US" altLang="ko-K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cycle of Energy-economy-Ecology 3E paradigm has to be transformed into a </a:t>
            </a:r>
            <a:r>
              <a:rPr lang="en-US" altLang="ko-KR" sz="3600" b="1" dirty="0" smtClean="0">
                <a:solidFill>
                  <a:srgbClr val="0037A4"/>
                </a:solidFill>
                <a:sym typeface="Wingdings" panose="05000000000000000000" pitchFamily="2" charset="2"/>
              </a:rPr>
              <a:t>Virtuous </a:t>
            </a:r>
          </a:p>
          <a:p>
            <a:pPr algn="l"/>
            <a:r>
              <a:rPr lang="en-US" altLang="ko-K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3E paradigm where renewable </a:t>
            </a:r>
            <a:r>
              <a:rPr lang="en-US" altLang="ko-KR" sz="3600" b="1" dirty="0" smtClean="0">
                <a:solidFill>
                  <a:srgbClr val="0037A4"/>
                </a:solidFill>
                <a:sym typeface="Wingdings" panose="05000000000000000000" pitchFamily="2" charset="2"/>
              </a:rPr>
              <a:t>energy</a:t>
            </a:r>
            <a:r>
              <a:rPr lang="en-US" altLang="ko-K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drives</a:t>
            </a:r>
          </a:p>
          <a:p>
            <a:pPr algn="l"/>
            <a:r>
              <a:rPr lang="en-US" altLang="ko-KR" b="1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green </a:t>
            </a:r>
            <a:r>
              <a:rPr lang="en-US" altLang="ko-KR" sz="3600" b="1" dirty="0" smtClean="0">
                <a:solidFill>
                  <a:srgbClr val="0037A4"/>
                </a:solidFill>
                <a:sym typeface="Wingdings" panose="05000000000000000000" pitchFamily="2" charset="2"/>
              </a:rPr>
              <a:t>economy</a:t>
            </a:r>
            <a:r>
              <a:rPr lang="en-US" altLang="ko-K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and promotes sustainable</a:t>
            </a:r>
          </a:p>
          <a:p>
            <a:pPr algn="l"/>
            <a:r>
              <a:rPr lang="en-US" altLang="ko-KR" b="1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</a:t>
            </a:r>
            <a:r>
              <a:rPr lang="en-US" altLang="ko-KR" sz="3600" b="1" dirty="0" smtClean="0">
                <a:solidFill>
                  <a:srgbClr val="0037A4"/>
                </a:solidFill>
                <a:sym typeface="Wingdings" panose="05000000000000000000" pitchFamily="2" charset="2"/>
              </a:rPr>
              <a:t>ecology  </a:t>
            </a:r>
            <a:r>
              <a:rPr lang="en-US" altLang="ko-K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 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996218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8313" y="260648"/>
            <a:ext cx="8229600" cy="1718965"/>
          </a:xfrm>
        </p:spPr>
        <p:txBody>
          <a:bodyPr>
            <a:normAutofit fontScale="90000"/>
          </a:bodyPr>
          <a:lstStyle/>
          <a:p>
            <a:r>
              <a:rPr lang="en-US" altLang="ko-KR" sz="4000" b="1" dirty="0" smtClean="0">
                <a:solidFill>
                  <a:srgbClr val="0070C0"/>
                </a:solidFill>
              </a:rPr>
              <a:t>Kazakhstan Leader of Green Growth: MCED6</a:t>
            </a:r>
            <a:r>
              <a:rPr lang="en-US" altLang="ko-KR" sz="4000" b="1" dirty="0">
                <a:solidFill>
                  <a:srgbClr val="0070C0"/>
                </a:solidFill>
              </a:rPr>
              <a:t>: Astana Green Bridge 2010</a:t>
            </a:r>
            <a:br>
              <a:rPr lang="en-US" altLang="ko-KR" sz="4000" b="1" dirty="0">
                <a:solidFill>
                  <a:srgbClr val="0070C0"/>
                </a:solidFill>
              </a:rPr>
            </a:br>
            <a:r>
              <a:rPr lang="en-US" altLang="ko-KR" sz="4000" b="1" dirty="0">
                <a:solidFill>
                  <a:srgbClr val="0070C0"/>
                </a:solidFill>
              </a:rPr>
              <a:t>linking Europe &amp; AP with GG </a:t>
            </a:r>
          </a:p>
        </p:txBody>
      </p:sp>
      <p:pic>
        <p:nvPicPr>
          <p:cNvPr id="23555" name="Content Placeholder 3" descr="Group photo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05" y="2204864"/>
            <a:ext cx="8784976" cy="4340153"/>
          </a:xfrm>
        </p:spPr>
      </p:pic>
    </p:spTree>
    <p:extLst>
      <p:ext uri="{BB962C8B-B14F-4D97-AF65-F5344CB8AC3E}">
        <p14:creationId xmlns:p14="http://schemas.microsoft.com/office/powerpoint/2010/main" val="1796692207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67544" y="188641"/>
            <a:ext cx="8568952" cy="1080120"/>
          </a:xfrm>
        </p:spPr>
        <p:txBody>
          <a:bodyPr/>
          <a:lstStyle/>
          <a:p>
            <a:pPr algn="l"/>
            <a:r>
              <a:rPr lang="en-US" altLang="ko-KR" dirty="0" smtClean="0"/>
              <a:t>Kazakhstan: 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67544" y="1268761"/>
            <a:ext cx="8424936" cy="5472607"/>
          </a:xfrm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</a:rPr>
              <a:t>Already taking bold actions; reducing carbon intensity in 2015 by half from 1990 level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</a:rPr>
              <a:t>Pursuing Green Economy concept &amp; renewable energy development plan for 3 GW by 2020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</a:rPr>
              <a:t>Huge potential for renewable energy:   Hydro 55 billion GW, Solar 2.5 GW, Wind 1,820 GW/per year, current  renewable energy share only 0.5% of 21.3 GW</a:t>
            </a:r>
          </a:p>
          <a:p>
            <a:pPr algn="l"/>
            <a:endParaRPr lang="ko-KR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0236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7632848" cy="936104"/>
          </a:xfrm>
        </p:spPr>
        <p:txBody>
          <a:bodyPr/>
          <a:lstStyle/>
          <a:p>
            <a:pPr algn="l"/>
            <a:r>
              <a:rPr lang="en-US" altLang="ko-KR" dirty="0" smtClean="0"/>
              <a:t>Super Grid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7504" y="1484784"/>
            <a:ext cx="9036496" cy="5040560"/>
          </a:xfrm>
        </p:spPr>
        <p:txBody>
          <a:bodyPr>
            <a:no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</a:rPr>
              <a:t>HVDC (High Voltage Direct Current) technology can transmit electricity over 3 to 6,000 </a:t>
            </a:r>
            <a:r>
              <a:rPr lang="en-US" altLang="ko-KR" b="1" dirty="0" err="1" smtClean="0">
                <a:solidFill>
                  <a:schemeClr val="tx1"/>
                </a:solidFill>
              </a:rPr>
              <a:t>kms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</a:rPr>
              <a:t>Rise of Super Grid; The Economist, Jan 14 2017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</a:rPr>
              <a:t>Kazakhstan can export green energy (wind) to China, Korea, Japan by linking to Asia Super Grid now under development in Mongolia. MOU signed March 30 2016, 293 billion us$, 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</a:rPr>
              <a:t>Green Energy can be a new driver of green economic growth of Kazakhstan in the future </a:t>
            </a:r>
            <a:endParaRPr lang="ko-KR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7090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ia super grid에 대한 이미지 검색결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0405" y="0"/>
            <a:ext cx="929898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1551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관련 이미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252" y="0"/>
            <a:ext cx="92262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4121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sia super grid에 대한 이미지 검색결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748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39552" y="260649"/>
            <a:ext cx="7772400" cy="1224136"/>
          </a:xfrm>
        </p:spPr>
        <p:txBody>
          <a:bodyPr/>
          <a:lstStyle/>
          <a:p>
            <a:pPr algn="l"/>
            <a:r>
              <a:rPr lang="en-US" altLang="ko-KR" b="1" dirty="0" smtClean="0"/>
              <a:t>Climate Change </a:t>
            </a:r>
            <a:endParaRPr lang="ko-KR" altLang="en-US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539552" y="1535584"/>
            <a:ext cx="8352928" cy="4989760"/>
          </a:xfrm>
        </p:spPr>
        <p:txBody>
          <a:bodyPr/>
          <a:lstStyle/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</a:rPr>
              <a:t>CO</a:t>
            </a:r>
            <a:r>
              <a:rPr lang="en-US" altLang="ko-KR" b="1" dirty="0" smtClean="0">
                <a:solidFill>
                  <a:schemeClr val="tx1"/>
                </a:solidFill>
                <a:latin typeface="맑은 고딕"/>
                <a:ea typeface="맑은 고딕"/>
              </a:rPr>
              <a:t>₂ concentration: 280 ppm before 1</a:t>
            </a:r>
            <a:r>
              <a:rPr lang="en-US" altLang="ko-KR" b="1" baseline="30000" dirty="0" smtClean="0">
                <a:solidFill>
                  <a:schemeClr val="tx1"/>
                </a:solidFill>
                <a:latin typeface="맑은 고딕"/>
                <a:ea typeface="맑은 고딕"/>
              </a:rPr>
              <a:t>st</a:t>
            </a:r>
            <a:r>
              <a:rPr lang="en-US" altLang="ko-KR" b="1" dirty="0" smtClean="0">
                <a:solidFill>
                  <a:schemeClr val="tx1"/>
                </a:solidFill>
                <a:latin typeface="맑은 고딕"/>
                <a:ea typeface="맑은 고딕"/>
              </a:rPr>
              <a:t> Industrial Revolution </a:t>
            </a:r>
          </a:p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  <a:latin typeface="맑은 고딕"/>
                <a:ea typeface="맑은 고딕"/>
              </a:rPr>
              <a:t>Now, already 400 PPM,  </a:t>
            </a:r>
          </a:p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  <a:latin typeface="맑은 고딕"/>
                <a:ea typeface="맑은 고딕"/>
              </a:rPr>
              <a:t>In order to stabilize global warming below 2℃, we have to reach 350ppm</a:t>
            </a:r>
          </a:p>
          <a:p>
            <a:pPr marL="514350" indent="-51435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  <a:latin typeface="맑은 고딕"/>
                <a:ea typeface="맑은 고딕"/>
              </a:rPr>
              <a:t>Can we move on to green energy and sustain our economic growth and save our ecology?    </a:t>
            </a:r>
            <a:endParaRPr lang="ko-KR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768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/>
          <a:p>
            <a:pPr algn="l"/>
            <a:r>
              <a:rPr lang="en-US" altLang="ko-KR" b="1" dirty="0" smtClean="0"/>
              <a:t>Transition to Low carbon green energy </a:t>
            </a:r>
            <a:endParaRPr lang="ko-KR" altLang="en-US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3560" y="1658665"/>
            <a:ext cx="8928992" cy="5184576"/>
          </a:xfrm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  <a:latin typeface="맑은 고딕"/>
                <a:ea typeface="맑은 고딕"/>
              </a:rPr>
              <a:t>Not just a matter of CO₂ reduction,  money and technology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  <a:latin typeface="맑은 고딕"/>
                <a:ea typeface="맑은 고딕"/>
              </a:rPr>
              <a:t>It is an attempt to set in motion a new virtuous cycle of 3E energy-economy-ecology paradigm: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>
                <a:solidFill>
                  <a:schemeClr val="tx1"/>
                </a:solidFill>
                <a:latin typeface="맑은 고딕"/>
              </a:rPr>
              <a:t>It is a matter of transforming our economic structure towards low carbon  green economy</a:t>
            </a:r>
          </a:p>
          <a:p>
            <a:pPr algn="l"/>
            <a:r>
              <a:rPr lang="en-US" altLang="ko-KR" b="1" dirty="0" smtClean="0">
                <a:solidFill>
                  <a:schemeClr val="tx1"/>
                </a:solidFill>
                <a:latin typeface="맑은 고딕"/>
                <a:ea typeface="맑은 고딕"/>
              </a:rPr>
              <a:t>  </a:t>
            </a:r>
            <a:r>
              <a:rPr lang="en-US" altLang="ko-KR" b="1" dirty="0" smtClean="0">
                <a:solidFill>
                  <a:schemeClr val="tx1"/>
                </a:solidFill>
              </a:rPr>
              <a:t> </a:t>
            </a:r>
            <a:endParaRPr lang="ko-KR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697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36972" y="36364"/>
            <a:ext cx="7344816" cy="1202680"/>
          </a:xfrm>
        </p:spPr>
        <p:txBody>
          <a:bodyPr>
            <a:normAutofit/>
          </a:bodyPr>
          <a:lstStyle/>
          <a:p>
            <a:pPr algn="l"/>
            <a:r>
              <a:rPr lang="en-US" altLang="ko-KR" dirty="0" smtClean="0"/>
              <a:t>Re-structuring of our economy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36972" y="1239044"/>
            <a:ext cx="8421240" cy="4680520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</a:rPr>
              <a:t>Visible </a:t>
            </a:r>
            <a:r>
              <a:rPr lang="en-US" altLang="ko-KR" b="1" dirty="0">
                <a:solidFill>
                  <a:schemeClr val="tx1"/>
                </a:solidFill>
              </a:rPr>
              <a:t>P</a:t>
            </a:r>
            <a:r>
              <a:rPr lang="en-US" altLang="ko-KR" b="1" dirty="0" smtClean="0">
                <a:solidFill>
                  <a:schemeClr val="tx1"/>
                </a:solidFill>
              </a:rPr>
              <a:t>hysical Structure: </a:t>
            </a:r>
            <a:r>
              <a:rPr lang="en-US" altLang="ko-KR" b="1" dirty="0" smtClean="0">
                <a:solidFill>
                  <a:srgbClr val="008E40"/>
                </a:solidFill>
              </a:rPr>
              <a:t>city &amp; land planning, transport system, building designs, energy system,  physical infrastructure,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</a:rPr>
              <a:t>Invisible Regulatory Structure: </a:t>
            </a:r>
            <a:r>
              <a:rPr lang="en-US" altLang="ko-KR" b="1" dirty="0" smtClean="0">
                <a:solidFill>
                  <a:srgbClr val="008E40"/>
                </a:solidFill>
              </a:rPr>
              <a:t>tax, fiscal policy, regulation, energy efficiency standard, 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chemeClr val="tx1"/>
                </a:solidFill>
              </a:rPr>
              <a:t>We have to re-orient, re-design, re-shape our visible and invisible structures towards low carbon green growth  </a:t>
            </a:r>
            <a:endParaRPr lang="ko-KR" alt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469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8712968" cy="1152128"/>
          </a:xfrm>
        </p:spPr>
        <p:txBody>
          <a:bodyPr>
            <a:normAutofit/>
          </a:bodyPr>
          <a:lstStyle/>
          <a:p>
            <a:pPr algn="l"/>
            <a:r>
              <a:rPr lang="en-US" altLang="ko-KR" dirty="0" smtClean="0"/>
              <a:t>shifting towards low carbon future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7504" y="1412777"/>
            <a:ext cx="9036496" cy="4968551"/>
          </a:xfrm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sz="3600" b="1" dirty="0" smtClean="0">
                <a:solidFill>
                  <a:schemeClr val="tx1"/>
                </a:solidFill>
              </a:rPr>
              <a:t>Is not just climate action but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sz="3600" b="1" dirty="0" smtClean="0">
                <a:solidFill>
                  <a:schemeClr val="tx1"/>
                </a:solidFill>
              </a:rPr>
              <a:t>a strategy for future economic growth, job creation and industrial competitiveness.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sz="3600" b="1" dirty="0" smtClean="0">
                <a:solidFill>
                  <a:schemeClr val="tx1"/>
                </a:solidFill>
              </a:rPr>
              <a:t>But possible only when we shift our policy focus from </a:t>
            </a:r>
            <a:r>
              <a:rPr lang="en-US" altLang="ko-KR" sz="3900" b="1" dirty="0" smtClean="0">
                <a:solidFill>
                  <a:srgbClr val="002D86"/>
                </a:solidFill>
              </a:rPr>
              <a:t>short-termism</a:t>
            </a:r>
            <a:r>
              <a:rPr lang="en-US" altLang="ko-KR" sz="3600" b="1" dirty="0" smtClean="0">
                <a:solidFill>
                  <a:schemeClr val="tx1"/>
                </a:solidFill>
              </a:rPr>
              <a:t> to </a:t>
            </a:r>
            <a:r>
              <a:rPr lang="en-US" altLang="ko-KR" sz="3600" b="1" dirty="0" smtClean="0">
                <a:solidFill>
                  <a:srgbClr val="002D86"/>
                </a:solidFill>
              </a:rPr>
              <a:t>long-termism</a:t>
            </a:r>
            <a:r>
              <a:rPr lang="en-US" altLang="ko-KR" sz="2800" b="1" dirty="0" smtClean="0">
                <a:solidFill>
                  <a:schemeClr val="tx1"/>
                </a:solidFill>
              </a:rPr>
              <a:t>.</a:t>
            </a:r>
            <a:endParaRPr lang="en-US" altLang="ko-KR" sz="36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sz="3600" b="1" dirty="0" smtClean="0">
                <a:solidFill>
                  <a:schemeClr val="tx1"/>
                </a:solidFill>
              </a:rPr>
              <a:t>No</a:t>
            </a:r>
            <a:r>
              <a:rPr lang="en-US" altLang="ko-KR" sz="3600" b="1" dirty="0">
                <a:solidFill>
                  <a:schemeClr val="tx1"/>
                </a:solidFill>
              </a:rPr>
              <a:t>t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 </a:t>
            </a:r>
            <a:r>
              <a:rPr lang="en-US" altLang="ko-KR" sz="3600" b="1" dirty="0" smtClean="0">
                <a:solidFill>
                  <a:schemeClr val="tx1"/>
                </a:solidFill>
              </a:rPr>
              <a:t>just</a:t>
            </a:r>
            <a:r>
              <a:rPr lang="ko-KR" altLang="en-US" sz="3600" b="1" dirty="0" smtClean="0">
                <a:solidFill>
                  <a:schemeClr val="tx1"/>
                </a:solidFill>
              </a:rPr>
              <a:t> </a:t>
            </a:r>
            <a:r>
              <a:rPr lang="en-US" altLang="ko-KR" sz="3600" b="1" dirty="0">
                <a:solidFill>
                  <a:srgbClr val="008E40"/>
                </a:solidFill>
              </a:rPr>
              <a:t>S</a:t>
            </a:r>
            <a:r>
              <a:rPr lang="en-US" altLang="ko-KR" sz="3600" b="1" dirty="0" smtClean="0">
                <a:solidFill>
                  <a:srgbClr val="008E40"/>
                </a:solidFill>
              </a:rPr>
              <a:t>hort term quantity of </a:t>
            </a:r>
            <a:r>
              <a:rPr lang="en-US" altLang="ko-KR" sz="3600" b="1" dirty="0" smtClean="0">
                <a:solidFill>
                  <a:schemeClr val="tx1"/>
                </a:solidFill>
              </a:rPr>
              <a:t>growth </a:t>
            </a:r>
          </a:p>
          <a:p>
            <a:pPr algn="l"/>
            <a:r>
              <a:rPr lang="en-US" altLang="ko-KR" sz="3600" b="1" dirty="0" smtClean="0">
                <a:solidFill>
                  <a:schemeClr val="tx1"/>
                </a:solidFill>
              </a:rPr>
              <a:t>              But </a:t>
            </a:r>
            <a:r>
              <a:rPr lang="en-US" altLang="ko-KR" sz="3600" b="1" dirty="0" smtClean="0">
                <a:solidFill>
                  <a:srgbClr val="008E40"/>
                </a:solidFill>
              </a:rPr>
              <a:t>Long term quality of </a:t>
            </a:r>
            <a:r>
              <a:rPr lang="en-US" altLang="ko-KR" sz="3600" b="1" dirty="0" smtClean="0">
                <a:solidFill>
                  <a:schemeClr val="tx1"/>
                </a:solidFill>
              </a:rPr>
              <a:t>growth </a:t>
            </a:r>
            <a:endParaRPr lang="ko-KR" alt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877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7504" y="-18751"/>
            <a:ext cx="7920880" cy="1143496"/>
          </a:xfrm>
        </p:spPr>
        <p:txBody>
          <a:bodyPr/>
          <a:lstStyle/>
          <a:p>
            <a:r>
              <a:rPr lang="en-US" altLang="ko-KR" b="1" dirty="0" smtClean="0">
                <a:solidFill>
                  <a:srgbClr val="002D86"/>
                </a:solidFill>
              </a:rPr>
              <a:t>Climate Economics </a:t>
            </a:r>
            <a:endParaRPr lang="ko-KR" altLang="en-US" b="1" dirty="0">
              <a:solidFill>
                <a:srgbClr val="002D86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7504" y="1124745"/>
            <a:ext cx="8928992" cy="5544615"/>
          </a:xfrm>
        </p:spPr>
        <p:txBody>
          <a:bodyPr>
            <a:normAutofit fontScale="92500"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rgbClr val="002D86"/>
                </a:solidFill>
                <a:latin typeface="+mj-lt"/>
              </a:rPr>
              <a:t>Can new 3E paradigm deliver higher economic growth, job creation, and reduction of CO</a:t>
            </a:r>
            <a:r>
              <a:rPr lang="en-US" altLang="ko-KR" b="1" dirty="0" smtClean="0">
                <a:solidFill>
                  <a:srgbClr val="002D86"/>
                </a:solidFill>
                <a:latin typeface="+mj-lt"/>
                <a:ea typeface="맑은 고딕"/>
              </a:rPr>
              <a:t>₂ emission all at the same time ??????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rgbClr val="002D86"/>
                </a:solidFill>
                <a:latin typeface="+mj-lt"/>
                <a:ea typeface="맑은 고딕"/>
              </a:rPr>
              <a:t>Conventional economics focusing on short term equilibrium cannot estimate long term outcome of the new 3E paradigm driven by renewable energy.    </a:t>
            </a:r>
            <a:r>
              <a:rPr lang="en-US" altLang="ko-KR" b="1" dirty="0" smtClean="0">
                <a:solidFill>
                  <a:srgbClr val="002D86"/>
                </a:solidFill>
                <a:latin typeface="+mj-lt"/>
              </a:rPr>
              <a:t> 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rgbClr val="002D86"/>
                </a:solidFill>
                <a:latin typeface="+mj-lt"/>
              </a:rPr>
              <a:t>Climate Economics, E3ME: Global Macro-econometric Model developed by Cambridge attempts to show that  investment in renewable energy can results in higher long term economic growth.    </a:t>
            </a:r>
            <a:endParaRPr lang="ko-KR" altLang="en-US" b="1" dirty="0">
              <a:solidFill>
                <a:srgbClr val="002D8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3173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0" y="53975"/>
            <a:ext cx="8686800" cy="1143000"/>
          </a:xfrm>
        </p:spPr>
        <p:txBody>
          <a:bodyPr/>
          <a:lstStyle/>
          <a:p>
            <a:r>
              <a:rPr lang="en-US" altLang="ko-KR" sz="3200" b="1" dirty="0">
                <a:solidFill>
                  <a:srgbClr val="0037A4"/>
                </a:solidFill>
                <a:ea typeface="굴림" charset="-128"/>
                <a:cs typeface="굴림" charset="-128"/>
              </a:rPr>
              <a:t>Projected trends in annual GDP growth rate 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>
              <a:ea typeface="굴림" charset="-128"/>
              <a:cs typeface="굴림" charset="-128"/>
            </a:endParaRPr>
          </a:p>
        </p:txBody>
      </p:sp>
      <p:pic>
        <p:nvPicPr>
          <p:cNvPr id="9220" name="Picture 2" descr="C:\Documents and Settings\Hlee\Desktop\Projected trends in annual GDP growth rate_synthesis report_UNEP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196975"/>
            <a:ext cx="76962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1187450" y="6165850"/>
            <a:ext cx="56165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ko-KR" sz="2000" b="1" dirty="0">
                <a:solidFill>
                  <a:srgbClr val="002D86"/>
                </a:solidFill>
                <a:ea typeface="굴림" charset="-128"/>
                <a:cs typeface="굴림" charset="-128"/>
              </a:rPr>
              <a:t>Source: UNEP Green Economy Report (2011)</a:t>
            </a:r>
          </a:p>
        </p:txBody>
      </p:sp>
    </p:spTree>
    <p:extLst>
      <p:ext uri="{BB962C8B-B14F-4D97-AF65-F5344CB8AC3E}">
        <p14:creationId xmlns:p14="http://schemas.microsoft.com/office/powerpoint/2010/main" val="2210087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918648" cy="1368151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b="1" dirty="0" smtClean="0"/>
              <a:t>GG Paradigm shift will not happen automatically </a:t>
            </a:r>
            <a:endParaRPr lang="ko-KR" altLang="en-US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71376" y="1556792"/>
            <a:ext cx="8856984" cy="5112568"/>
          </a:xfrm>
        </p:spPr>
        <p:txBody>
          <a:bodyPr>
            <a:normAutofit fontScale="92500"/>
          </a:bodyPr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sz="3600" b="1" dirty="0" smtClean="0">
                <a:solidFill>
                  <a:schemeClr val="tx1"/>
                </a:solidFill>
              </a:rPr>
              <a:t>It requires political leadership and political push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sz="3600" b="1" dirty="0" smtClean="0">
                <a:solidFill>
                  <a:schemeClr val="tx1"/>
                </a:solidFill>
              </a:rPr>
              <a:t>To close price gap: market price vs ecological price of energy through tax and incentive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sz="3600" b="1" dirty="0" smtClean="0">
                <a:solidFill>
                  <a:schemeClr val="tx1"/>
                </a:solidFill>
              </a:rPr>
              <a:t>To close time gap between short term and long term return through fiscal policy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altLang="ko-KR" sz="3600" b="1" dirty="0" smtClean="0">
                <a:solidFill>
                  <a:schemeClr val="tx1"/>
                </a:solidFill>
              </a:rPr>
              <a:t>Investment in green energy requires longer time frame to reap higher return than fossil fuel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2286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15784</TotalTime>
  <Words>1080</Words>
  <Application>Microsoft Office PowerPoint</Application>
  <PresentationFormat>On-screen Show (4:3)</PresentationFormat>
  <Paragraphs>130</Paragraphs>
  <Slides>25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   Virtuous cycle of new 3E Paradigm    </vt:lpstr>
      <vt:lpstr>Energy defines Economy and Ecology  </vt:lpstr>
      <vt:lpstr>Climate Change </vt:lpstr>
      <vt:lpstr>Transition to Low carbon green energy </vt:lpstr>
      <vt:lpstr>Re-structuring of our economy</vt:lpstr>
      <vt:lpstr>shifting towards low carbon future </vt:lpstr>
      <vt:lpstr>Climate Economics </vt:lpstr>
      <vt:lpstr>Projected trends in annual GDP growth rate </vt:lpstr>
      <vt:lpstr>GG Paradigm shift will not happen automatically </vt:lpstr>
      <vt:lpstr>GG applicable to DCs?</vt:lpstr>
      <vt:lpstr>Getting the Price Right is Critical  </vt:lpstr>
      <vt:lpstr>REVENUE NEUTRALITY      DOUBLE DIVIDEND </vt:lpstr>
      <vt:lpstr>5 Tracks of  GG Roadmap </vt:lpstr>
      <vt:lpstr>PowerPoint Presentation</vt:lpstr>
      <vt:lpstr>Quality vs Quantity </vt:lpstr>
      <vt:lpstr>Track 2: Internalizing Ecological Prices</vt:lpstr>
      <vt:lpstr>Track 3. Promoting sustainable infrastructure</vt:lpstr>
      <vt:lpstr>Track 4. Turning “green” into business opportunity</vt:lpstr>
      <vt:lpstr>Track 5. Low Carbon Economics</vt:lpstr>
      <vt:lpstr>Kazakhstan Leader of Green Growth: MCED6: Astana Green Bridge 2010 linking Europe &amp; AP with GG </vt:lpstr>
      <vt:lpstr>Kazakhstan:  </vt:lpstr>
      <vt:lpstr>Super Grid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GTBR: Tool for  Green Growth:</dc:title>
  <dc:creator>Aida</dc:creator>
  <cp:lastModifiedBy>Ilyas Shayakhmetov</cp:lastModifiedBy>
  <cp:revision>115</cp:revision>
  <dcterms:created xsi:type="dcterms:W3CDTF">2011-05-03T07:29:49Z</dcterms:created>
  <dcterms:modified xsi:type="dcterms:W3CDTF">2017-06-15T04:29:56Z</dcterms:modified>
</cp:coreProperties>
</file>