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328" r:id="rId3"/>
    <p:sldId id="262" r:id="rId4"/>
    <p:sldId id="263" r:id="rId5"/>
    <p:sldId id="400" r:id="rId6"/>
    <p:sldId id="330" r:id="rId7"/>
    <p:sldId id="401" r:id="rId8"/>
    <p:sldId id="273" r:id="rId9"/>
    <p:sldId id="268" r:id="rId10"/>
    <p:sldId id="269" r:id="rId11"/>
    <p:sldId id="412" r:id="rId12"/>
    <p:sldId id="363" r:id="rId13"/>
    <p:sldId id="365" r:id="rId14"/>
    <p:sldId id="418" r:id="rId15"/>
    <p:sldId id="308" r:id="rId16"/>
    <p:sldId id="383" r:id="rId17"/>
    <p:sldId id="411" r:id="rId18"/>
    <p:sldId id="323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6499"/>
    <a:srgbClr val="E8E8E8"/>
    <a:srgbClr val="D9D9D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>
        <p:scale>
          <a:sx n="100" d="100"/>
          <a:sy n="100" d="100"/>
        </p:scale>
        <p:origin x="-1090" y="-3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3B77A-77B9-4225-BD8D-9AD2CC5DEE2E}" type="datetimeFigureOut">
              <a:rPr lang="en-GB" smtClean="0"/>
              <a:t>15/06/2017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1FD3F-3657-4885-BD52-8F9145160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785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50AE7-AC91-4B95-8DEE-E25EDBB87F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021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Keep hot plasma</a:t>
            </a:r>
            <a:r>
              <a:rPr lang="en-US" baseline="0" dirty="0" smtClean="0"/>
              <a:t>     KD: “will” transform</a:t>
            </a:r>
          </a:p>
          <a:p>
            <a:r>
              <a:rPr lang="en-US" dirty="0" smtClean="0"/>
              <a:t>Hot to High</a:t>
            </a:r>
            <a:r>
              <a:rPr lang="en-US" baseline="0" dirty="0" smtClean="0"/>
              <a:t> energy, </a:t>
            </a:r>
          </a:p>
          <a:p>
            <a:r>
              <a:rPr lang="en-US" baseline="0" dirty="0" smtClean="0"/>
              <a:t>alpha particles 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04273-9E39-4C9A-A251-EF1633DCAA43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19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KD:</a:t>
            </a:r>
            <a:r>
              <a:rPr lang="en-US" baseline="0" dirty="0" smtClean="0"/>
              <a:t> “represent” KD: Remove “on” from dates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88385-607C-448B-A3BC-A4D606B8405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8825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75534-F288-4EBA-8DAA-3AE2C5CD6DF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998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FFCC00"/>
                </a:solidFill>
                <a:latin typeface="Tahoma" pitchFamily="34" charset="0"/>
              </a:rPr>
              <a:t>reacting at </a:t>
            </a:r>
            <a:r>
              <a:rPr lang="en-GB" b="1" dirty="0">
                <a:solidFill>
                  <a:srgbClr val="FFCC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ahoma" pitchFamily="34" charset="0"/>
              </a:rPr>
              <a:t>any given moment in the reactor core.</a:t>
            </a:r>
          </a:p>
          <a:p>
            <a:r>
              <a:rPr lang="en-GB" b="1" dirty="0">
                <a:solidFill>
                  <a:srgbClr val="FFCC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ahoma" pitchFamily="34" charset="0"/>
              </a:rPr>
              <a:t>Underline </a:t>
            </a:r>
            <a:r>
              <a:rPr lang="en-GB" b="1" dirty="0" err="1">
                <a:solidFill>
                  <a:srgbClr val="FFCC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Tahoma" pitchFamily="34" charset="0"/>
              </a:rPr>
              <a:t>deleated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204273-9E39-4C9A-A251-EF1633DCAA4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18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5" descr="PowerPoint_Graphic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4739640"/>
            <a:ext cx="9180512" cy="43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>
            <a:off x="8460432" y="4786226"/>
            <a:ext cx="5932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9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Page </a:t>
            </a:r>
            <a:fld id="{700DA413-F592-4FE7-9851-FA3596672E1A}" type="slidenum">
              <a:rPr lang="en-GB" sz="900" b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pPr>
                <a:spcBef>
                  <a:spcPct val="50000"/>
                </a:spcBef>
              </a:pPr>
              <a:t>‹#›</a:t>
            </a:fld>
            <a:r>
              <a:rPr lang="en-GB" sz="9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/81</a:t>
            </a:r>
            <a:endParaRPr lang="en-GB" sz="9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png"/><Relationship Id="rId9" Type="http://schemas.openxmlformats.org/officeDocument/2006/relationships/image" Target="../media/image1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arnouxr\Documents\Work\En Cours\AERIAL RICHE PLATFORM\DJI_0186_ed_RA_small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640" b="21716"/>
          <a:stretch/>
        </p:blipFill>
        <p:spPr bwMode="auto">
          <a:xfrm>
            <a:off x="-331630" y="-590111"/>
            <a:ext cx="9941511" cy="533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92546"/>
            <a:ext cx="9144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ITER</a:t>
            </a:r>
          </a:p>
          <a:p>
            <a:pPr algn="ctr"/>
            <a:r>
              <a:rPr lang="fr-FR" sz="3200" b="1" dirty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</a:t>
            </a:r>
            <a:r>
              <a:rPr lang="fr-FR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he </a:t>
            </a:r>
            <a:r>
              <a:rPr lang="fr-FR" sz="32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way</a:t>
            </a:r>
            <a:r>
              <a:rPr lang="fr-FR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to a new, clean, </a:t>
            </a:r>
            <a:r>
              <a:rPr lang="fr-FR" sz="32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safe</a:t>
            </a:r>
            <a:endParaRPr lang="fr-FR" sz="3200" b="1" dirty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fr-FR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and </a:t>
            </a:r>
            <a:r>
              <a:rPr lang="fr-FR" sz="32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unlimited</a:t>
            </a:r>
            <a:r>
              <a:rPr lang="fr-FR" sz="3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fr-FR" sz="32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energy</a:t>
            </a:r>
            <a:endParaRPr lang="fr-FR" sz="3200" b="1" dirty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J:\0_En cours\JAEA pRESENTATION_05_12\pixes\Tokamak_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-476250"/>
            <a:ext cx="5401212" cy="540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286420" y="1162051"/>
            <a:ext cx="3999756" cy="3543299"/>
          </a:xfrm>
          <a:noFill/>
        </p:spPr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demonstrate the scientific and technological feasibility of fusion power for peaceful purposes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endParaRPr lang="en-US" sz="2600" b="1" dirty="0" smtClean="0">
              <a:solidFill>
                <a:schemeClr val="bg1"/>
              </a:solidFill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6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ITER is the only magnetic fusion device under construction aimed to produce a burning plasma.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endParaRPr lang="en-US" sz="26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Input (</a:t>
            </a:r>
            <a:r>
              <a:rPr lang="en-GB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heating power): </a:t>
            </a:r>
            <a:r>
              <a:rPr lang="en-GB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50 MW </a:t>
            </a:r>
            <a:endParaRPr lang="en-GB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Output (fusion power): </a:t>
            </a:r>
            <a:r>
              <a:rPr lang="en-GB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500 MW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endParaRPr lang="en-US" sz="26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3999" cy="1015663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buNone/>
              <a:defRPr sz="6000" b="1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+mj-ea"/>
                <a:cs typeface="+mj-cs"/>
              </a:defRPr>
            </a:lvl1pPr>
          </a:lstStyle>
          <a:p>
            <a:r>
              <a:rPr lang="fr-FR" dirty="0"/>
              <a:t>ITER mission</a:t>
            </a:r>
          </a:p>
        </p:txBody>
      </p:sp>
    </p:spTree>
    <p:extLst>
      <p:ext uri="{BB962C8B-B14F-4D97-AF65-F5344CB8AC3E}">
        <p14:creationId xmlns:p14="http://schemas.microsoft.com/office/powerpoint/2010/main" val="329666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rnouxr\Desktop\A4 RGB 12.09.1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600" y="1276350"/>
            <a:ext cx="5976538" cy="3352800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3350"/>
            <a:ext cx="9144000" cy="1015663"/>
          </a:xfrm>
          <a:noFill/>
        </p:spPr>
        <p:txBody>
          <a:bodyPr wrap="square" rtlCol="0">
            <a:spAutoFit/>
          </a:bodyPr>
          <a:lstStyle/>
          <a:p>
            <a:r>
              <a:rPr lang="en-GB" sz="6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Intrinsically safe</a:t>
            </a:r>
            <a:endParaRPr lang="en-GB" sz="6000" b="1" dirty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6400800" y="1272540"/>
            <a:ext cx="2534344" cy="3356610"/>
          </a:xfrm>
          <a:prstGeom prst="rect">
            <a:avLst/>
          </a:prstGeom>
          <a:solidFill>
            <a:schemeClr val="tx1">
              <a:alpha val="34000"/>
            </a:schemeClr>
          </a:solidFill>
          <a:ln w="9525">
            <a:solidFill>
              <a:srgbClr val="FFC000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defTabSz="795338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l"/>
            <a:r>
              <a:rPr lang="en-GB" sz="1200" b="1" kern="1200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fusion reaction is intrinsically safe.</a:t>
            </a:r>
          </a:p>
          <a:p>
            <a:pPr algn="l"/>
            <a:endParaRPr lang="en-GB" sz="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l"/>
            <a:r>
              <a:rPr lang="en-GB" sz="1200" b="1" kern="1200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The fuel inventory is very small: less than one gram of fuel is </a:t>
            </a:r>
            <a:r>
              <a:rPr lang="en-GB" sz="1200" b="1" kern="12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reacting at </a:t>
            </a:r>
            <a:r>
              <a:rPr lang="en-GB" sz="1200" b="1" kern="1200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any given moment in the reactor core.</a:t>
            </a:r>
          </a:p>
          <a:p>
            <a:pPr algn="l"/>
            <a:endParaRPr lang="en-GB" sz="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l"/>
            <a:r>
              <a:rPr lang="en-GB" sz="1200" b="1" kern="1200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Any disturbance will stop the plasma.</a:t>
            </a:r>
          </a:p>
          <a:p>
            <a:pPr algn="l"/>
            <a:endParaRPr lang="en-GB" sz="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l"/>
            <a:r>
              <a:rPr lang="en-GB" sz="1200" b="1" kern="1200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Runaway reactions are not possible.</a:t>
            </a:r>
          </a:p>
          <a:p>
            <a:pPr algn="l"/>
            <a:endParaRPr lang="en-GB" sz="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l"/>
            <a:r>
              <a:rPr lang="en-GB" sz="1200" b="1" kern="1200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Cooling is not a safety function: if power is lost, heat evacuation happens naturally.</a:t>
            </a:r>
          </a:p>
          <a:p>
            <a:pPr algn="l"/>
            <a:endParaRPr lang="en-GB" sz="2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l"/>
            <a:r>
              <a:rPr lang="en-GB" sz="1200" b="1" kern="1200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Important safety margins for external risks (earthquake, flooding…)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300" b="1" kern="1200" dirty="0" smtClean="0">
              <a:solidFill>
                <a:schemeClr val="bg1">
                  <a:lumMod val="95000"/>
                </a:schemeClr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latin typeface="Tahoma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4502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1" y="819150"/>
            <a:ext cx="8915401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Extensive interactions among IO and DAs to finalize revised baseline schedule proposal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 and resource estimates through First Plasma (2025) consistent with Members’ budget constraints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use of 4-stage approach through Deuterium-Tritium (2035) consistent with </a:t>
            </a: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Members’ financial 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technical constraints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884"/>
            <a:ext cx="9144000" cy="78483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5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</a:t>
            </a:r>
            <a:r>
              <a:rPr lang="fr-FR" sz="4500" b="1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staged</a:t>
            </a:r>
            <a:r>
              <a:rPr lang="fr-FR" sz="45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fr-FR" sz="4500" b="1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approach</a:t>
            </a:r>
            <a:r>
              <a:rPr lang="fr-FR" sz="45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 DT plasma</a:t>
            </a:r>
            <a:endParaRPr lang="en-GB" sz="45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051" name="Picture 3" descr="C:\Users\arnouxr\Documents\Work\En Cours\European Spallation Source\Staged approach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175" y="2419350"/>
            <a:ext cx="7867650" cy="2247900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7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rnouxr\Documents\Work\En Cours\FROM CRANE 5 13_APRIL_2017\OK\OK_OK\JPEG\From_Crane_5_Nicolas_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854" b="6902"/>
          <a:stretch/>
        </p:blipFill>
        <p:spPr bwMode="auto">
          <a:xfrm>
            <a:off x="-127213" y="0"/>
            <a:ext cx="9398426" cy="474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TextBox 99"/>
          <p:cNvSpPr txBox="1"/>
          <p:nvPr/>
        </p:nvSpPr>
        <p:spPr>
          <a:xfrm>
            <a:off x="1814729" y="3797664"/>
            <a:ext cx="1399742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Tokamak Building</a:t>
            </a:r>
          </a:p>
        </p:txBody>
      </p:sp>
      <p:cxnSp>
        <p:nvCxnSpPr>
          <p:cNvPr id="101" name="Straight Arrow Connector 100"/>
          <p:cNvCxnSpPr>
            <a:stCxn id="100" idx="0"/>
          </p:cNvCxnSpPr>
          <p:nvPr/>
        </p:nvCxnSpPr>
        <p:spPr>
          <a:xfrm flipV="1">
            <a:off x="2514600" y="3261719"/>
            <a:ext cx="0" cy="535945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2133600" y="176540"/>
            <a:ext cx="1148071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84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fr-FR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Hall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87178" y="551418"/>
            <a:ext cx="1817821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Radiofrequency Heating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4069" y="1206342"/>
            <a:ext cx="1289135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Building</a:t>
            </a:r>
            <a:endParaRPr lang="en-GB" sz="11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5512440" y="577387"/>
            <a:ext cx="1462260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84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Cryostat workshop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4" name="Straight Arrow Connector 143"/>
          <p:cNvCxnSpPr>
            <a:stCxn id="143" idx="1"/>
          </p:cNvCxnSpPr>
          <p:nvPr/>
        </p:nvCxnSpPr>
        <p:spPr>
          <a:xfrm flipH="1">
            <a:off x="4572000" y="708192"/>
            <a:ext cx="940440" cy="20775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7272012" y="111183"/>
            <a:ext cx="1723549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84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 </a:t>
            </a:r>
            <a:r>
              <a:rPr lang="fr-FR" sz="110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</a:t>
            </a:r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10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endParaRPr lang="en-GB" sz="11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8" name="Straight Arrow Connector 147"/>
          <p:cNvCxnSpPr>
            <a:stCxn id="147" idx="2"/>
          </p:cNvCxnSpPr>
          <p:nvPr/>
        </p:nvCxnSpPr>
        <p:spPr>
          <a:xfrm flipH="1">
            <a:off x="6781229" y="372793"/>
            <a:ext cx="1352558" cy="794347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3398284" y="4266251"/>
            <a:ext cx="1707116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93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fr-F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Diagnostics Building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5" name="Straight Arrow Connector 174"/>
          <p:cNvCxnSpPr>
            <a:stCxn id="174" idx="0"/>
          </p:cNvCxnSpPr>
          <p:nvPr/>
        </p:nvCxnSpPr>
        <p:spPr>
          <a:xfrm flipV="1">
            <a:off x="4251842" y="3366760"/>
            <a:ext cx="0" cy="899491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/>
          <p:cNvCxnSpPr>
            <a:stCxn id="124" idx="2"/>
          </p:cNvCxnSpPr>
          <p:nvPr/>
        </p:nvCxnSpPr>
        <p:spPr>
          <a:xfrm>
            <a:off x="698637" y="1467952"/>
            <a:ext cx="706772" cy="409145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8151854" y="654332"/>
            <a:ext cx="843501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84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fr-F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Cryoplant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5" name="Straight Arrow Connector 194"/>
          <p:cNvCxnSpPr>
            <a:stCxn id="194" idx="0"/>
          </p:cNvCxnSpPr>
          <p:nvPr/>
        </p:nvCxnSpPr>
        <p:spPr>
          <a:xfrm flipV="1">
            <a:off x="888340" y="2934526"/>
            <a:ext cx="454864" cy="112474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Arrow Connector 201"/>
          <p:cNvCxnSpPr>
            <a:stCxn id="110" idx="2"/>
          </p:cNvCxnSpPr>
          <p:nvPr/>
        </p:nvCxnSpPr>
        <p:spPr>
          <a:xfrm>
            <a:off x="996089" y="813028"/>
            <a:ext cx="818640" cy="1149122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7683944" y="1387589"/>
            <a:ext cx="1422184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84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 kV </a:t>
            </a:r>
            <a:r>
              <a:rPr lang="fr-FR" sz="110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Switchyard</a:t>
            </a:r>
            <a:endParaRPr lang="en-GB" sz="11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7676630" y="4412445"/>
            <a:ext cx="1332000" cy="230832"/>
          </a:xfrm>
          <a:prstGeom prst="rect">
            <a:avLst/>
          </a:prstGeom>
          <a:solidFill>
            <a:srgbClr val="FFC000">
              <a:alpha val="79000"/>
            </a:srgbClr>
          </a:solidFill>
        </p:spPr>
        <p:txBody>
          <a:bodyPr wrap="none">
            <a:spAutoFit/>
          </a:bodyPr>
          <a:lstStyle/>
          <a:p>
            <a:pPr algn="ctr"/>
            <a:r>
              <a:rPr lang="fr-F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Thursday, 13 April 2017 </a:t>
            </a: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125193" y="2270443"/>
            <a:ext cx="1401923" cy="359388"/>
          </a:xfrm>
          <a:prstGeom prst="ellipse">
            <a:avLst/>
          </a:prstGeom>
          <a:solidFill>
            <a:srgbClr val="00B050">
              <a:alpha val="37000"/>
            </a:srgbClr>
          </a:solidFill>
          <a:ln w="31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TextBox 193"/>
          <p:cNvSpPr txBox="1"/>
          <p:nvPr/>
        </p:nvSpPr>
        <p:spPr>
          <a:xfrm>
            <a:off x="256596" y="4059274"/>
            <a:ext cx="1263487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  <a:ln w="6350">
            <a:solidFill>
              <a:srgbClr val="FFC000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Tritium Building</a:t>
            </a:r>
            <a:endParaRPr lang="en-GB" sz="11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7160832" y="915942"/>
            <a:ext cx="1412772" cy="74293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203" idx="2"/>
          </p:cNvCxnSpPr>
          <p:nvPr/>
        </p:nvCxnSpPr>
        <p:spPr>
          <a:xfrm>
            <a:off x="8395036" y="1649199"/>
            <a:ext cx="513392" cy="22789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03" idx="2"/>
          </p:cNvCxnSpPr>
          <p:nvPr/>
        </p:nvCxnSpPr>
        <p:spPr>
          <a:xfrm>
            <a:off x="2707636" y="438150"/>
            <a:ext cx="119863" cy="346987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5905993" y="3261719"/>
            <a:ext cx="2438400" cy="261610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  <a:ln w="6350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/>
            </a:lvl1pPr>
          </a:lstStyle>
          <a:p>
            <a:r>
              <a:rPr lang="fr-FR" sz="110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Power Conversion </a:t>
            </a:r>
            <a:r>
              <a:rPr lang="fr-FR" sz="1100" dirty="0" err="1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Bdgs</a:t>
            </a:r>
            <a:r>
              <a:rPr lang="fr-FR" sz="11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1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2" name="Straight Arrow Connector 101"/>
          <p:cNvCxnSpPr>
            <a:stCxn id="98" idx="0"/>
          </p:cNvCxnSpPr>
          <p:nvPr/>
        </p:nvCxnSpPr>
        <p:spPr>
          <a:xfrm flipV="1">
            <a:off x="7125193" y="2629831"/>
            <a:ext cx="700961" cy="63188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7032220" y="1962150"/>
            <a:ext cx="1273580" cy="359388"/>
          </a:xfrm>
          <a:prstGeom prst="ellipse">
            <a:avLst/>
          </a:prstGeom>
          <a:solidFill>
            <a:srgbClr val="00B050">
              <a:alpha val="37000"/>
            </a:srgbClr>
          </a:solidFill>
          <a:ln w="31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-148645" y="-381000"/>
            <a:ext cx="9144000" cy="16573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tx1"/>
            </a:outerShdw>
          </a:effectLst>
          <a:extLst/>
        </p:spPr>
        <p:txBody>
          <a:bodyPr anchor="ctr"/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6600" b="1">
                <a:solidFill>
                  <a:schemeClr val="bg1">
                    <a:lumMod val="85000"/>
                  </a:schemeClr>
                </a:solidFill>
                <a:effectLst>
                  <a:outerShdw dist="50800" dir="5400000" sx="99000" sy="99000" algn="ctr" rotWithShape="0">
                    <a:schemeClr val="tx1">
                      <a:lumMod val="50000"/>
                      <a:lumOff val="50000"/>
                    </a:schemeClr>
                  </a:outerShdw>
                </a:effectLst>
                <a:latin typeface="Tahoma" pitchFamily="34" charset="0"/>
                <a:ea typeface="+mj-ea"/>
                <a:cs typeface="+mj-cs"/>
              </a:defRPr>
            </a:lvl1pPr>
            <a:lvl2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6000" dirty="0">
                <a:solidFill>
                  <a:schemeClr val="bg1">
                    <a:lumMod val="9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Worksite </a:t>
            </a:r>
            <a:r>
              <a:rPr lang="en-US" sz="6000" dirty="0" smtClean="0">
                <a:solidFill>
                  <a:schemeClr val="bg1">
                    <a:lumMod val="95000"/>
                  </a:schemeClr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progress</a:t>
            </a:r>
            <a:endParaRPr lang="en-US" sz="6000" dirty="0">
              <a:solidFill>
                <a:schemeClr val="bg1">
                  <a:lumMod val="95000"/>
                </a:schemeClr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50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rnouxr\Documents\Work\En Cours\ARINEL\assembly tool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860" y="789337"/>
            <a:ext cx="8711530" cy="3461895"/>
          </a:xfrm>
          <a:prstGeom prst="rect">
            <a:avLst/>
          </a:prstGeom>
          <a:solidFill>
            <a:schemeClr val="tx1">
              <a:lumMod val="50000"/>
              <a:lumOff val="50000"/>
              <a:alpha val="92000"/>
            </a:schemeClr>
          </a:solidFill>
          <a:ln w="3175">
            <a:solidFill>
              <a:srgbClr val="FFC000"/>
            </a:solidFill>
          </a:ln>
          <a:extLst/>
        </p:spPr>
      </p:pic>
      <p:sp>
        <p:nvSpPr>
          <p:cNvPr id="6" name="Title 2"/>
          <p:cNvSpPr txBox="1">
            <a:spLocks/>
          </p:cNvSpPr>
          <p:nvPr/>
        </p:nvSpPr>
        <p:spPr>
          <a:xfrm>
            <a:off x="47625" y="57150"/>
            <a:ext cx="9144000" cy="642938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chemeClr val="bg1"/>
                </a:solidFill>
                <a:latin typeface="Tahoma" pitchFamily="34" charset="0"/>
              </a:rPr>
              <a:t>Naval construction-size components…</a:t>
            </a:r>
            <a:endParaRPr lang="en-GB" sz="3600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660" y="4324350"/>
            <a:ext cx="5739730" cy="307777"/>
          </a:xfrm>
          <a:prstGeom prst="rect">
            <a:avLst/>
          </a:prstGeom>
          <a:solidFill>
            <a:schemeClr val="tx1">
              <a:lumMod val="75000"/>
              <a:lumOff val="25000"/>
              <a:alpha val="67000"/>
            </a:schemeClr>
          </a:solidFill>
          <a:ln w="3175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1400" dirty="0" smtClean="0"/>
              <a:t>Inside the </a:t>
            </a:r>
            <a:r>
              <a:rPr lang="fr-FR" sz="1400" dirty="0" err="1" smtClean="0"/>
              <a:t>Assembly</a:t>
            </a:r>
            <a:r>
              <a:rPr lang="fr-FR" sz="1400" dirty="0" smtClean="0"/>
              <a:t> Hall, </a:t>
            </a:r>
            <a:r>
              <a:rPr lang="fr-FR" sz="1400" dirty="0" err="1" smtClean="0"/>
              <a:t>giant</a:t>
            </a:r>
            <a:r>
              <a:rPr lang="fr-FR" sz="1400" dirty="0" smtClean="0"/>
              <a:t> </a:t>
            </a:r>
            <a:r>
              <a:rPr lang="fr-FR" sz="1400" dirty="0" err="1" smtClean="0"/>
              <a:t>tools</a:t>
            </a:r>
            <a:r>
              <a:rPr lang="fr-FR" sz="1400" dirty="0" smtClean="0"/>
              <a:t> </a:t>
            </a:r>
            <a:r>
              <a:rPr lang="fr-FR" sz="1400" dirty="0" err="1" smtClean="0"/>
              <a:t>will</a:t>
            </a:r>
            <a:r>
              <a:rPr lang="fr-FR" sz="1400" dirty="0" smtClean="0"/>
              <a:t> </a:t>
            </a:r>
            <a:r>
              <a:rPr lang="fr-FR" sz="1400" dirty="0" err="1" smtClean="0"/>
              <a:t>handle</a:t>
            </a:r>
            <a:r>
              <a:rPr lang="fr-FR" sz="1400" dirty="0" smtClean="0"/>
              <a:t> </a:t>
            </a:r>
            <a:r>
              <a:rPr lang="fr-FR" sz="1400" dirty="0" err="1" smtClean="0"/>
              <a:t>loads</a:t>
            </a:r>
            <a:r>
              <a:rPr lang="fr-FR" sz="1400" dirty="0" smtClean="0"/>
              <a:t> up to 1,500 tons </a:t>
            </a:r>
            <a:endParaRPr lang="en-GB" sz="1400" dirty="0"/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3505200" y="325755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910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231001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8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6000" dirty="0"/>
              <a:t>Door-to-door delivery</a:t>
            </a:r>
          </a:p>
        </p:txBody>
      </p:sp>
      <p:sp>
        <p:nvSpPr>
          <p:cNvPr id="9" name="Rectangle 8"/>
          <p:cNvSpPr/>
          <p:nvPr/>
        </p:nvSpPr>
        <p:spPr>
          <a:xfrm>
            <a:off x="234039" y="4234190"/>
            <a:ext cx="8721687" cy="430887"/>
          </a:xfrm>
          <a:prstGeom prst="rect">
            <a:avLst/>
          </a:prstGeom>
          <a:solidFill>
            <a:schemeClr val="tx1">
              <a:lumMod val="50000"/>
              <a:lumOff val="50000"/>
              <a:alpha val="92000"/>
            </a:schemeClr>
          </a:solidFill>
          <a:ln w="31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Unloaded at Marseille industrial harbour, components are ferried through the inland sea </a:t>
            </a:r>
            <a:r>
              <a:rPr lang="en-GB" sz="11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Etang</a:t>
            </a:r>
            <a:r>
              <a:rPr lang="en-GB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1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Berre</a:t>
            </a:r>
            <a:r>
              <a:rPr lang="en-GB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a specially designed barge and delivered to ITER by way of the 104-km long “ITER Itinerary”. The journey to the ITER site takes 3 to 4 nights.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:\Users\arnouxr\Documents\Work\En Cours\CONVOY BEAM 1 BONICI\wetransfer-410ce3\_DSC6228_filter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9937" y="1123950"/>
            <a:ext cx="4245790" cy="2934668"/>
          </a:xfrm>
          <a:prstGeom prst="rect">
            <a:avLst/>
          </a:prstGeom>
          <a:solidFill>
            <a:schemeClr val="tx1">
              <a:lumMod val="50000"/>
              <a:lumOff val="50000"/>
              <a:alpha val="92000"/>
            </a:schemeClr>
          </a:solidFill>
          <a:ln w="3175">
            <a:solidFill>
              <a:srgbClr val="FFC000"/>
            </a:solidFill>
          </a:ln>
          <a:extLst/>
        </p:spPr>
      </p:pic>
      <p:pic>
        <p:nvPicPr>
          <p:cNvPr id="2051" name="0df60caa-c3e4-4b69-9597-fb314dc8bd05" descr="3F349EF8-BEE3-4386-997A-D312846D845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040" y="1123950"/>
            <a:ext cx="4294460" cy="2934668"/>
          </a:xfrm>
          <a:prstGeom prst="rect">
            <a:avLst/>
          </a:prstGeom>
          <a:solidFill>
            <a:schemeClr val="tx1">
              <a:lumMod val="50000"/>
              <a:lumOff val="50000"/>
              <a:alpha val="92000"/>
            </a:schemeClr>
          </a:solidFill>
          <a:ln w="3175">
            <a:solidFill>
              <a:srgbClr val="FFC000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7552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I:\DATA 2009\ITER IO 2009\ITER ENTREPRISES\updated illustrations\Itinéraire ITER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  <a14:imgEffect>
                      <a14:brightnessContrast bright="-3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807"/>
          <a:stretch/>
        </p:blipFill>
        <p:spPr bwMode="auto">
          <a:xfrm>
            <a:off x="-195340" y="0"/>
            <a:ext cx="9339340" cy="478155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73239" y="4428351"/>
            <a:ext cx="8602181" cy="276999"/>
          </a:xfrm>
          <a:prstGeom prst="rect">
            <a:avLst/>
          </a:prstGeom>
          <a:solidFill>
            <a:schemeClr val="tx1">
              <a:lumMod val="50000"/>
              <a:lumOff val="50000"/>
              <a:alpha val="92000"/>
            </a:schemeClr>
          </a:solidFill>
          <a:ln w="3175">
            <a:solidFill>
              <a:srgbClr val="FFC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1200" dirty="0"/>
              <a:t>The 104-km long ITER </a:t>
            </a:r>
            <a:r>
              <a:rPr lang="fr-FR" sz="1200" dirty="0" err="1"/>
              <a:t>Itinerary</a:t>
            </a:r>
            <a:r>
              <a:rPr lang="fr-FR" sz="1200" dirty="0"/>
              <a:t> </a:t>
            </a:r>
            <a:r>
              <a:rPr lang="fr-FR" sz="1200" dirty="0" err="1"/>
              <a:t>between</a:t>
            </a:r>
            <a:r>
              <a:rPr lang="fr-FR" sz="1200" dirty="0"/>
              <a:t> Berre-l’Etang and the ITER site </a:t>
            </a:r>
            <a:r>
              <a:rPr lang="fr-FR" sz="1200" dirty="0" err="1"/>
              <a:t>is</a:t>
            </a:r>
            <a:r>
              <a:rPr lang="fr-FR" sz="1200" dirty="0"/>
              <a:t> part of </a:t>
            </a:r>
            <a:r>
              <a:rPr lang="fr-FR" sz="1200" dirty="0" err="1"/>
              <a:t>France’s</a:t>
            </a:r>
            <a:r>
              <a:rPr lang="fr-FR" sz="1200" dirty="0"/>
              <a:t> contribution to the ITER </a:t>
            </a:r>
            <a:r>
              <a:rPr lang="fr-FR" sz="1200" dirty="0" err="1"/>
              <a:t>project</a:t>
            </a:r>
            <a:r>
              <a:rPr lang="fr-FR" sz="1200" dirty="0"/>
              <a:t>.</a:t>
            </a:r>
            <a:endParaRPr lang="en-GB" sz="1200" dirty="0"/>
          </a:p>
        </p:txBody>
      </p:sp>
      <p:sp>
        <p:nvSpPr>
          <p:cNvPr id="4" name="Title 3"/>
          <p:cNvSpPr txBox="1">
            <a:spLocks noChangeAspect="1"/>
          </p:cNvSpPr>
          <p:nvPr/>
        </p:nvSpPr>
        <p:spPr>
          <a:xfrm>
            <a:off x="1554118" y="60012"/>
            <a:ext cx="5436000" cy="792000"/>
          </a:xfrm>
          <a:prstGeom prst="rect">
            <a:avLst/>
          </a:prstGeom>
          <a:solidFill>
            <a:schemeClr val="tx1">
              <a:lumMod val="65000"/>
              <a:lumOff val="35000"/>
              <a:alpha val="9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66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4800" dirty="0" smtClean="0">
                <a:solidFill>
                  <a:schemeClr val="bg1">
                    <a:lumMod val="95000"/>
                  </a:schemeClr>
                </a:solidFill>
              </a:rPr>
              <a:t>The ITER Itinerary</a:t>
            </a:r>
            <a:endParaRPr lang="en-GB" sz="48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 descr="C:\Users\arnouxr\Desktop\Convoy_2_girders_Peyrolles_4_smal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0737" y="2570584"/>
            <a:ext cx="2690348" cy="1545544"/>
          </a:xfrm>
          <a:prstGeom prst="rect">
            <a:avLst/>
          </a:prstGeom>
          <a:solidFill>
            <a:schemeClr val="tx1">
              <a:lumMod val="50000"/>
              <a:lumOff val="50000"/>
              <a:alpha val="92000"/>
            </a:schemeClr>
          </a:solidFill>
          <a:ln w="3175">
            <a:solidFill>
              <a:srgbClr val="FFC000"/>
            </a:solidFill>
          </a:ln>
          <a:ex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2190750"/>
            <a:ext cx="2143437" cy="1225778"/>
          </a:xfrm>
          <a:prstGeom prst="rect">
            <a:avLst/>
          </a:prstGeom>
          <a:solidFill>
            <a:schemeClr val="tx1">
              <a:lumMod val="50000"/>
              <a:lumOff val="50000"/>
              <a:alpha val="92000"/>
            </a:schemeClr>
          </a:solidFill>
          <a:ln w="3175">
            <a:solidFill>
              <a:srgbClr val="FFC000"/>
            </a:solidFill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2681" y="3189318"/>
            <a:ext cx="1858056" cy="1239033"/>
          </a:xfrm>
          <a:prstGeom prst="rect">
            <a:avLst/>
          </a:prstGeom>
          <a:solidFill>
            <a:schemeClr val="tx1">
              <a:lumMod val="50000"/>
              <a:lumOff val="50000"/>
              <a:alpha val="92000"/>
            </a:schemeClr>
          </a:solidFill>
          <a:ln w="3175">
            <a:solidFill>
              <a:srgbClr val="FFC000"/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34934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 descr="starfield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"/>
          <a:stretch/>
        </p:blipFill>
        <p:spPr bwMode="auto">
          <a:xfrm>
            <a:off x="-108520" y="-31720"/>
            <a:ext cx="9254108" cy="4809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187624" y="3628132"/>
            <a:ext cx="209232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2400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ITER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sz="2400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800 m</a:t>
            </a:r>
            <a:r>
              <a:rPr lang="fr-FR" sz="2400" baseline="30000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3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sz="1600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~</a:t>
            </a:r>
            <a:r>
              <a:rPr lang="fr-FR" sz="1600" baseline="0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 500 MW </a:t>
            </a:r>
            <a:r>
              <a:rPr lang="fr-FR" sz="1600" baseline="-25000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th</a:t>
            </a:r>
            <a:endParaRPr lang="en-GB" sz="1600" baseline="-25000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</p:txBody>
      </p:sp>
      <p:pic>
        <p:nvPicPr>
          <p:cNvPr id="8" name="Picture 12" descr="iter U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130" y="832713"/>
            <a:ext cx="2763470" cy="279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arnouxr\Documents\Work\En Cours\2014\MAG 2\DEMO_ITER ET APRES\DEMO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8579" y="387886"/>
            <a:ext cx="4427221" cy="332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3419872" y="3662392"/>
            <a:ext cx="5328592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0" b="1" baseline="2000">
                <a:solidFill>
                  <a:srgbClr val="FF9933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2400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DEMO, </a:t>
            </a:r>
            <a:r>
              <a:rPr lang="fr-FR" sz="2400" dirty="0" err="1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pre-industrial</a:t>
            </a:r>
            <a:r>
              <a:rPr lang="fr-FR" sz="2400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 </a:t>
            </a:r>
            <a:r>
              <a:rPr lang="fr-FR" sz="2400" dirty="0" err="1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demonstrator</a:t>
            </a:r>
            <a:endParaRPr lang="fr-FR" sz="2400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fr-FR" sz="2400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~ 500 </a:t>
            </a:r>
            <a:r>
              <a:rPr lang="fr-FR" sz="2400" dirty="0" err="1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Mw</a:t>
            </a:r>
            <a:r>
              <a:rPr lang="fr-FR" sz="2400" baseline="-25000" dirty="0" err="1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e</a:t>
            </a:r>
            <a:r>
              <a:rPr lang="fr-FR" sz="2400" baseline="0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, </a:t>
            </a:r>
            <a:r>
              <a:rPr lang="fr-FR" sz="2400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1 </a:t>
            </a:r>
            <a:r>
              <a:rPr lang="fr-FR" sz="2400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200 MW </a:t>
            </a:r>
            <a:r>
              <a:rPr lang="fr-FR" sz="2400" baseline="-25000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th, </a:t>
            </a:r>
            <a:endParaRPr lang="en-GB" sz="2400" baseline="-25000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-396875" y="130839"/>
            <a:ext cx="10009188" cy="1403747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7200" b="1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+mj-ea"/>
                <a:cs typeface="+mj-cs"/>
              </a:rPr>
              <a:t>ITER and beyond</a:t>
            </a:r>
            <a:endParaRPr lang="en-US" sz="7200" b="1" dirty="0">
              <a:solidFill>
                <a:schemeClr val="bg1">
                  <a:lumMod val="95000"/>
                </a:schemeClr>
              </a:solidFill>
              <a:latin typeface="Tahoma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7630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arnouxr\Documents\Work\En Cours\HOUSE COMMITTEE ON SCIENCE\Lightni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-128550"/>
            <a:ext cx="9352294" cy="4873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36512" y="-100891"/>
            <a:ext cx="9352295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spcBef>
                <a:spcPct val="0"/>
              </a:spcBef>
              <a:buNone/>
              <a:defRPr sz="40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6000" dirty="0"/>
              <a:t>ITER is moving forward</a:t>
            </a:r>
            <a:r>
              <a:rPr lang="en-GB" altLang="ja-JP" sz="60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5769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rnouxr\Desktop\Untitled-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700" y="0"/>
            <a:ext cx="931845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7504" y="32087"/>
            <a:ext cx="9289032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  <a:extLst/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spcBef>
                <a:spcPct val="0"/>
              </a:spcBef>
              <a:buNone/>
              <a:defRPr sz="6000" b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Fusion in the Universe</a:t>
            </a:r>
          </a:p>
        </p:txBody>
      </p:sp>
      <p:sp>
        <p:nvSpPr>
          <p:cNvPr id="10" name="Rectangle 9"/>
          <p:cNvSpPr txBox="1">
            <a:spLocks noChangeArrowheads="1"/>
          </p:cNvSpPr>
          <p:nvPr/>
        </p:nvSpPr>
        <p:spPr bwMode="auto">
          <a:xfrm>
            <a:off x="11436" y="1156469"/>
            <a:ext cx="4447035" cy="26289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76000"/>
              </a:prstClr>
            </a:outerShdw>
          </a:effectLst>
          <a:extLst/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b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defRPr>
            </a:lvl1pPr>
            <a:lvl2pPr indent="0" algn="ctr">
              <a:spcBef>
                <a:spcPct val="20000"/>
              </a:spcBef>
              <a:buFont typeface="Arial" pitchFamily="34" charset="0"/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Font typeface="Arial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Fusion powers the Sun and stars. </a:t>
            </a: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In a fusion reaction, two light atomic nuclei combine, form a heavier nucleus and release energy.</a:t>
            </a:r>
          </a:p>
          <a:p>
            <a:endParaRPr lang="en-GB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The Big Challenge: to reproduce         in a fusion machine (Tokamak*)     a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similar reaction on Earth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endParaRPr lang="fr-F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40052" y="3414311"/>
            <a:ext cx="4212468" cy="175432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D</a:t>
            </a:r>
            <a:r>
              <a:rPr lang="en-GB" sz="4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E=</a:t>
            </a:r>
            <a:r>
              <a:rPr lang="en-GB" sz="4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D</a:t>
            </a:r>
            <a:r>
              <a:rPr lang="en-GB" sz="4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mc</a:t>
            </a:r>
            <a:r>
              <a:rPr lang="en-GB" sz="4400" b="1" baseline="30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2</a:t>
            </a:r>
          </a:p>
          <a:p>
            <a:pPr algn="ctr"/>
            <a:r>
              <a:rPr lang="en-GB" sz="2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tiny loss of mass</a:t>
            </a:r>
          </a:p>
          <a:p>
            <a:pPr algn="ctr"/>
            <a:r>
              <a:rPr lang="en-GB" sz="20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huge liberation of energy</a:t>
            </a:r>
            <a:r>
              <a:rPr lang="en-GB" sz="2000" b="1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 </a:t>
            </a:r>
            <a:endParaRPr lang="en-GB" sz="2000" baseline="300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en-GB" sz="3600" baseline="30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3924" y="4103469"/>
            <a:ext cx="4404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FFC000"/>
                </a:solidFill>
              </a:rPr>
              <a:t>* Tokamak:  a </a:t>
            </a:r>
            <a:r>
              <a:rPr lang="fr-FR" i="1" dirty="0" err="1" smtClean="0">
                <a:solidFill>
                  <a:srgbClr val="FFC000"/>
                </a:solidFill>
              </a:rPr>
              <a:t>Russian</a:t>
            </a:r>
            <a:r>
              <a:rPr lang="fr-FR" i="1" dirty="0" smtClean="0">
                <a:solidFill>
                  <a:srgbClr val="FFC000"/>
                </a:solidFill>
              </a:rPr>
              <a:t> </a:t>
            </a:r>
            <a:r>
              <a:rPr lang="fr-FR" i="1" dirty="0" err="1" smtClean="0">
                <a:solidFill>
                  <a:srgbClr val="FFC000"/>
                </a:solidFill>
              </a:rPr>
              <a:t>acronym</a:t>
            </a:r>
            <a:r>
              <a:rPr lang="fr-FR" i="1" dirty="0" smtClean="0">
                <a:solidFill>
                  <a:srgbClr val="FFC000"/>
                </a:solidFill>
              </a:rPr>
              <a:t> for « </a:t>
            </a:r>
            <a:r>
              <a:rPr lang="fr-FR" i="1" dirty="0" err="1" smtClean="0">
                <a:solidFill>
                  <a:srgbClr val="FFC000"/>
                </a:solidFill>
              </a:rPr>
              <a:t>Toroidal</a:t>
            </a:r>
            <a:endParaRPr lang="fr-FR" i="1" dirty="0" smtClean="0">
              <a:solidFill>
                <a:srgbClr val="FFC000"/>
              </a:solidFill>
            </a:endParaRPr>
          </a:p>
          <a:p>
            <a:r>
              <a:rPr lang="fr-FR" i="1" dirty="0" err="1" smtClean="0">
                <a:solidFill>
                  <a:srgbClr val="FFC000"/>
                </a:solidFill>
              </a:rPr>
              <a:t>Chamber</a:t>
            </a:r>
            <a:r>
              <a:rPr lang="fr-FR" i="1" dirty="0" smtClean="0">
                <a:solidFill>
                  <a:srgbClr val="FFC000"/>
                </a:solidFill>
              </a:rPr>
              <a:t>, </a:t>
            </a:r>
            <a:r>
              <a:rPr lang="fr-FR" i="1" dirty="0" err="1" smtClean="0">
                <a:solidFill>
                  <a:srgbClr val="FFC000"/>
                </a:solidFill>
              </a:rPr>
              <a:t>Magnetic</a:t>
            </a:r>
            <a:r>
              <a:rPr lang="fr-FR" i="1" dirty="0" smtClean="0">
                <a:solidFill>
                  <a:srgbClr val="FFC000"/>
                </a:solidFill>
              </a:rPr>
              <a:t> </a:t>
            </a:r>
            <a:r>
              <a:rPr lang="fr-FR" i="1" dirty="0" err="1" smtClean="0">
                <a:solidFill>
                  <a:srgbClr val="FFC000"/>
                </a:solidFill>
              </a:rPr>
              <a:t>Coils</a:t>
            </a:r>
            <a:r>
              <a:rPr lang="fr-FR" i="1" dirty="0" smtClean="0">
                <a:solidFill>
                  <a:srgbClr val="FFC000"/>
                </a:solidFill>
              </a:rPr>
              <a:t> ».</a:t>
            </a:r>
            <a:endParaRPr lang="en-GB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83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amgtorus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4000" cy="473199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-114940"/>
            <a:ext cx="7772400" cy="1015663"/>
          </a:xfr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GB" sz="60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Fusion on Earth</a:t>
            </a:r>
          </a:p>
        </p:txBody>
      </p:sp>
      <p:sp>
        <p:nvSpPr>
          <p:cNvPr id="5" name="Rectangle 4"/>
          <p:cNvSpPr/>
          <p:nvPr/>
        </p:nvSpPr>
        <p:spPr>
          <a:xfrm>
            <a:off x="-17811" y="1619579"/>
            <a:ext cx="6113813" cy="276998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76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 plasma of Deuterium + Tritium (hydrogen isotopes) is heated to more than 150 million °C.</a:t>
            </a: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GB" sz="9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hot plasma is shaped and confined by </a:t>
            </a:r>
            <a:r>
              <a:rPr lang="en-GB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strong </a:t>
            </a: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magnetic fields.</a:t>
            </a: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fr-FR" sz="9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Helium nuclei sustain burning plasma. </a:t>
            </a: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GB" sz="9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Neutrons transfer their energy to the </a:t>
            </a:r>
            <a:r>
              <a:rPr lang="en-GB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blanket.</a:t>
            </a:r>
            <a:endParaRPr lang="en-GB" sz="16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GB" sz="9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In </a:t>
            </a:r>
            <a:r>
              <a:rPr lang="en-GB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future </a:t>
            </a: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fusion power </a:t>
            </a:r>
            <a:r>
              <a:rPr lang="en-GB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plants, </a:t>
            </a: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conventional steam generator, turbine and alternator will transform </a:t>
            </a:r>
            <a:r>
              <a:rPr lang="en-GB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     the </a:t>
            </a:r>
            <a:r>
              <a:rPr lang="en-GB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heat into electricity.</a:t>
            </a:r>
            <a:endParaRPr lang="fr-FR" sz="16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35896" y="5272050"/>
            <a:ext cx="936104" cy="707886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el-GR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τ</a:t>
            </a:r>
            <a:endParaRPr lang="fr-FR" sz="4000" dirty="0">
              <a:solidFill>
                <a:prstClr val="black"/>
              </a:solidFill>
            </a:endParaRPr>
          </a:p>
        </p:txBody>
      </p:sp>
      <p:pic>
        <p:nvPicPr>
          <p:cNvPr id="12" name="Picture 2" descr="C:\Users\arnouxr\Desktop\Deuterium_tritium_fusion_T_gri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382" y="1051802"/>
            <a:ext cx="2999600" cy="3501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1658516" y="768102"/>
            <a:ext cx="582696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AF3F3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lnSpc>
                <a:spcPct val="120000"/>
              </a:lnSpc>
              <a:spcBef>
                <a:spcPct val="40000"/>
              </a:spcBef>
              <a:buClr>
                <a:srgbClr val="0A0488"/>
              </a:buClr>
              <a:buSzPct val="65000"/>
            </a:pPr>
            <a:r>
              <a:rPr lang="en-GB" sz="2400" b="1" dirty="0" smtClean="0">
                <a:solidFill>
                  <a:srgbClr val="FFC000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Tahoma" pitchFamily="34" charset="0"/>
              </a:rPr>
              <a:t>1 gram of fusion fuels = 8 tons of oil</a:t>
            </a:r>
            <a:endParaRPr lang="en-GB" sz="2400" b="1" dirty="0">
              <a:solidFill>
                <a:srgbClr val="FFC000"/>
              </a:solidFill>
              <a:effectLst>
                <a:outerShdw blurRad="50800" dist="50800" dir="5400000" algn="ctr" rotWithShape="0">
                  <a:prstClr val="black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7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idx="1"/>
          </p:nvPr>
        </p:nvSpPr>
        <p:spPr bwMode="auto">
          <a:xfrm>
            <a:off x="5038724" y="666750"/>
            <a:ext cx="38766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defTabSz="795338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7238" indent="-279400" algn="l" defTabSz="795338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36650" indent="-188913" algn="l" defTabSz="795338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51130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18859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3431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8003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2575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714750" indent="-184150" algn="l" defTabSz="795338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endParaRPr lang="en-US" altLang="ja-JP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ja-JP" sz="1600" b="1" dirty="0" smtClean="0">
                <a:solidFill>
                  <a:schemeClr val="bg1"/>
                </a:solidFill>
                <a:latin typeface="Tahoma" pitchFamily="34" charset="0"/>
              </a:rPr>
              <a:t>A </a:t>
            </a:r>
            <a:r>
              <a:rPr lang="en-US" altLang="ja-JP" sz="1600" b="1" dirty="0">
                <a:solidFill>
                  <a:schemeClr val="bg1"/>
                </a:solidFill>
                <a:latin typeface="Tahoma" pitchFamily="34" charset="0"/>
              </a:rPr>
              <a:t>new energy source of </a:t>
            </a:r>
            <a:r>
              <a:rPr lang="en-US" altLang="ja-JP" sz="1600" b="1" dirty="0" smtClean="0">
                <a:solidFill>
                  <a:schemeClr val="bg1"/>
                </a:solidFill>
                <a:latin typeface="Tahoma" pitchFamily="34" charset="0"/>
              </a:rPr>
              <a:t>massive, predictable and </a:t>
            </a:r>
            <a:r>
              <a:rPr lang="en-US" altLang="ja-JP" sz="1600" b="1" dirty="0">
                <a:solidFill>
                  <a:schemeClr val="bg1"/>
                </a:solidFill>
                <a:latin typeface="Tahoma" pitchFamily="34" charset="0"/>
              </a:rPr>
              <a:t>potentially continuous </a:t>
            </a:r>
            <a:r>
              <a:rPr lang="en-US" altLang="ja-JP" sz="1600" b="1" dirty="0" smtClean="0">
                <a:solidFill>
                  <a:schemeClr val="bg1"/>
                </a:solidFill>
                <a:latin typeface="Tahoma" pitchFamily="34" charset="0"/>
              </a:rPr>
              <a:t>power;</a:t>
            </a:r>
            <a:endParaRPr lang="en-US" altLang="ja-JP" sz="16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endParaRPr lang="en-US" altLang="ja-JP" sz="9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ja-JP" sz="1600" b="1" dirty="0">
                <a:solidFill>
                  <a:schemeClr val="bg1"/>
                </a:solidFill>
                <a:latin typeface="Tahoma" pitchFamily="34" charset="0"/>
              </a:rPr>
              <a:t>Safe, environmentally </a:t>
            </a:r>
            <a:r>
              <a:rPr lang="en-US" altLang="ja-JP" sz="1600" b="1" dirty="0" smtClean="0">
                <a:solidFill>
                  <a:schemeClr val="bg1"/>
                </a:solidFill>
                <a:latin typeface="Tahoma" pitchFamily="34" charset="0"/>
              </a:rPr>
              <a:t>responsible;</a:t>
            </a:r>
            <a:endParaRPr lang="en-US" altLang="ja-JP" sz="16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endParaRPr lang="en-US" altLang="ja-JP" sz="9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ja-JP" sz="1600" b="1" dirty="0" smtClean="0">
                <a:solidFill>
                  <a:schemeClr val="bg1"/>
                </a:solidFill>
                <a:latin typeface="Tahoma" pitchFamily="34" charset="0"/>
              </a:rPr>
              <a:t>Virtually limitless </a:t>
            </a:r>
            <a:r>
              <a:rPr lang="en-US" altLang="ja-JP" sz="1600" b="1" dirty="0">
                <a:solidFill>
                  <a:schemeClr val="bg1"/>
                </a:solidFill>
                <a:latin typeface="Tahoma" pitchFamily="34" charset="0"/>
              </a:rPr>
              <a:t>supply of fuel, widely distributed around the </a:t>
            </a:r>
            <a:r>
              <a:rPr lang="en-US" altLang="ja-JP" sz="1600" b="1" dirty="0" smtClean="0">
                <a:solidFill>
                  <a:schemeClr val="bg1"/>
                </a:solidFill>
                <a:latin typeface="Tahoma" pitchFamily="34" charset="0"/>
              </a:rPr>
              <a:t>globe;</a:t>
            </a:r>
            <a:endParaRPr lang="en-US" altLang="ja-JP" sz="16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endParaRPr lang="en-US" altLang="ja-JP" sz="9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ja-JP" sz="1600" b="1" dirty="0">
                <a:solidFill>
                  <a:schemeClr val="bg1"/>
                </a:solidFill>
                <a:latin typeface="Tahoma" pitchFamily="34" charset="0"/>
              </a:rPr>
              <a:t>No CO</a:t>
            </a:r>
            <a:r>
              <a:rPr lang="en-GB" sz="1600" b="1" baseline="-25000" dirty="0">
                <a:solidFill>
                  <a:schemeClr val="bg1"/>
                </a:solidFill>
                <a:latin typeface="Tahoma" pitchFamily="34" charset="0"/>
              </a:rPr>
              <a:t>2</a:t>
            </a:r>
            <a:r>
              <a:rPr lang="en-GB" sz="1600" b="1" dirty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Tahoma" pitchFamily="34" charset="0"/>
              </a:rPr>
              <a:t>or other greenhouse </a:t>
            </a:r>
            <a:r>
              <a:rPr lang="en-US" altLang="ja-JP" sz="1600" b="1" dirty="0" smtClean="0">
                <a:solidFill>
                  <a:schemeClr val="bg1"/>
                </a:solidFill>
                <a:latin typeface="Tahoma" pitchFamily="34" charset="0"/>
              </a:rPr>
              <a:t>gases;</a:t>
            </a:r>
            <a:endParaRPr lang="en-US" altLang="ja-JP" sz="16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endParaRPr lang="en-US" altLang="ja-JP" sz="8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ja-JP" sz="1600" b="1" dirty="0">
                <a:solidFill>
                  <a:schemeClr val="bg1"/>
                </a:solidFill>
                <a:latin typeface="Tahoma" pitchFamily="34" charset="0"/>
              </a:rPr>
              <a:t>No fissile materials such as uranium or </a:t>
            </a:r>
            <a:r>
              <a:rPr lang="en-US" altLang="ja-JP" sz="1600" b="1" dirty="0" smtClean="0">
                <a:solidFill>
                  <a:schemeClr val="bg1"/>
                </a:solidFill>
                <a:latin typeface="Tahoma" pitchFamily="34" charset="0"/>
              </a:rPr>
              <a:t>plutonium;</a:t>
            </a:r>
            <a:endParaRPr lang="en-US" altLang="ja-JP" sz="16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endParaRPr lang="en-US" altLang="ja-JP" sz="800" b="1" dirty="0">
              <a:solidFill>
                <a:schemeClr val="bg1"/>
              </a:solidFill>
              <a:latin typeface="Tahoma" pitchFamily="34" charset="0"/>
            </a:endParaRPr>
          </a:p>
          <a:p>
            <a:pPr marL="285750" indent="-285750" algn="l">
              <a:lnSpc>
                <a:spcPct val="80000"/>
              </a:lnSpc>
              <a:buFont typeface="Arial" pitchFamily="34" charset="0"/>
              <a:buChar char="•"/>
            </a:pPr>
            <a:r>
              <a:rPr lang="en-US" altLang="ja-JP" sz="1600" b="1" dirty="0">
                <a:solidFill>
                  <a:srgbClr val="FFFF99"/>
                </a:solidFill>
                <a:latin typeface="Tahoma" pitchFamily="34" charset="0"/>
              </a:rPr>
              <a:t>No long-lasting </a:t>
            </a:r>
            <a:r>
              <a:rPr lang="en-US" altLang="ja-JP" sz="1600" b="1" dirty="0" smtClean="0">
                <a:solidFill>
                  <a:srgbClr val="FFFF99"/>
                </a:solidFill>
                <a:latin typeface="Tahoma" pitchFamily="34" charset="0"/>
              </a:rPr>
              <a:t>high-activity radioactive </a:t>
            </a:r>
            <a:r>
              <a:rPr lang="en-US" altLang="ja-JP" sz="1600" b="1" dirty="0">
                <a:solidFill>
                  <a:srgbClr val="FFFF99"/>
                </a:solidFill>
                <a:latin typeface="Tahoma" pitchFamily="34" charset="0"/>
              </a:rPr>
              <a:t>waste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0"/>
            <a:ext cx="7772400" cy="857250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0" hangingPunct="0"/>
            <a:r>
              <a:rPr lang="en-GB" sz="60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Fusion’s </a:t>
            </a:r>
            <a:r>
              <a:rPr lang="en-GB" sz="6000" b="1" dirty="0" smtClean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advantages</a:t>
            </a:r>
            <a:endParaRPr lang="en-GB" sz="6000" b="1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</p:txBody>
      </p:sp>
      <p:pic>
        <p:nvPicPr>
          <p:cNvPr id="6" name="Picture 2" descr="C:\Users\arnouxr\Desktop\NWSL EN COURS\01-2017\Plasma in JE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805458"/>
            <a:ext cx="3816426" cy="3816424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52600" y="4352151"/>
            <a:ext cx="2940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/>
              <a:t>A plasma in the </a:t>
            </a:r>
            <a:r>
              <a:rPr lang="fr-FR" sz="1200" b="1" dirty="0" err="1" smtClean="0"/>
              <a:t>European</a:t>
            </a:r>
            <a:r>
              <a:rPr lang="fr-FR" sz="1200" b="1" dirty="0" smtClean="0"/>
              <a:t>  tokamak JET 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87314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3915" y="57150"/>
            <a:ext cx="8229600" cy="85725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-152400" y="-171450"/>
            <a:ext cx="9525000" cy="1454244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eaLnBrk="0" hangingPunct="0">
              <a:spcBef>
                <a:spcPct val="0"/>
              </a:spcBef>
              <a:buNone/>
              <a:defRPr sz="6000" b="1">
                <a:solidFill>
                  <a:schemeClr val="bg1">
                    <a:lumMod val="85000"/>
                  </a:schemeClr>
                </a:solidFill>
                <a:latin typeface="Tahoma" pitchFamily="34" charset="0"/>
                <a:ea typeface="+mj-ea"/>
                <a:cs typeface="+mj-cs"/>
              </a:defRPr>
            </a:lvl1pPr>
          </a:lstStyle>
          <a:p>
            <a:r>
              <a:rPr lang="fr-FR" sz="4000" dirty="0" smtClean="0">
                <a:solidFill>
                  <a:schemeClr val="bg1">
                    <a:lumMod val="95000"/>
                  </a:schemeClr>
                </a:solidFill>
              </a:rPr>
              <a:t>‘</a:t>
            </a:r>
            <a:r>
              <a:rPr lang="fr-FR" sz="4400" dirty="0" smtClean="0">
                <a:solidFill>
                  <a:schemeClr val="bg1">
                    <a:lumMod val="95000"/>
                  </a:schemeClr>
                </a:solidFill>
              </a:rPr>
              <a:t>For the </a:t>
            </a:r>
            <a:r>
              <a:rPr lang="fr-FR" sz="4400" dirty="0" err="1" smtClean="0">
                <a:solidFill>
                  <a:schemeClr val="bg1">
                    <a:lumMod val="95000"/>
                  </a:schemeClr>
                </a:solidFill>
              </a:rPr>
              <a:t>benefit</a:t>
            </a:r>
            <a:r>
              <a:rPr lang="fr-FR" sz="4400" dirty="0" smtClean="0">
                <a:solidFill>
                  <a:schemeClr val="bg1">
                    <a:lumMod val="95000"/>
                  </a:schemeClr>
                </a:solidFill>
              </a:rPr>
              <a:t> of all </a:t>
            </a:r>
            <a:r>
              <a:rPr lang="fr-FR" sz="4400" dirty="0" err="1" smtClean="0">
                <a:solidFill>
                  <a:schemeClr val="bg1">
                    <a:lumMod val="95000"/>
                  </a:schemeClr>
                </a:solidFill>
              </a:rPr>
              <a:t>mankind</a:t>
            </a:r>
            <a:r>
              <a:rPr lang="fr-FR" sz="4400" dirty="0" smtClean="0">
                <a:solidFill>
                  <a:schemeClr val="bg1">
                    <a:lumMod val="95000"/>
                  </a:schemeClr>
                </a:solidFill>
              </a:rPr>
              <a:t>…</a:t>
            </a:r>
            <a:r>
              <a:rPr lang="fr-FR" sz="4000" dirty="0" smtClean="0">
                <a:solidFill>
                  <a:schemeClr val="bg1">
                    <a:lumMod val="95000"/>
                  </a:schemeClr>
                </a:solidFill>
              </a:rPr>
              <a:t>’</a:t>
            </a:r>
            <a:endParaRPr lang="fr-FR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 descr="J:\DATA 2009\ITER IO 2009\WEB SITE\SCIENCE TEXTS\Milestones\Reagan Gorbatchev Tim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043940"/>
            <a:ext cx="2743200" cy="363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07139" y="3028950"/>
            <a:ext cx="5108261" cy="1692771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wrap="square" lIns="91440" tIns="45720" rIns="91440" bIns="45720" rtlCol="0">
            <a:spAutoFit/>
          </a:bodyPr>
          <a:lstStyle/>
          <a:p>
            <a:pPr marL="0" indent="0" defTabSz="795338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1600" b="1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November 1985:</a:t>
            </a:r>
          </a:p>
          <a:p>
            <a:pPr marL="0" indent="0" defTabSz="795338" fontAlgn="base">
              <a:spcBef>
                <a:spcPct val="0"/>
              </a:spcBef>
              <a:spcAft>
                <a:spcPct val="0"/>
              </a:spcAft>
              <a:buNone/>
            </a:pPr>
            <a:endParaRPr lang="en-GB" sz="1600" b="1" u="sng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defTabSz="795338" fontAlgn="base">
              <a:spcBef>
                <a:spcPct val="0"/>
              </a:spcBef>
              <a:spcAft>
                <a:spcPct val="0"/>
              </a:spcAft>
            </a:pPr>
            <a:r>
              <a:rPr lang="en-GB" sz="18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Geneva Summit Reagan-</a:t>
            </a:r>
            <a:r>
              <a:rPr lang="en-GB" sz="18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Gorbatchev</a:t>
            </a:r>
            <a:r>
              <a:rPr lang="en-GB" sz="18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: decision to launch an international collaboration in fusion “for the benefit of all mankind”</a:t>
            </a:r>
            <a:r>
              <a:rPr lang="fr-FR" sz="18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.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3779912" y="895350"/>
            <a:ext cx="5256584" cy="2092881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95338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fr-FR" sz="1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1950s to 1970s </a:t>
            </a:r>
            <a:r>
              <a:rPr lang="fr-FR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: </a:t>
            </a:r>
          </a:p>
          <a:p>
            <a:pPr defTabSz="795338" fontAlgn="base">
              <a:spcBef>
                <a:spcPct val="0"/>
              </a:spcBef>
              <a:spcAft>
                <a:spcPct val="0"/>
              </a:spcAft>
            </a:pPr>
            <a:endParaRPr lang="fr-FR" sz="6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defTabSz="795338" fontAlgn="base">
              <a:spcBef>
                <a:spcPct val="0"/>
              </a:spcBef>
              <a:spcAft>
                <a:spcPct val="0"/>
              </a:spcAft>
            </a:pP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progress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in the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understanding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of plasma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physics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and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experiments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in fusion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devices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leads to the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realization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that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        a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very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large machine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is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needed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to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demonstrate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that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significant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energy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gain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is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fr-FR" sz="18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feasible</a:t>
            </a:r>
            <a:r>
              <a:rPr lang="fr-FR" sz="1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.</a:t>
            </a:r>
            <a:endParaRPr lang="fr-FR" sz="1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28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000">
        <p:fade/>
      </p:transition>
    </mc:Choice>
    <mc:Fallback xmlns="">
      <p:transition spd="med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4" descr="earthlights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" contrast="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4000" cy="473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79512" y="-187502"/>
            <a:ext cx="8784976" cy="1200329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  <a:extLst/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7200" b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>
                <a:solidFill>
                  <a:srgbClr val="E8E8E8"/>
                </a:solidFill>
              </a:rPr>
              <a:t>ITER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7584" y="3486150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 smtClean="0">
                <a:solidFill>
                  <a:srgbClr val="E8E8E8"/>
                </a:solidFill>
                <a:latin typeface="Tahoma" pitchFamily="34" charset="0"/>
                <a:ea typeface="+mj-ea"/>
                <a:cs typeface="+mj-cs"/>
              </a:rPr>
              <a:t>The seven ITER Members represent </a:t>
            </a:r>
            <a:r>
              <a:rPr lang="en-US" altLang="ja-JP" sz="2000" b="1" dirty="0">
                <a:solidFill>
                  <a:srgbClr val="E8E8E8"/>
                </a:solidFill>
                <a:latin typeface="Tahoma" pitchFamily="34" charset="0"/>
                <a:ea typeface="+mj-ea"/>
                <a:cs typeface="+mj-cs"/>
              </a:rPr>
              <a:t>more than </a:t>
            </a:r>
            <a:r>
              <a:rPr lang="en-US" altLang="ja-JP" sz="2000" b="1" dirty="0" smtClean="0">
                <a:solidFill>
                  <a:srgbClr val="E8E8E8"/>
                </a:solidFill>
                <a:latin typeface="Tahoma" pitchFamily="34" charset="0"/>
                <a:ea typeface="+mj-ea"/>
                <a:cs typeface="+mj-cs"/>
              </a:rPr>
              <a:t>50% of  the world’s population </a:t>
            </a:r>
            <a:r>
              <a:rPr lang="en-US" altLang="ja-JP" sz="2000" b="1" dirty="0">
                <a:solidFill>
                  <a:srgbClr val="E8E8E8"/>
                </a:solidFill>
                <a:latin typeface="Tahoma" pitchFamily="34" charset="0"/>
                <a:ea typeface="+mj-ea"/>
                <a:cs typeface="+mj-cs"/>
              </a:rPr>
              <a:t>and </a:t>
            </a:r>
            <a:r>
              <a:rPr lang="en-US" altLang="ja-JP" sz="2000" b="1" dirty="0" smtClean="0">
                <a:solidFill>
                  <a:srgbClr val="E8E8E8"/>
                </a:solidFill>
                <a:latin typeface="Tahoma" pitchFamily="34" charset="0"/>
                <a:ea typeface="+mj-ea"/>
                <a:cs typeface="+mj-cs"/>
              </a:rPr>
              <a:t>about 85% </a:t>
            </a:r>
            <a:r>
              <a:rPr lang="en-US" altLang="ja-JP" sz="2000" b="1" dirty="0">
                <a:solidFill>
                  <a:srgbClr val="E8E8E8"/>
                </a:solidFill>
                <a:latin typeface="Tahoma" pitchFamily="34" charset="0"/>
                <a:ea typeface="+mj-ea"/>
                <a:cs typeface="+mj-cs"/>
              </a:rPr>
              <a:t>of the </a:t>
            </a:r>
            <a:r>
              <a:rPr lang="en-US" altLang="ja-JP" sz="2000" b="1" dirty="0" smtClean="0">
                <a:solidFill>
                  <a:srgbClr val="E8E8E8"/>
                </a:solidFill>
                <a:latin typeface="Tahoma" pitchFamily="34" charset="0"/>
                <a:ea typeface="+mj-ea"/>
                <a:cs typeface="+mj-cs"/>
              </a:rPr>
              <a:t>global GDP</a:t>
            </a:r>
            <a:endParaRPr lang="en-GB" sz="2000" b="1" dirty="0">
              <a:solidFill>
                <a:srgbClr val="E8E8E8"/>
              </a:solidFill>
              <a:latin typeface="Tahoma" pitchFamily="34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116147"/>
            <a:ext cx="91805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800" smtClean="0">
                <a:solidFill>
                  <a:srgbClr val="B7BCC7"/>
                </a:solidFill>
                <a:latin typeface="Franklin Gothic Heavy" pitchFamily="34" charset="0"/>
              </a:rPr>
              <a:t>China EU India Japan Korea Russia USA</a:t>
            </a:r>
            <a:endParaRPr lang="en-GB" sz="3800">
              <a:solidFill>
                <a:srgbClr val="B7BCC7"/>
              </a:solidFill>
              <a:latin typeface="Franklin Gothic Heavy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83968" y="1602507"/>
            <a:ext cx="3960440" cy="173124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76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28 June 2005: The ITER Members unanimously agreed to build </a:t>
            </a:r>
            <a:r>
              <a:rPr lang="en-GB" sz="1600" b="1" dirty="0" smtClean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ITER  </a:t>
            </a:r>
            <a:r>
              <a:rPr lang="en-GB" sz="16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on the site proposed by Europe</a:t>
            </a: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GB" sz="1600" b="1" dirty="0">
              <a:solidFill>
                <a:schemeClr val="bg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marL="285750" indent="-285750" defTabSz="795338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21 November 2006: The ITER Agreement was signed at the </a:t>
            </a:r>
            <a:r>
              <a:rPr lang="en-GB" sz="1600" b="1" dirty="0" err="1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Élysée</a:t>
            </a:r>
            <a:r>
              <a:rPr lang="en-GB" sz="16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Palace, in Paris.  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179512" y="735546"/>
            <a:ext cx="8784976" cy="857251"/>
          </a:xfrm>
          <a:prstGeom prst="rect">
            <a:avLst/>
          </a:prstGeom>
          <a:noFill/>
          <a:ln>
            <a:noFill/>
          </a:ln>
          <a:effectLst>
            <a:outerShdw blurRad="101600" dist="50800" dir="360000" sx="33000" sy="33000" algn="ctr" rotWithShape="0">
              <a:schemeClr val="bg1">
                <a:lumMod val="7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4000" dirty="0">
                <a:solidFill>
                  <a:srgbClr val="E8E8E8"/>
                </a:solidFill>
                <a:effectLst>
                  <a:outerShdw blurRad="50800" dist="50800" dir="5400000" algn="ctr" rotWithShape="0">
                    <a:prstClr val="black"/>
                  </a:outerShdw>
                </a:effectLst>
                <a:latin typeface="Tahoma" pitchFamily="34" charset="0"/>
                <a:ea typeface="+mn-ea"/>
                <a:cs typeface="+mn-cs"/>
              </a:rPr>
              <a:t>Global challenge, global response</a:t>
            </a:r>
          </a:p>
        </p:txBody>
      </p:sp>
      <p:pic>
        <p:nvPicPr>
          <p:cNvPr id="2050" name="Picture 2" descr="C:\Users\arnouxr\Desktop\Images en vrac\10_Iter Elysée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1535484"/>
            <a:ext cx="3429000" cy="1843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5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rnouxr\Documents\Work\En Cours\FLAGS_Updated_19042017\20_04\JPEG\Flags_OK_a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492"/>
          <a:stretch/>
        </p:blipFill>
        <p:spPr bwMode="auto">
          <a:xfrm>
            <a:off x="-76201" y="-104440"/>
            <a:ext cx="9290433" cy="484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-49577" y="742950"/>
            <a:ext cx="9180513" cy="1138773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pPr algn="ctr" defTabSz="795338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 multinational scientific collaboration without equivalent in history</a:t>
            </a:r>
            <a:endParaRPr lang="en-GB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 defTabSz="795338" fontAlgn="base">
              <a:spcBef>
                <a:spcPct val="0"/>
              </a:spcBef>
              <a:spcAft>
                <a:spcPct val="0"/>
              </a:spcAft>
            </a:pPr>
            <a:endParaRPr lang="en-GB" sz="8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 defTabSz="795338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 large-</a:t>
            </a:r>
            <a:r>
              <a:rPr lang="fr-FR" sz="20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scale</a:t>
            </a:r>
            <a:r>
              <a:rPr lang="fr-FR" sz="2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fr-FR" sz="20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experiment</a:t>
            </a:r>
            <a:r>
              <a:rPr lang="fr-FR" sz="2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to </a:t>
            </a:r>
            <a:r>
              <a:rPr lang="fr-FR" sz="20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demonstrate</a:t>
            </a:r>
            <a:r>
              <a:rPr lang="fr-FR" sz="2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 the </a:t>
            </a:r>
            <a:r>
              <a:rPr lang="fr-FR" sz="20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feasibility</a:t>
            </a:r>
            <a:endParaRPr lang="fr-FR" sz="20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algn="ctr" defTabSz="795338" fontAlgn="base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of </a:t>
            </a:r>
            <a:r>
              <a:rPr lang="fr-FR" sz="2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fusion </a:t>
            </a:r>
            <a:r>
              <a:rPr lang="fr-FR" sz="20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energy</a:t>
            </a:r>
            <a:endParaRPr lang="fr-FR" sz="20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4445" y="-212646"/>
            <a:ext cx="5112568" cy="110799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6600" b="1" dirty="0"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ITER</a:t>
            </a:r>
          </a:p>
        </p:txBody>
      </p:sp>
    </p:spTree>
    <p:extLst>
      <p:ext uri="{BB962C8B-B14F-4D97-AF65-F5344CB8AC3E}">
        <p14:creationId xmlns:p14="http://schemas.microsoft.com/office/powerpoint/2010/main" val="286057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5757332" y="2317565"/>
            <a:ext cx="1317094" cy="1082706"/>
          </a:xfrm>
          <a:prstGeom prst="roundRect">
            <a:avLst/>
          </a:prstGeom>
          <a:solidFill>
            <a:srgbClr val="FF9900"/>
          </a:solidFill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  <a:bevelB/>
          </a:sp3d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ITER Project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826226" y="1094724"/>
            <a:ext cx="918114" cy="774948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IO</a:t>
            </a: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986466" y="2469733"/>
            <a:ext cx="918114" cy="774948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bg1">
                    <a:lumMod val="85000"/>
                  </a:schemeClr>
                </a:solidFill>
              </a:rPr>
              <a:t>EU</a:t>
            </a:r>
            <a:endParaRPr lang="en-GB" sz="2800" b="1" dirty="0">
              <a:solidFill>
                <a:schemeClr val="bg1">
                  <a:lumMod val="8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386282" y="3606120"/>
            <a:ext cx="918114" cy="774948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tx1"/>
                </a:solidFill>
              </a:rPr>
              <a:t>KO</a:t>
            </a:r>
            <a:endParaRPr lang="en-GB" sz="28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010224" y="3903036"/>
            <a:ext cx="918114" cy="774948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JA</a:t>
            </a: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7711075" y="3606120"/>
            <a:ext cx="918114" cy="774948"/>
          </a:xfrm>
          <a:prstGeom prst="ellipse">
            <a:avLst/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</a:t>
            </a: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5" name="TextBox 8"/>
          <p:cNvSpPr txBox="1">
            <a:spLocks noChangeArrowheads="1"/>
          </p:cNvSpPr>
          <p:nvPr/>
        </p:nvSpPr>
        <p:spPr bwMode="auto">
          <a:xfrm>
            <a:off x="34703" y="1472901"/>
            <a:ext cx="3672408" cy="274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Century Gothic" pitchFamily="34" charset="0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7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ITER Members make cash and in-kind contributions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(90%) to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ITER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Project. They have established Domestic Agencies to handle the contracts to industry.</a:t>
            </a:r>
            <a:endParaRPr lang="en-US" sz="16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ITER Organization Central Team manages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ITER Project in close collaboration with the 7 Domestic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Agencies.</a:t>
            </a:r>
            <a:endParaRPr lang="en-US" sz="16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  <a:p>
            <a:pPr marL="285750" indent="-2857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The ITER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Members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share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all </a:t>
            </a:r>
            <a:r>
              <a:rPr lang="en-US" sz="16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intellectual </a:t>
            </a: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rPr>
              <a:t>Property generated by the Project.</a:t>
            </a:r>
          </a:p>
          <a:p>
            <a:pPr marL="285750" indent="-285750">
              <a:lnSpc>
                <a:spcPct val="90000"/>
              </a:lnSpc>
              <a:spcAft>
                <a:spcPts val="1200"/>
              </a:spcAft>
              <a:buFont typeface="Arial" pitchFamily="34" charset="0"/>
              <a:buChar char="•"/>
            </a:pPr>
            <a:endParaRPr lang="en-US" sz="16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26" name="Right Arrow 13"/>
          <p:cNvSpPr>
            <a:spLocks noChangeArrowheads="1"/>
          </p:cNvSpPr>
          <p:nvPr/>
        </p:nvSpPr>
        <p:spPr bwMode="auto">
          <a:xfrm>
            <a:off x="4919992" y="2784705"/>
            <a:ext cx="342082" cy="74213"/>
          </a:xfrm>
          <a:prstGeom prst="rightArrow">
            <a:avLst>
              <a:gd name="adj1" fmla="val 50000"/>
              <a:gd name="adj2" fmla="val 5039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7" name="Right Arrow 13"/>
          <p:cNvSpPr>
            <a:spLocks noChangeArrowheads="1"/>
          </p:cNvSpPr>
          <p:nvPr/>
        </p:nvSpPr>
        <p:spPr bwMode="auto">
          <a:xfrm rot="5400000">
            <a:off x="6105119" y="2066779"/>
            <a:ext cx="305214" cy="83178"/>
          </a:xfrm>
          <a:prstGeom prst="rightArrow">
            <a:avLst>
              <a:gd name="adj1" fmla="val 50000"/>
              <a:gd name="adj2" fmla="val 5039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8" name="Right Arrow 13"/>
          <p:cNvSpPr>
            <a:spLocks noChangeArrowheads="1"/>
          </p:cNvSpPr>
          <p:nvPr/>
        </p:nvSpPr>
        <p:spPr bwMode="auto">
          <a:xfrm rot="7978316">
            <a:off x="7106397" y="2224760"/>
            <a:ext cx="305214" cy="83178"/>
          </a:xfrm>
          <a:prstGeom prst="rightArrow">
            <a:avLst>
              <a:gd name="adj1" fmla="val 50000"/>
              <a:gd name="adj2" fmla="val 5039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29" name="Right Arrow 13"/>
          <p:cNvSpPr>
            <a:spLocks noChangeArrowheads="1"/>
          </p:cNvSpPr>
          <p:nvPr/>
        </p:nvSpPr>
        <p:spPr bwMode="auto">
          <a:xfrm rot="10800000">
            <a:off x="7289526" y="2784705"/>
            <a:ext cx="342082" cy="74213"/>
          </a:xfrm>
          <a:prstGeom prst="rightArrow">
            <a:avLst>
              <a:gd name="adj1" fmla="val 50000"/>
              <a:gd name="adj2" fmla="val 5039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0" name="Right Arrow 13"/>
          <p:cNvSpPr>
            <a:spLocks noChangeArrowheads="1"/>
          </p:cNvSpPr>
          <p:nvPr/>
        </p:nvSpPr>
        <p:spPr bwMode="auto">
          <a:xfrm rot="13325616">
            <a:off x="7202812" y="3511910"/>
            <a:ext cx="342082" cy="74213"/>
          </a:xfrm>
          <a:prstGeom prst="rightArrow">
            <a:avLst>
              <a:gd name="adj1" fmla="val 50000"/>
              <a:gd name="adj2" fmla="val 5039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1" name="Right Arrow 13"/>
          <p:cNvSpPr>
            <a:spLocks noChangeArrowheads="1"/>
          </p:cNvSpPr>
          <p:nvPr/>
        </p:nvSpPr>
        <p:spPr bwMode="auto">
          <a:xfrm rot="16200000">
            <a:off x="6199866" y="3621704"/>
            <a:ext cx="305214" cy="83176"/>
          </a:xfrm>
          <a:prstGeom prst="rightArrow">
            <a:avLst>
              <a:gd name="adj1" fmla="val 50000"/>
              <a:gd name="adj2" fmla="val 5039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2" name="Right Arrow 13"/>
          <p:cNvSpPr>
            <a:spLocks noChangeArrowheads="1"/>
          </p:cNvSpPr>
          <p:nvPr/>
        </p:nvSpPr>
        <p:spPr bwMode="auto">
          <a:xfrm rot="18819834">
            <a:off x="5250120" y="3491132"/>
            <a:ext cx="305214" cy="83178"/>
          </a:xfrm>
          <a:prstGeom prst="rightArrow">
            <a:avLst>
              <a:gd name="adj1" fmla="val 50000"/>
              <a:gd name="adj2" fmla="val 5039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4307702" y="1472901"/>
            <a:ext cx="918114" cy="774948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</a:t>
            </a:r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Minus 4"/>
          <p:cNvSpPr/>
          <p:nvPr/>
        </p:nvSpPr>
        <p:spPr bwMode="auto">
          <a:xfrm rot="20185049">
            <a:off x="5221550" y="1470029"/>
            <a:ext cx="341680" cy="171449"/>
          </a:xfrm>
          <a:prstGeom prst="mathMinus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4" name="Minus 33"/>
          <p:cNvSpPr/>
          <p:nvPr/>
        </p:nvSpPr>
        <p:spPr bwMode="auto">
          <a:xfrm rot="1074555">
            <a:off x="6817396" y="1514193"/>
            <a:ext cx="373345" cy="171449"/>
          </a:xfrm>
          <a:prstGeom prst="mathMinus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5" name="Minus 34"/>
          <p:cNvSpPr/>
          <p:nvPr/>
        </p:nvSpPr>
        <p:spPr bwMode="auto">
          <a:xfrm rot="14669594">
            <a:off x="7981591" y="2207689"/>
            <a:ext cx="313352" cy="192159"/>
          </a:xfrm>
          <a:prstGeom prst="mathMinus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0" name="Minus 39"/>
          <p:cNvSpPr/>
          <p:nvPr/>
        </p:nvSpPr>
        <p:spPr bwMode="auto">
          <a:xfrm rot="17112109">
            <a:off x="8219377" y="3358945"/>
            <a:ext cx="313352" cy="192159"/>
          </a:xfrm>
          <a:prstGeom prst="mathMinus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1" name="Minus 40"/>
          <p:cNvSpPr/>
          <p:nvPr/>
        </p:nvSpPr>
        <p:spPr bwMode="auto">
          <a:xfrm rot="17555815">
            <a:off x="4186860" y="2259885"/>
            <a:ext cx="313352" cy="192159"/>
          </a:xfrm>
          <a:prstGeom prst="mathMinus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2" name="Minus 41"/>
          <p:cNvSpPr/>
          <p:nvPr/>
        </p:nvSpPr>
        <p:spPr bwMode="auto">
          <a:xfrm rot="14669594">
            <a:off x="4234891" y="3323875"/>
            <a:ext cx="313352" cy="192159"/>
          </a:xfrm>
          <a:prstGeom prst="mathMinus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3" name="Minus 42"/>
          <p:cNvSpPr/>
          <p:nvPr/>
        </p:nvSpPr>
        <p:spPr bwMode="auto">
          <a:xfrm rot="11615720">
            <a:off x="5406271" y="4132706"/>
            <a:ext cx="351203" cy="171449"/>
          </a:xfrm>
          <a:prstGeom prst="mathMinus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4" name="Minus 43"/>
          <p:cNvSpPr/>
          <p:nvPr/>
        </p:nvSpPr>
        <p:spPr bwMode="auto">
          <a:xfrm rot="20659237">
            <a:off x="7124001" y="4115882"/>
            <a:ext cx="351203" cy="171449"/>
          </a:xfrm>
          <a:prstGeom prst="mathMinus">
            <a:avLst/>
          </a:prstGeom>
          <a:solidFill>
            <a:srgbClr val="00B0F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45" name="Right Arrow 13"/>
          <p:cNvSpPr>
            <a:spLocks noChangeArrowheads="1"/>
          </p:cNvSpPr>
          <p:nvPr/>
        </p:nvSpPr>
        <p:spPr bwMode="auto">
          <a:xfrm rot="2042201">
            <a:off x="5160233" y="2242021"/>
            <a:ext cx="342082" cy="74213"/>
          </a:xfrm>
          <a:prstGeom prst="rightArrow">
            <a:avLst>
              <a:gd name="adj1" fmla="val 50000"/>
              <a:gd name="adj2" fmla="val 5039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chemeClr val="tx1">
                  <a:lumMod val="65000"/>
                  <a:lumOff val="3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" y="-1314450"/>
            <a:ext cx="9144000" cy="3785652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  <a:extLst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buNone/>
              <a:defRPr sz="6000" b="1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+mj-ea"/>
                <a:cs typeface="+mj-cs"/>
              </a:defRPr>
            </a:lvl1pPr>
          </a:lstStyle>
          <a:p>
            <a:r>
              <a:rPr lang="en-US" sz="4800" dirty="0"/>
              <a:t>ITER: an integrated project</a:t>
            </a:r>
          </a:p>
          <a:p>
            <a:r>
              <a:rPr lang="en-US" sz="2800" dirty="0"/>
              <a:t>Central Team &amp; Seven Domestic Agencies</a:t>
            </a:r>
            <a:endParaRPr lang="en-GB" altLang="ja-JP" sz="2800" dirty="0"/>
          </a:p>
        </p:txBody>
      </p:sp>
      <p:sp>
        <p:nvSpPr>
          <p:cNvPr id="36" name="Oval 35"/>
          <p:cNvSpPr/>
          <p:nvPr/>
        </p:nvSpPr>
        <p:spPr bwMode="auto">
          <a:xfrm>
            <a:off x="7341331" y="1350963"/>
            <a:ext cx="900920" cy="775858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>
                    <a:alpha val="82000"/>
                  </a:srgbClr>
                </a:solidFill>
                <a:latin typeface="Century Gothic" pitchFamily="34" charset="0"/>
              </a:rPr>
              <a:t>CN</a:t>
            </a:r>
            <a:endParaRPr lang="en-GB" sz="2000" b="1" dirty="0">
              <a:solidFill>
                <a:srgbClr val="000000">
                  <a:alpha val="82000"/>
                </a:srgbClr>
              </a:solidFill>
              <a:latin typeface="Century Gothic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3877234" y="2495133"/>
            <a:ext cx="900920" cy="749450"/>
          </a:xfrm>
          <a:prstGeom prst="ellipse">
            <a:avLst/>
          </a:prstGeom>
          <a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bg1">
                    <a:lumMod val="85000"/>
                    <a:alpha val="84000"/>
                  </a:schemeClr>
                </a:solidFill>
              </a:rPr>
              <a:t>RF</a:t>
            </a:r>
            <a:endParaRPr lang="en-GB" sz="2800" b="1" dirty="0">
              <a:solidFill>
                <a:schemeClr val="bg1">
                  <a:lumMod val="85000"/>
                  <a:alpha val="84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38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Bob\Desktop\Tok_Photo_book_black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541" y="509433"/>
            <a:ext cx="5190426" cy="448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8100" y="0"/>
            <a:ext cx="9144000" cy="1015663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  <a:extLst/>
        </p:spPr>
        <p:txBody>
          <a:bodyPr vert="horz" lIns="91440" tIns="45720" rIns="91440" bIns="45720" rtlCol="0" anchor="ctr">
            <a:noAutofit/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buNone/>
              <a:defRPr sz="6000" b="1">
                <a:solidFill>
                  <a:schemeClr val="bg1">
                    <a:lumMod val="95000"/>
                  </a:schemeClr>
                </a:solidFill>
                <a:latin typeface="Tahoma" pitchFamily="34" charset="0"/>
                <a:ea typeface="+mj-ea"/>
                <a:cs typeface="+mj-cs"/>
              </a:defRPr>
            </a:lvl1pPr>
          </a:lstStyle>
          <a:p>
            <a:r>
              <a:rPr lang="en-GB" dirty="0"/>
              <a:t>The ITER Tokamak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5667135" y="2190750"/>
            <a:ext cx="22576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400" dirty="0">
                <a:solidFill>
                  <a:srgbClr val="FFFFFF"/>
                </a:solidFill>
                <a:latin typeface="Arial Black" pitchFamily="34" charset="0"/>
              </a:rPr>
              <a:t>R=6.2 m, a=2.0 m, </a:t>
            </a:r>
            <a:r>
              <a:rPr lang="fr-FR" sz="1400" dirty="0" err="1">
                <a:solidFill>
                  <a:srgbClr val="FFFFFF"/>
                </a:solidFill>
                <a:latin typeface="Arial Black" pitchFamily="34" charset="0"/>
              </a:rPr>
              <a:t>I</a:t>
            </a:r>
            <a:r>
              <a:rPr lang="fr-FR" sz="1400" baseline="-25000" dirty="0" err="1">
                <a:solidFill>
                  <a:srgbClr val="FFFFFF"/>
                </a:solidFill>
                <a:latin typeface="Arial Black" pitchFamily="34" charset="0"/>
              </a:rPr>
              <a:t>p</a:t>
            </a:r>
            <a:r>
              <a:rPr lang="fr-FR" sz="1400" dirty="0">
                <a:solidFill>
                  <a:srgbClr val="FFFFFF"/>
                </a:solidFill>
                <a:latin typeface="Arial Black" pitchFamily="34" charset="0"/>
              </a:rPr>
              <a:t>=15 MA, </a:t>
            </a:r>
            <a:r>
              <a:rPr lang="fr-FR" sz="1400" dirty="0" smtClean="0">
                <a:solidFill>
                  <a:srgbClr val="FFFFFF"/>
                </a:solidFill>
                <a:latin typeface="Arial Black" pitchFamily="34" charset="0"/>
              </a:rPr>
              <a:t>B</a:t>
            </a:r>
            <a:r>
              <a:rPr lang="fr-FR" sz="1400" baseline="-25000" dirty="0" smtClean="0">
                <a:solidFill>
                  <a:srgbClr val="FFFFFF"/>
                </a:solidFill>
                <a:latin typeface="Arial Black" pitchFamily="34" charset="0"/>
              </a:rPr>
              <a:t>T</a:t>
            </a:r>
            <a:r>
              <a:rPr lang="fr-FR" sz="1400" dirty="0" smtClean="0">
                <a:solidFill>
                  <a:srgbClr val="FFFFFF"/>
                </a:solidFill>
                <a:latin typeface="Arial Black" pitchFamily="34" charset="0"/>
              </a:rPr>
              <a:t>=5.3 T</a:t>
            </a:r>
            <a:r>
              <a:rPr lang="fr-FR" sz="1400" dirty="0">
                <a:solidFill>
                  <a:srgbClr val="FFFFFF"/>
                </a:solidFill>
                <a:latin typeface="Arial Black" pitchFamily="34" charset="0"/>
              </a:rPr>
              <a:t>, 23,000 </a:t>
            </a:r>
            <a:r>
              <a:rPr lang="fr-FR" sz="1400" dirty="0" smtClean="0">
                <a:solidFill>
                  <a:srgbClr val="FFFFFF"/>
                </a:solidFill>
                <a:latin typeface="Arial Black" pitchFamily="34" charset="0"/>
              </a:rPr>
              <a:t>tonnes</a:t>
            </a:r>
            <a:endParaRPr lang="en-GB" sz="1400" baseline="-25000" dirty="0">
              <a:solidFill>
                <a:srgbClr val="FFFFFF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3597" y="909748"/>
            <a:ext cx="316395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400">
                <a:solidFill>
                  <a:srgbClr val="FFFFFF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Vacuum Vessel: ~ 8 000 t.</a:t>
            </a:r>
          </a:p>
          <a:p>
            <a:r>
              <a:rPr lang="en-US" dirty="0"/>
              <a:t>TF Coils:  ~ 18 x 360 t.</a:t>
            </a:r>
          </a:p>
          <a:p>
            <a:r>
              <a:rPr lang="en-US" dirty="0"/>
              <a:t>Central solenoid:  ~ 1 000 t. </a:t>
            </a:r>
            <a:endParaRPr lang="fr-FR" dirty="0"/>
          </a:p>
          <a:p>
            <a:r>
              <a:rPr lang="en-US" dirty="0"/>
              <a:t>Etc.</a:t>
            </a:r>
          </a:p>
          <a:p>
            <a:r>
              <a:rPr lang="en-US" dirty="0"/>
              <a:t>Total ~ 23 000 t</a:t>
            </a:r>
            <a:r>
              <a:rPr lang="en-US" dirty="0" smtClean="0"/>
              <a:t>.</a:t>
            </a:r>
            <a:endParaRPr lang="fr-FR" dirty="0"/>
          </a:p>
        </p:txBody>
      </p:sp>
      <p:pic>
        <p:nvPicPr>
          <p:cNvPr id="8" name="Picture 2" descr="C:\Users\arnouxr\Documents\Work\En Cours\PRESENTATIIONS 16_9\coloriage tour eiffel en lign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1736" y="3233410"/>
            <a:ext cx="1128195" cy="141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arnouxr\Documents\Work\En Cours\PRESENTATIIONS 16_9\coloriage tour eiffel en lign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487" y="3233410"/>
            <a:ext cx="1128195" cy="141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arnouxr\Documents\Work\En Cours\PRESENTATIIONS 16_9\coloriage tour eiffel en lign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9848" y="3233410"/>
            <a:ext cx="1128195" cy="141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arnouxr\Documents\Work\En Cours\PRESENTATIIONS 16_9\coloriage tour eiffel en ligne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4578" y="3233410"/>
            <a:ext cx="564098" cy="141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934200" y="379095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1"/>
                </a:solidFill>
              </a:rPr>
              <a:t>3,5 times the </a:t>
            </a:r>
            <a:r>
              <a:rPr lang="fr-FR" sz="1400" b="1" dirty="0" err="1" smtClean="0">
                <a:solidFill>
                  <a:schemeClr val="bg1"/>
                </a:solidFill>
              </a:rPr>
              <a:t>weight</a:t>
            </a:r>
            <a:r>
              <a:rPr lang="fr-FR" sz="1400" b="1" dirty="0" smtClean="0">
                <a:solidFill>
                  <a:schemeClr val="bg1"/>
                </a:solidFill>
              </a:rPr>
              <a:t>    of the Eiffel Tower!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50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971</TotalTime>
  <Words>887</Words>
  <Application>Microsoft Office PowerPoint</Application>
  <PresentationFormat>On-screen Show (16:9)</PresentationFormat>
  <Paragraphs>141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Fusion on Earth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Intrinsically safe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Arnoux Robert</dc:creator>
  <cp:lastModifiedBy>Ilyas Shayakhmetov</cp:lastModifiedBy>
  <cp:revision>161</cp:revision>
  <dcterms:created xsi:type="dcterms:W3CDTF">2006-08-16T00:00:00Z</dcterms:created>
  <dcterms:modified xsi:type="dcterms:W3CDTF">2017-06-15T04:28:31Z</dcterms:modified>
</cp:coreProperties>
</file>