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
  </p:notesMasterIdLst>
  <p:handoutMasterIdLst>
    <p:handoutMasterId r:id="rId12"/>
  </p:handoutMasterIdLst>
  <p:sldIdLst>
    <p:sldId id="258" r:id="rId2"/>
    <p:sldId id="259" r:id="rId3"/>
    <p:sldId id="260" r:id="rId4"/>
    <p:sldId id="261" r:id="rId5"/>
    <p:sldId id="262" r:id="rId6"/>
    <p:sldId id="263" r:id="rId7"/>
    <p:sldId id="264" r:id="rId8"/>
    <p:sldId id="265" r:id="rId9"/>
    <p:sldId id="266"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3944">
          <p15:clr>
            <a:srgbClr val="A4A3A4"/>
          </p15:clr>
        </p15:guide>
        <p15:guide id="2" orient="horz" pos="768">
          <p15:clr>
            <a:srgbClr val="A4A3A4"/>
          </p15:clr>
        </p15:guide>
        <p15:guide id="3" orient="horz" pos="1056">
          <p15:clr>
            <a:srgbClr val="A4A3A4"/>
          </p15:clr>
        </p15:guide>
        <p15:guide id="4" pos="262">
          <p15:clr>
            <a:srgbClr val="A4A3A4"/>
          </p15:clr>
        </p15:guide>
        <p15:guide id="5" pos="7392">
          <p15:clr>
            <a:srgbClr val="A4A3A4"/>
          </p15:clr>
        </p15:guide>
        <p15:guide id="6" pos="384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2" scaleToFitPaper="1"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001" autoAdjust="0"/>
    <p:restoredTop sz="94971" autoAdjust="0"/>
  </p:normalViewPr>
  <p:slideViewPr>
    <p:cSldViewPr snapToGrid="0">
      <p:cViewPr varScale="1">
        <p:scale>
          <a:sx n="92" d="100"/>
          <a:sy n="92" d="100"/>
        </p:scale>
        <p:origin x="-154" y="-82"/>
      </p:cViewPr>
      <p:guideLst>
        <p:guide orient="horz" pos="3944"/>
        <p:guide orient="horz" pos="768"/>
        <p:guide orient="horz" pos="1056"/>
        <p:guide pos="262"/>
        <p:guide pos="7392"/>
        <p:guide pos="3840"/>
      </p:guideLst>
    </p:cSldViewPr>
  </p:slid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115" d="100"/>
          <a:sy n="115" d="100"/>
        </p:scale>
        <p:origin x="-4968" y="-12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D01F450-1413-4E4E-96B6-EBDA5E1FE572}" type="datetimeFigureOut">
              <a:rPr lang="en-US" smtClean="0"/>
              <a:t>6/15/2017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F463F8C-3C1F-FA4F-9B91-F19D4EB1BC74}" type="slidenum">
              <a:rPr lang="en-US" smtClean="0"/>
              <a:t>‹#›</a:t>
            </a:fld>
            <a:endParaRPr lang="en-US"/>
          </a:p>
        </p:txBody>
      </p:sp>
    </p:spTree>
    <p:extLst>
      <p:ext uri="{BB962C8B-B14F-4D97-AF65-F5344CB8AC3E}">
        <p14:creationId xmlns:p14="http://schemas.microsoft.com/office/powerpoint/2010/main" val="19330527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F1EAFFA-FCEA-954C-A9A1-600BA721076F}" type="datetimeFigureOut">
              <a:rPr lang="en-US" smtClean="0"/>
              <a:t>6/15/2017</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F7A34CF-0038-2E4F-B519-E0EE726F0B13}" type="slidenum">
              <a:rPr lang="en-US" smtClean="0"/>
              <a:t>‹#›</a:t>
            </a:fld>
            <a:endParaRPr lang="en-US" dirty="0"/>
          </a:p>
        </p:txBody>
      </p:sp>
    </p:spTree>
    <p:extLst>
      <p:ext uri="{BB962C8B-B14F-4D97-AF65-F5344CB8AC3E}">
        <p14:creationId xmlns:p14="http://schemas.microsoft.com/office/powerpoint/2010/main" val="197885765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presentation will focus</a:t>
            </a:r>
            <a:r>
              <a:rPr lang="en-US" baseline="0" dirty="0" smtClean="0"/>
              <a:t> on expansion of markets for nuclear energy.</a:t>
            </a:r>
          </a:p>
          <a:p>
            <a:r>
              <a:rPr lang="en-US" baseline="0" dirty="0" smtClean="0"/>
              <a:t>It specifically focuses on enhancing the conversion of natural gas to higher value commodities</a:t>
            </a:r>
          </a:p>
          <a:p>
            <a:r>
              <a:rPr lang="en-US" baseline="0" dirty="0" smtClean="0"/>
              <a:t>The will increase the market size for the nuclear supply chain, and unprecedented U.S. production and export of chemicals.  This is more than a return of market tied to NG, it is a substantial increase.</a:t>
            </a:r>
          </a:p>
          <a:p>
            <a:r>
              <a:rPr lang="en-US" baseline="0" dirty="0" smtClean="0"/>
              <a:t>This also includes production of primary metals to support the supply chain of nuclear technology and chemical plant construction.</a:t>
            </a:r>
            <a:endParaRPr lang="en-US" dirty="0"/>
          </a:p>
        </p:txBody>
      </p:sp>
      <p:sp>
        <p:nvSpPr>
          <p:cNvPr id="4" name="Slide Number Placeholder 3"/>
          <p:cNvSpPr>
            <a:spLocks noGrp="1"/>
          </p:cNvSpPr>
          <p:nvPr>
            <p:ph type="sldNum" sz="quarter" idx="10"/>
          </p:nvPr>
        </p:nvSpPr>
        <p:spPr/>
        <p:txBody>
          <a:bodyPr/>
          <a:lstStyle/>
          <a:p>
            <a:pPr>
              <a:defRPr/>
            </a:pPr>
            <a:fld id="{9022AA4B-B0A9-4581-A9FA-7DE2CE45C5F7}" type="slidenum">
              <a:rPr lang="en-US" altLang="en-US" smtClean="0"/>
              <a:pPr>
                <a:defRPr/>
              </a:pPr>
              <a:t>1</a:t>
            </a:fld>
            <a:endParaRPr lang="en-US" altLang="en-US" dirty="0"/>
          </a:p>
        </p:txBody>
      </p:sp>
    </p:spTree>
    <p:extLst>
      <p:ext uri="{BB962C8B-B14F-4D97-AF65-F5344CB8AC3E}">
        <p14:creationId xmlns:p14="http://schemas.microsoft.com/office/powerpoint/2010/main" val="33618291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F7A34CF-0038-2E4F-B519-E0EE726F0B13}" type="slidenum">
              <a:rPr lang="en-US" smtClean="0"/>
              <a:t>2</a:t>
            </a:fld>
            <a:endParaRPr lang="en-US" dirty="0"/>
          </a:p>
        </p:txBody>
      </p:sp>
    </p:spTree>
    <p:extLst>
      <p:ext uri="{BB962C8B-B14F-4D97-AF65-F5344CB8AC3E}">
        <p14:creationId xmlns:p14="http://schemas.microsoft.com/office/powerpoint/2010/main" val="12980608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F7A34CF-0038-2E4F-B519-E0EE726F0B13}" type="slidenum">
              <a:rPr lang="en-US" smtClean="0"/>
              <a:t>3</a:t>
            </a:fld>
            <a:endParaRPr lang="en-US" dirty="0"/>
          </a:p>
        </p:txBody>
      </p:sp>
    </p:spTree>
    <p:extLst>
      <p:ext uri="{BB962C8B-B14F-4D97-AF65-F5344CB8AC3E}">
        <p14:creationId xmlns:p14="http://schemas.microsoft.com/office/powerpoint/2010/main" val="14828417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F7A34CF-0038-2E4F-B519-E0EE726F0B13}" type="slidenum">
              <a:rPr lang="en-US" smtClean="0"/>
              <a:t>4</a:t>
            </a:fld>
            <a:endParaRPr lang="en-US" dirty="0"/>
          </a:p>
        </p:txBody>
      </p:sp>
    </p:spTree>
    <p:extLst>
      <p:ext uri="{BB962C8B-B14F-4D97-AF65-F5344CB8AC3E}">
        <p14:creationId xmlns:p14="http://schemas.microsoft.com/office/powerpoint/2010/main" val="42127151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F7A34CF-0038-2E4F-B519-E0EE726F0B13}" type="slidenum">
              <a:rPr lang="en-US" smtClean="0"/>
              <a:t>5</a:t>
            </a:fld>
            <a:endParaRPr lang="en-US" dirty="0"/>
          </a:p>
        </p:txBody>
      </p:sp>
    </p:spTree>
    <p:extLst>
      <p:ext uri="{BB962C8B-B14F-4D97-AF65-F5344CB8AC3E}">
        <p14:creationId xmlns:p14="http://schemas.microsoft.com/office/powerpoint/2010/main" val="15641528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a:xfrm>
            <a:off x="397565" y="4344025"/>
            <a:ext cx="6062870" cy="4114488"/>
          </a:xfrm>
        </p:spPr>
        <p:txBody>
          <a:bodyPr/>
          <a:lstStyle/>
          <a:p>
            <a:r>
              <a:rPr lang="en-US" dirty="0" smtClean="0"/>
              <a:t>This presentation</a:t>
            </a:r>
            <a:r>
              <a:rPr lang="en-US" baseline="0" dirty="0" smtClean="0"/>
              <a:t> focus on nuclear energy integration with natural gas conversion given the present and forecast markets for naturals gas.</a:t>
            </a:r>
          </a:p>
          <a:p>
            <a:pPr marL="168244" indent="-168244">
              <a:buFont typeface="Arial" panose="020B0604020202020204" pitchFamily="34" charset="0"/>
              <a:buChar char="•"/>
            </a:pPr>
            <a:r>
              <a:rPr lang="en-US" sz="1000" dirty="0"/>
              <a:t>Natural gas reserves in the U.S. are world class; With directional drilling and tight shale fracturing, the outlook for natural gas supply in the U.S. can meet and exceed demand (even doubling or tripling todays production rate) for 50 or more years.</a:t>
            </a:r>
          </a:p>
          <a:p>
            <a:pPr marL="168244" indent="-168244">
              <a:buFont typeface="Arial" panose="020B0604020202020204" pitchFamily="34" charset="0"/>
              <a:buChar char="•"/>
            </a:pPr>
            <a:r>
              <a:rPr lang="en-US" sz="1000" dirty="0"/>
              <a:t>Markets are looking to take advantage of U.S. natural gas markets; Over 30 new ammonia and methanol plants have been announced;  3 new large ammonia plants have come on line this past year. A few new methanol plants have also been commissioned.</a:t>
            </a:r>
          </a:p>
          <a:p>
            <a:pPr marL="168244" indent="-168244">
              <a:buFont typeface="Arial" panose="020B0604020202020204" pitchFamily="34" charset="0"/>
              <a:buChar char="•"/>
            </a:pPr>
            <a:r>
              <a:rPr lang="en-US" sz="1000" dirty="0"/>
              <a:t>New ethylene plants are now under design and refineries are shifting to produce feedstocks to make plastics and resins like polyethylene, polypropylene and PET (poly-ethylene terephathlate)</a:t>
            </a:r>
          </a:p>
          <a:p>
            <a:pPr marL="168244" indent="-168244">
              <a:buFont typeface="Arial" panose="020B0604020202020204" pitchFamily="34" charset="0"/>
              <a:buChar char="•"/>
            </a:pPr>
            <a:r>
              <a:rPr lang="en-US" sz="1000" dirty="0"/>
              <a:t>The plastic and resins market doubled from 2000 to 2015 </a:t>
            </a:r>
            <a:r>
              <a:rPr lang="en-US" sz="1000" b="1" dirty="0"/>
              <a:t>(from 100 to 200 million metric tonnes annually).  It will increase at least 50% in the next 20 years.</a:t>
            </a:r>
            <a:r>
              <a:rPr lang="en-US" sz="1000" dirty="0"/>
              <a:t>  It could double as new consumer enter the market, and as more products (including autos) are light-weighted.</a:t>
            </a:r>
          </a:p>
          <a:p>
            <a:pPr marL="168244" indent="-168244">
              <a:buFont typeface="Arial" panose="020B0604020202020204" pitchFamily="34" charset="0"/>
              <a:buChar char="•"/>
            </a:pPr>
            <a:r>
              <a:rPr lang="en-US" sz="1000" dirty="0"/>
              <a:t>The steel industry is moving to direct reduced iron (DRI).  This can done with methane to produce syngas and hydrogen.</a:t>
            </a:r>
          </a:p>
          <a:p>
            <a:pPr marL="168244" indent="-168244">
              <a:buFont typeface="Arial" panose="020B0604020202020204" pitchFamily="34" charset="0"/>
              <a:buChar char="•"/>
            </a:pPr>
            <a:r>
              <a:rPr lang="en-US" sz="1000" dirty="0"/>
              <a:t>Look at the combined market potential…. </a:t>
            </a:r>
          </a:p>
          <a:p>
            <a:r>
              <a:rPr lang="en-US" baseline="0" dirty="0" smtClean="0"/>
              <a:t>Nuclear reactors can be used to reform natural gas and to convert it into hydrogen, syngas, and polymers</a:t>
            </a:r>
          </a:p>
          <a:p>
            <a:r>
              <a:rPr lang="en-US" baseline="0" dirty="0" smtClean="0"/>
              <a:t>But new NG conversion technology is needed to better match the thermal signatures of nuclear reactors.</a:t>
            </a:r>
          </a:p>
          <a:p>
            <a:pPr marL="168244" indent="-168244">
              <a:buFont typeface="Arial" panose="020B0604020202020204" pitchFamily="34" charset="0"/>
              <a:buChar char="•"/>
            </a:pPr>
            <a:r>
              <a:rPr lang="en-US" baseline="0" dirty="0" smtClean="0"/>
              <a:t>There is a combined market industrial opportunity of around 1,000 400 MWt reactors.</a:t>
            </a:r>
          </a:p>
          <a:p>
            <a:r>
              <a:rPr lang="en-US" baseline="0" dirty="0" smtClean="0"/>
              <a:t>[Note, I choose 400 MWt reactors because this is the size of the Terrestrial Energy Integrated Molten Salt Reactor (IMSR-400). </a:t>
            </a:r>
            <a:endParaRPr lang="en-US" dirty="0"/>
          </a:p>
        </p:txBody>
      </p:sp>
      <p:sp>
        <p:nvSpPr>
          <p:cNvPr id="4" name="Slide Number Placeholder 3"/>
          <p:cNvSpPr>
            <a:spLocks noGrp="1"/>
          </p:cNvSpPr>
          <p:nvPr>
            <p:ph type="sldNum" sz="quarter" idx="10"/>
          </p:nvPr>
        </p:nvSpPr>
        <p:spPr/>
        <p:txBody>
          <a:bodyPr/>
          <a:lstStyle/>
          <a:p>
            <a:fld id="{BC33323C-CFD8-4DE1-96AA-42B44B81D373}" type="slidenum">
              <a:rPr lang="en-US" smtClean="0"/>
              <a:t>6</a:t>
            </a:fld>
            <a:endParaRPr lang="en-US" dirty="0"/>
          </a:p>
        </p:txBody>
      </p:sp>
    </p:spTree>
    <p:extLst>
      <p:ext uri="{BB962C8B-B14F-4D97-AF65-F5344CB8AC3E}">
        <p14:creationId xmlns:p14="http://schemas.microsoft.com/office/powerpoint/2010/main" val="10120134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F7A34CF-0038-2E4F-B519-E0EE726F0B13}" type="slidenum">
              <a:rPr lang="en-US" smtClean="0"/>
              <a:t>7</a:t>
            </a:fld>
            <a:endParaRPr lang="en-US" dirty="0"/>
          </a:p>
        </p:txBody>
      </p:sp>
    </p:spTree>
    <p:extLst>
      <p:ext uri="{BB962C8B-B14F-4D97-AF65-F5344CB8AC3E}">
        <p14:creationId xmlns:p14="http://schemas.microsoft.com/office/powerpoint/2010/main" val="30327350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F7A34CF-0038-2E4F-B519-E0EE726F0B13}" type="slidenum">
              <a:rPr lang="en-US" smtClean="0"/>
              <a:t>8</a:t>
            </a:fld>
            <a:endParaRPr lang="en-US" dirty="0"/>
          </a:p>
        </p:txBody>
      </p:sp>
    </p:spTree>
    <p:extLst>
      <p:ext uri="{BB962C8B-B14F-4D97-AF65-F5344CB8AC3E}">
        <p14:creationId xmlns:p14="http://schemas.microsoft.com/office/powerpoint/2010/main" val="18709430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F7A34CF-0038-2E4F-B519-E0EE726F0B13}" type="slidenum">
              <a:rPr lang="en-US" smtClean="0"/>
              <a:t>9</a:t>
            </a:fld>
            <a:endParaRPr lang="en-US" dirty="0"/>
          </a:p>
        </p:txBody>
      </p:sp>
    </p:spTree>
    <p:extLst>
      <p:ext uri="{BB962C8B-B14F-4D97-AF65-F5344CB8AC3E}">
        <p14:creationId xmlns:p14="http://schemas.microsoft.com/office/powerpoint/2010/main" val="6431379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FFFFFF"/>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ctrTitle"/>
          </p:nvPr>
        </p:nvSpPr>
        <p:spPr>
          <a:xfrm>
            <a:off x="3614322" y="1177950"/>
            <a:ext cx="7730067" cy="498213"/>
          </a:xfrm>
        </p:spPr>
        <p:txBody>
          <a:bodyPr anchor="b"/>
          <a:lstStyle>
            <a:lvl1pPr>
              <a:spcBef>
                <a:spcPct val="40000"/>
              </a:spcBef>
              <a:defRPr sz="3700"/>
            </a:lvl1pPr>
          </a:lstStyle>
          <a:p>
            <a:r>
              <a:rPr lang="en-US" smtClean="0"/>
              <a:t>Click to edit Master title style</a:t>
            </a:r>
            <a:endParaRPr lang="en-US" dirty="0"/>
          </a:p>
        </p:txBody>
      </p:sp>
      <p:sp>
        <p:nvSpPr>
          <p:cNvPr id="13435" name="Rectangle 123"/>
          <p:cNvSpPr>
            <a:spLocks noGrp="1" noChangeArrowheads="1"/>
          </p:cNvSpPr>
          <p:nvPr>
            <p:ph type="subTitle" sz="quarter" idx="1"/>
          </p:nvPr>
        </p:nvSpPr>
        <p:spPr>
          <a:xfrm>
            <a:off x="3643958" y="1912241"/>
            <a:ext cx="7700433" cy="762000"/>
          </a:xfrm>
        </p:spPr>
        <p:txBody>
          <a:bodyPr/>
          <a:lstStyle>
            <a:lvl1pPr marL="0" indent="0">
              <a:spcBef>
                <a:spcPct val="20000"/>
              </a:spcBef>
              <a:buFontTx/>
              <a:buNone/>
              <a:defRPr sz="2400" b="1"/>
            </a:lvl1pPr>
          </a:lstStyle>
          <a:p>
            <a:r>
              <a:rPr lang="en-US" smtClean="0"/>
              <a:t>Click to edit Master subtitle style</a:t>
            </a:r>
            <a:endParaRPr lang="en-US"/>
          </a:p>
        </p:txBody>
      </p:sp>
      <p:pic>
        <p:nvPicPr>
          <p:cNvPr id="2" name="Picture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2972574" cy="6858000"/>
          </a:xfrm>
          <a:prstGeom prst="rect">
            <a:avLst/>
          </a:prstGeom>
        </p:spPr>
      </p:pic>
    </p:spTree>
    <p:extLst>
      <p:ext uri="{BB962C8B-B14F-4D97-AF65-F5344CB8AC3E}">
        <p14:creationId xmlns:p14="http://schemas.microsoft.com/office/powerpoint/2010/main" val="161381548"/>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319" y="914401"/>
            <a:ext cx="11277489" cy="363561"/>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457319" y="1463040"/>
            <a:ext cx="11277489" cy="480902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84"/>
          <p:cNvSpPr>
            <a:spLocks noGrp="1" noChangeArrowheads="1"/>
          </p:cNvSpPr>
          <p:nvPr>
            <p:ph type="ftr" sz="quarter" idx="10"/>
          </p:nvPr>
        </p:nvSpPr>
        <p:spPr>
          <a:xfrm>
            <a:off x="8988225" y="6566429"/>
            <a:ext cx="2406651" cy="169277"/>
          </a:xfrm>
          <a:prstGeom prst="rect">
            <a:avLst/>
          </a:prstGeom>
          <a:ln/>
        </p:spPr>
        <p:txBody>
          <a:bodyPr/>
          <a:lstStyle>
            <a:lvl1pPr>
              <a:defRPr/>
            </a:lvl1pPr>
          </a:lstStyle>
          <a:p>
            <a:endParaRPr lang="en-US" dirty="0"/>
          </a:p>
        </p:txBody>
      </p:sp>
      <p:sp>
        <p:nvSpPr>
          <p:cNvPr id="5" name="Rectangle 85"/>
          <p:cNvSpPr>
            <a:spLocks noGrp="1" noChangeArrowheads="1"/>
          </p:cNvSpPr>
          <p:nvPr>
            <p:ph type="sldNum" sz="quarter" idx="11"/>
          </p:nvPr>
        </p:nvSpPr>
        <p:spPr>
          <a:xfrm>
            <a:off x="11407753" y="6566429"/>
            <a:ext cx="347133" cy="169277"/>
          </a:xfrm>
          <a:ln/>
        </p:spPr>
        <p:txBody>
          <a:bodyPr/>
          <a:lstStyle>
            <a:lvl1pPr>
              <a:defRPr/>
            </a:lvl1pPr>
          </a:lstStyle>
          <a:p>
            <a:fld id="{15BEEC3B-0EA6-480B-B109-237CC158263F}" type="slidenum">
              <a:rPr lang="en-US" smtClean="0"/>
              <a:t>‹#›</a:t>
            </a:fld>
            <a:endParaRPr lang="en-US" dirty="0"/>
          </a:p>
        </p:txBody>
      </p:sp>
    </p:spTree>
    <p:extLst>
      <p:ext uri="{BB962C8B-B14F-4D97-AF65-F5344CB8AC3E}">
        <p14:creationId xmlns:p14="http://schemas.microsoft.com/office/powerpoint/2010/main" val="365699066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319" y="914401"/>
            <a:ext cx="11277489" cy="363561"/>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57319" y="1463040"/>
            <a:ext cx="5487829" cy="4694610"/>
          </a:xfrm>
        </p:spPr>
        <p:txBody>
          <a:bodyPr/>
          <a:lstStyle>
            <a:lvl1pPr>
              <a:defRPr sz="1900"/>
            </a:lvl1pPr>
            <a:lvl2pPr>
              <a:defRPr sz="1900"/>
            </a:lvl2pPr>
            <a:lvl3pPr>
              <a:defRPr sz="1900"/>
            </a:lvl3pPr>
            <a:lvl4pPr>
              <a:defRPr sz="1900"/>
            </a:lvl4pPr>
            <a:lvl5pPr>
              <a:defRPr sz="1900"/>
            </a:lvl5pPr>
            <a:lvl6pPr>
              <a:defRPr sz="2400"/>
            </a:lvl6pPr>
            <a:lvl7pPr>
              <a:defRPr sz="2400"/>
            </a:lvl7pPr>
            <a:lvl8pPr>
              <a:defRPr sz="2400"/>
            </a:lvl8pPr>
            <a:lvl9pPr>
              <a:defRPr sz="2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62141" y="1463040"/>
            <a:ext cx="5487829" cy="4694610"/>
          </a:xfrm>
        </p:spPr>
        <p:txBody>
          <a:bodyPr/>
          <a:lstStyle>
            <a:lvl1pPr>
              <a:defRPr sz="1900"/>
            </a:lvl1pPr>
            <a:lvl2pPr>
              <a:defRPr sz="1900"/>
            </a:lvl2pPr>
            <a:lvl3pPr>
              <a:defRPr sz="1900"/>
            </a:lvl3pPr>
            <a:lvl4pPr>
              <a:defRPr sz="1900"/>
            </a:lvl4pPr>
            <a:lvl5pPr>
              <a:defRPr sz="1900"/>
            </a:lvl5pPr>
            <a:lvl6pPr>
              <a:defRPr sz="2400"/>
            </a:lvl6pPr>
            <a:lvl7pPr>
              <a:defRPr sz="2400"/>
            </a:lvl7pPr>
            <a:lvl8pPr>
              <a:defRPr sz="2400"/>
            </a:lvl8pPr>
            <a:lvl9pPr>
              <a:defRPr sz="2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84"/>
          <p:cNvSpPr>
            <a:spLocks noGrp="1" noChangeArrowheads="1"/>
          </p:cNvSpPr>
          <p:nvPr>
            <p:ph type="ftr" sz="quarter" idx="10"/>
          </p:nvPr>
        </p:nvSpPr>
        <p:spPr>
          <a:xfrm>
            <a:off x="9006055" y="6553202"/>
            <a:ext cx="2406651" cy="169277"/>
          </a:xfrm>
          <a:prstGeom prst="rect">
            <a:avLst/>
          </a:prstGeom>
          <a:ln/>
        </p:spPr>
        <p:txBody>
          <a:bodyPr/>
          <a:lstStyle>
            <a:lvl1pPr>
              <a:defRPr/>
            </a:lvl1pPr>
          </a:lstStyle>
          <a:p>
            <a:endParaRPr lang="en-US" dirty="0"/>
          </a:p>
        </p:txBody>
      </p:sp>
      <p:sp>
        <p:nvSpPr>
          <p:cNvPr id="6" name="Rectangle 85"/>
          <p:cNvSpPr>
            <a:spLocks noGrp="1" noChangeArrowheads="1"/>
          </p:cNvSpPr>
          <p:nvPr>
            <p:ph type="sldNum" sz="quarter" idx="11"/>
          </p:nvPr>
        </p:nvSpPr>
        <p:spPr>
          <a:xfrm>
            <a:off x="11414823" y="6553202"/>
            <a:ext cx="347133" cy="169277"/>
          </a:xfrm>
          <a:ln/>
        </p:spPr>
        <p:txBody>
          <a:bodyPr/>
          <a:lstStyle>
            <a:lvl1pPr>
              <a:defRPr/>
            </a:lvl1pPr>
          </a:lstStyle>
          <a:p>
            <a:fld id="{15BEEC3B-0EA6-480B-B109-237CC158263F}" type="slidenum">
              <a:rPr lang="en-US" smtClean="0"/>
              <a:t>‹#›</a:t>
            </a:fld>
            <a:endParaRPr lang="en-US" dirty="0"/>
          </a:p>
        </p:txBody>
      </p:sp>
    </p:spTree>
    <p:extLst>
      <p:ext uri="{BB962C8B-B14F-4D97-AF65-F5344CB8AC3E}">
        <p14:creationId xmlns:p14="http://schemas.microsoft.com/office/powerpoint/2010/main" val="143367912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319" y="914401"/>
            <a:ext cx="11277489" cy="363561"/>
          </a:xfrm>
        </p:spPr>
        <p:txBody>
          <a:bodyPr/>
          <a:lstStyle/>
          <a:p>
            <a:r>
              <a:rPr lang="en-US" smtClean="0"/>
              <a:t>Click to edit Master title style</a:t>
            </a:r>
            <a:endParaRPr lang="en-US" dirty="0"/>
          </a:p>
        </p:txBody>
      </p:sp>
      <p:sp>
        <p:nvSpPr>
          <p:cNvPr id="3" name="Rectangle 84"/>
          <p:cNvSpPr>
            <a:spLocks noGrp="1" noChangeArrowheads="1"/>
          </p:cNvSpPr>
          <p:nvPr>
            <p:ph type="ftr" sz="quarter" idx="10"/>
          </p:nvPr>
        </p:nvSpPr>
        <p:spPr>
          <a:xfrm>
            <a:off x="9017606" y="6553202"/>
            <a:ext cx="2406651" cy="169277"/>
          </a:xfrm>
          <a:prstGeom prst="rect">
            <a:avLst/>
          </a:prstGeom>
          <a:ln/>
        </p:spPr>
        <p:txBody>
          <a:bodyPr/>
          <a:lstStyle>
            <a:lvl1pPr>
              <a:defRPr/>
            </a:lvl1pPr>
          </a:lstStyle>
          <a:p>
            <a:endParaRPr lang="en-US" dirty="0"/>
          </a:p>
        </p:txBody>
      </p:sp>
      <p:sp>
        <p:nvSpPr>
          <p:cNvPr id="4" name="Rectangle 85"/>
          <p:cNvSpPr>
            <a:spLocks noGrp="1" noChangeArrowheads="1"/>
          </p:cNvSpPr>
          <p:nvPr>
            <p:ph type="sldNum" sz="quarter" idx="11"/>
          </p:nvPr>
        </p:nvSpPr>
        <p:spPr>
          <a:xfrm>
            <a:off x="11426374" y="6553202"/>
            <a:ext cx="347133" cy="169277"/>
          </a:xfrm>
          <a:ln/>
        </p:spPr>
        <p:txBody>
          <a:bodyPr/>
          <a:lstStyle>
            <a:lvl1pPr>
              <a:defRPr/>
            </a:lvl1pPr>
          </a:lstStyle>
          <a:p>
            <a:fld id="{15BEEC3B-0EA6-480B-B109-237CC158263F}" type="slidenum">
              <a:rPr lang="en-US" smtClean="0"/>
              <a:t>‹#›</a:t>
            </a:fld>
            <a:endParaRPr lang="en-US" dirty="0"/>
          </a:p>
        </p:txBody>
      </p:sp>
    </p:spTree>
    <p:extLst>
      <p:ext uri="{BB962C8B-B14F-4D97-AF65-F5344CB8AC3E}">
        <p14:creationId xmlns:p14="http://schemas.microsoft.com/office/powerpoint/2010/main" val="113355936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84"/>
          <p:cNvSpPr>
            <a:spLocks noGrp="1" noChangeArrowheads="1"/>
          </p:cNvSpPr>
          <p:nvPr>
            <p:ph type="ftr" sz="quarter" idx="10"/>
          </p:nvPr>
        </p:nvSpPr>
        <p:spPr>
          <a:xfrm>
            <a:off x="9012200" y="6553202"/>
            <a:ext cx="2406651" cy="169277"/>
          </a:xfrm>
          <a:prstGeom prst="rect">
            <a:avLst/>
          </a:prstGeom>
          <a:ln/>
        </p:spPr>
        <p:txBody>
          <a:bodyPr/>
          <a:lstStyle>
            <a:lvl1pPr>
              <a:defRPr/>
            </a:lvl1pPr>
          </a:lstStyle>
          <a:p>
            <a:endParaRPr lang="en-US" dirty="0"/>
          </a:p>
        </p:txBody>
      </p:sp>
      <p:sp>
        <p:nvSpPr>
          <p:cNvPr id="3" name="Rectangle 85"/>
          <p:cNvSpPr>
            <a:spLocks noGrp="1" noChangeArrowheads="1"/>
          </p:cNvSpPr>
          <p:nvPr>
            <p:ph type="sldNum" sz="quarter" idx="11"/>
          </p:nvPr>
        </p:nvSpPr>
        <p:spPr>
          <a:xfrm>
            <a:off x="11420968" y="6553202"/>
            <a:ext cx="347133" cy="169277"/>
          </a:xfrm>
          <a:ln/>
        </p:spPr>
        <p:txBody>
          <a:bodyPr/>
          <a:lstStyle>
            <a:lvl1pPr>
              <a:defRPr/>
            </a:lvl1pPr>
          </a:lstStyle>
          <a:p>
            <a:fld id="{15BEEC3B-0EA6-480B-B109-237CC158263F}" type="slidenum">
              <a:rPr lang="en-US" smtClean="0"/>
              <a:t>‹#›</a:t>
            </a:fld>
            <a:endParaRPr lang="en-US" dirty="0"/>
          </a:p>
        </p:txBody>
      </p:sp>
    </p:spTree>
    <p:extLst>
      <p:ext uri="{BB962C8B-B14F-4D97-AF65-F5344CB8AC3E}">
        <p14:creationId xmlns:p14="http://schemas.microsoft.com/office/powerpoint/2010/main" val="35932216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69712" y="890494"/>
            <a:ext cx="4011084" cy="716735"/>
          </a:xfrm>
        </p:spPr>
        <p:txBody>
          <a:bodyPr anchor="b"/>
          <a:lstStyle>
            <a:lvl1pPr algn="l">
              <a:defRPr sz="2700" b="1"/>
            </a:lvl1pPr>
          </a:lstStyle>
          <a:p>
            <a:r>
              <a:rPr lang="en-US" smtClean="0"/>
              <a:t>Click to edit Master title style</a:t>
            </a:r>
            <a:endParaRPr lang="en-US"/>
          </a:p>
        </p:txBody>
      </p:sp>
      <p:sp>
        <p:nvSpPr>
          <p:cNvPr id="4" name="Text Placeholder 3"/>
          <p:cNvSpPr>
            <a:spLocks noGrp="1"/>
          </p:cNvSpPr>
          <p:nvPr>
            <p:ph type="body" sz="half" idx="2"/>
          </p:nvPr>
        </p:nvSpPr>
        <p:spPr>
          <a:xfrm>
            <a:off x="469712" y="1785778"/>
            <a:ext cx="4011084" cy="4485931"/>
          </a:xfrm>
        </p:spPr>
        <p:txBody>
          <a:bodyPr/>
          <a:lstStyle>
            <a:lvl1pPr marL="0" indent="0">
              <a:buNone/>
              <a:defRPr sz="1900"/>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smtClean="0"/>
              <a:t>Click to edit Master text styles</a:t>
            </a:r>
          </a:p>
        </p:txBody>
      </p:sp>
      <p:sp>
        <p:nvSpPr>
          <p:cNvPr id="5" name="Rectangle 84"/>
          <p:cNvSpPr>
            <a:spLocks noGrp="1" noChangeArrowheads="1"/>
          </p:cNvSpPr>
          <p:nvPr>
            <p:ph type="ftr" sz="quarter" idx="10"/>
          </p:nvPr>
        </p:nvSpPr>
        <p:spPr>
          <a:xfrm>
            <a:off x="8981318" y="6553202"/>
            <a:ext cx="2406651" cy="169277"/>
          </a:xfrm>
          <a:prstGeom prst="rect">
            <a:avLst/>
          </a:prstGeom>
          <a:ln/>
        </p:spPr>
        <p:txBody>
          <a:bodyPr/>
          <a:lstStyle>
            <a:lvl1pPr>
              <a:defRPr/>
            </a:lvl1pPr>
          </a:lstStyle>
          <a:p>
            <a:endParaRPr lang="en-US" dirty="0"/>
          </a:p>
        </p:txBody>
      </p:sp>
      <p:sp>
        <p:nvSpPr>
          <p:cNvPr id="6" name="Rectangle 85"/>
          <p:cNvSpPr>
            <a:spLocks noGrp="1" noChangeArrowheads="1"/>
          </p:cNvSpPr>
          <p:nvPr>
            <p:ph type="sldNum" sz="quarter" idx="11"/>
          </p:nvPr>
        </p:nvSpPr>
        <p:spPr>
          <a:ln/>
        </p:spPr>
        <p:txBody>
          <a:bodyPr/>
          <a:lstStyle>
            <a:lvl1pPr>
              <a:defRPr/>
            </a:lvl1pPr>
          </a:lstStyle>
          <a:p>
            <a:fld id="{15BEEC3B-0EA6-480B-B109-237CC158263F}" type="slidenum">
              <a:rPr lang="en-US" smtClean="0"/>
              <a:t>‹#›</a:t>
            </a:fld>
            <a:endParaRPr lang="en-US" dirty="0"/>
          </a:p>
        </p:txBody>
      </p:sp>
      <p:sp>
        <p:nvSpPr>
          <p:cNvPr id="7" name="Picture Placeholder 2"/>
          <p:cNvSpPr>
            <a:spLocks noGrp="1"/>
          </p:cNvSpPr>
          <p:nvPr>
            <p:ph type="pic" idx="1"/>
          </p:nvPr>
        </p:nvSpPr>
        <p:spPr>
          <a:xfrm>
            <a:off x="4659275" y="890492"/>
            <a:ext cx="7123418" cy="5381216"/>
          </a:xfrm>
        </p:spPr>
        <p:txBody>
          <a:bodyPr/>
          <a:lstStyle>
            <a:lvl1pPr marL="0" indent="0">
              <a:buNone/>
              <a:defRPr sz="4300"/>
            </a:lvl1pPr>
            <a:lvl2pPr marL="609493" indent="0">
              <a:buNone/>
              <a:defRPr sz="3700"/>
            </a:lvl2pPr>
            <a:lvl3pPr marL="1218987" indent="0">
              <a:buNone/>
              <a:defRPr sz="3200"/>
            </a:lvl3pPr>
            <a:lvl4pPr marL="1828480" indent="0">
              <a:buNone/>
              <a:defRPr sz="2700"/>
            </a:lvl4pPr>
            <a:lvl5pPr marL="2437973" indent="0">
              <a:buNone/>
              <a:defRPr sz="2700"/>
            </a:lvl5pPr>
            <a:lvl6pPr marL="3047467" indent="0">
              <a:buNone/>
              <a:defRPr sz="2700"/>
            </a:lvl6pPr>
            <a:lvl7pPr marL="3656960" indent="0">
              <a:buNone/>
              <a:defRPr sz="2700"/>
            </a:lvl7pPr>
            <a:lvl8pPr marL="4266453" indent="0">
              <a:buNone/>
              <a:defRPr sz="2700"/>
            </a:lvl8pPr>
            <a:lvl9pPr marL="4875947" indent="0">
              <a:buNone/>
              <a:defRPr sz="2700"/>
            </a:lvl9pPr>
          </a:lstStyle>
          <a:p>
            <a:pPr lvl="0"/>
            <a:r>
              <a:rPr lang="en-US" noProof="0" dirty="0" smtClean="0"/>
              <a:t>Click icon to add picture</a:t>
            </a:r>
          </a:p>
        </p:txBody>
      </p:sp>
    </p:spTree>
    <p:extLst>
      <p:ext uri="{BB962C8B-B14F-4D97-AF65-F5344CB8AC3E}">
        <p14:creationId xmlns:p14="http://schemas.microsoft.com/office/powerpoint/2010/main" val="40492104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8" y="5003779"/>
            <a:ext cx="7315200" cy="363561"/>
          </a:xfrm>
        </p:spPr>
        <p:txBody>
          <a:bodyPr anchor="b"/>
          <a:lstStyle>
            <a:lvl1pPr algn="l">
              <a:defRPr sz="2700" b="1"/>
            </a:lvl1pPr>
          </a:lstStyle>
          <a:p>
            <a:r>
              <a:rPr lang="en-US" smtClean="0"/>
              <a:t>Click to edit Master title style</a:t>
            </a:r>
            <a:endParaRPr lang="en-US"/>
          </a:p>
        </p:txBody>
      </p:sp>
      <p:sp>
        <p:nvSpPr>
          <p:cNvPr id="3" name="Picture Placeholder 2"/>
          <p:cNvSpPr>
            <a:spLocks noGrp="1"/>
          </p:cNvSpPr>
          <p:nvPr>
            <p:ph type="pic" idx="1"/>
          </p:nvPr>
        </p:nvSpPr>
        <p:spPr>
          <a:xfrm>
            <a:off x="2389718" y="989704"/>
            <a:ext cx="7315200" cy="3737871"/>
          </a:xfrm>
        </p:spPr>
        <p:txBody>
          <a:bodyPr/>
          <a:lstStyle>
            <a:lvl1pPr marL="0" indent="0">
              <a:buNone/>
              <a:defRPr sz="4300"/>
            </a:lvl1pPr>
            <a:lvl2pPr marL="609493" indent="0">
              <a:buNone/>
              <a:defRPr sz="3700"/>
            </a:lvl2pPr>
            <a:lvl3pPr marL="1218987" indent="0">
              <a:buNone/>
              <a:defRPr sz="3200"/>
            </a:lvl3pPr>
            <a:lvl4pPr marL="1828480" indent="0">
              <a:buNone/>
              <a:defRPr sz="2700"/>
            </a:lvl4pPr>
            <a:lvl5pPr marL="2437973" indent="0">
              <a:buNone/>
              <a:defRPr sz="2700"/>
            </a:lvl5pPr>
            <a:lvl6pPr marL="3047467" indent="0">
              <a:buNone/>
              <a:defRPr sz="2700"/>
            </a:lvl6pPr>
            <a:lvl7pPr marL="3656960" indent="0">
              <a:buNone/>
              <a:defRPr sz="2700"/>
            </a:lvl7pPr>
            <a:lvl8pPr marL="4266453" indent="0">
              <a:buNone/>
              <a:defRPr sz="2700"/>
            </a:lvl8pPr>
            <a:lvl9pPr marL="4875947" indent="0">
              <a:buNone/>
              <a:defRPr sz="2700"/>
            </a:lvl9pPr>
          </a:lstStyle>
          <a:p>
            <a:pPr lvl="0"/>
            <a:r>
              <a:rPr lang="en-US" noProof="0" dirty="0" smtClean="0"/>
              <a:t>Click icon to add picture</a:t>
            </a:r>
          </a:p>
        </p:txBody>
      </p:sp>
      <p:sp>
        <p:nvSpPr>
          <p:cNvPr id="4" name="Text Placeholder 3"/>
          <p:cNvSpPr>
            <a:spLocks noGrp="1"/>
          </p:cNvSpPr>
          <p:nvPr>
            <p:ph type="body" sz="half" idx="2"/>
          </p:nvPr>
        </p:nvSpPr>
        <p:spPr>
          <a:xfrm>
            <a:off x="2389718" y="5496435"/>
            <a:ext cx="7315200" cy="463307"/>
          </a:xfrm>
        </p:spPr>
        <p:txBody>
          <a:bodyPr/>
          <a:lstStyle>
            <a:lvl1pPr marL="0" indent="0">
              <a:buNone/>
              <a:defRPr sz="1900"/>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smtClean="0"/>
              <a:t>Click to edit Master text styles</a:t>
            </a:r>
          </a:p>
        </p:txBody>
      </p:sp>
      <p:sp>
        <p:nvSpPr>
          <p:cNvPr id="5" name="Rectangle 84"/>
          <p:cNvSpPr>
            <a:spLocks noGrp="1" noChangeArrowheads="1"/>
          </p:cNvSpPr>
          <p:nvPr>
            <p:ph type="ftr" sz="quarter" idx="10"/>
          </p:nvPr>
        </p:nvSpPr>
        <p:spPr>
          <a:xfrm>
            <a:off x="8981318" y="6553202"/>
            <a:ext cx="2406651" cy="169277"/>
          </a:xfrm>
          <a:prstGeom prst="rect">
            <a:avLst/>
          </a:prstGeom>
          <a:ln/>
        </p:spPr>
        <p:txBody>
          <a:bodyPr/>
          <a:lstStyle>
            <a:lvl1pPr>
              <a:defRPr/>
            </a:lvl1pPr>
          </a:lstStyle>
          <a:p>
            <a:endParaRPr lang="en-US" dirty="0"/>
          </a:p>
        </p:txBody>
      </p:sp>
      <p:sp>
        <p:nvSpPr>
          <p:cNvPr id="6" name="Rectangle 85"/>
          <p:cNvSpPr>
            <a:spLocks noGrp="1" noChangeArrowheads="1"/>
          </p:cNvSpPr>
          <p:nvPr>
            <p:ph type="sldNum" sz="quarter" idx="11"/>
          </p:nvPr>
        </p:nvSpPr>
        <p:spPr>
          <a:ln/>
        </p:spPr>
        <p:txBody>
          <a:bodyPr/>
          <a:lstStyle>
            <a:lvl1pPr>
              <a:defRPr/>
            </a:lvl1pPr>
          </a:lstStyle>
          <a:p>
            <a:fld id="{15BEEC3B-0EA6-480B-B109-237CC158263F}" type="slidenum">
              <a:rPr lang="en-US" smtClean="0"/>
              <a:t>‹#›</a:t>
            </a:fld>
            <a:endParaRPr lang="en-US" dirty="0"/>
          </a:p>
        </p:txBody>
      </p:sp>
    </p:spTree>
    <p:extLst>
      <p:ext uri="{BB962C8B-B14F-4D97-AF65-F5344CB8AC3E}">
        <p14:creationId xmlns:p14="http://schemas.microsoft.com/office/powerpoint/2010/main" val="236061684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3" name="Picture 2"/>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420607" y="1"/>
            <a:ext cx="11771393" cy="1228025"/>
          </a:xfrm>
          <a:prstGeom prst="rect">
            <a:avLst/>
          </a:prstGeom>
        </p:spPr>
      </p:pic>
      <p:sp>
        <p:nvSpPr>
          <p:cNvPr id="1026" name="Rectangle 2"/>
          <p:cNvSpPr>
            <a:spLocks noGrp="1" noChangeArrowheads="1"/>
          </p:cNvSpPr>
          <p:nvPr>
            <p:ph type="title"/>
          </p:nvPr>
        </p:nvSpPr>
        <p:spPr bwMode="auto">
          <a:xfrm>
            <a:off x="457319" y="914401"/>
            <a:ext cx="11277489" cy="377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lvl="0"/>
            <a:r>
              <a:rPr lang="en-US" altLang="en-US" dirty="0" smtClean="0"/>
              <a:t>Click to edit Master title style</a:t>
            </a:r>
          </a:p>
        </p:txBody>
      </p:sp>
      <p:sp>
        <p:nvSpPr>
          <p:cNvPr id="1027" name="Rectangle 3"/>
          <p:cNvSpPr>
            <a:spLocks noGrp="1" noChangeArrowheads="1"/>
          </p:cNvSpPr>
          <p:nvPr>
            <p:ph type="body" idx="1"/>
          </p:nvPr>
        </p:nvSpPr>
        <p:spPr bwMode="auto">
          <a:xfrm>
            <a:off x="457319" y="1463040"/>
            <a:ext cx="11277489" cy="4809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dirty="0" smtClean="0"/>
              <a:t>Click to edit Master text styles</a:t>
            </a:r>
          </a:p>
          <a:p>
            <a:pPr lvl="1"/>
            <a:r>
              <a:rPr lang="en-US" altLang="en-US" dirty="0" smtClean="0"/>
              <a:t>Second level</a:t>
            </a:r>
          </a:p>
          <a:p>
            <a:pPr lvl="2"/>
            <a:r>
              <a:rPr lang="en-US" altLang="en-US" dirty="0" smtClean="0"/>
              <a:t>Third level</a:t>
            </a:r>
          </a:p>
        </p:txBody>
      </p:sp>
      <p:sp>
        <p:nvSpPr>
          <p:cNvPr id="1109" name="Rectangle 85"/>
          <p:cNvSpPr>
            <a:spLocks noGrp="1" noChangeArrowheads="1"/>
          </p:cNvSpPr>
          <p:nvPr>
            <p:ph type="sldNum" sz="quarter" idx="4"/>
          </p:nvPr>
        </p:nvSpPr>
        <p:spPr bwMode="auto">
          <a:xfrm>
            <a:off x="11669486" y="6536268"/>
            <a:ext cx="347133" cy="184666"/>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a:defRPr sz="1200">
                <a:solidFill>
                  <a:schemeClr val="bg1">
                    <a:lumMod val="50000"/>
                  </a:schemeClr>
                </a:solidFill>
                <a:latin typeface="+mn-lt"/>
              </a:defRPr>
            </a:lvl1pPr>
          </a:lstStyle>
          <a:p>
            <a:fld id="{15BEEC3B-0EA6-480B-B109-237CC158263F}" type="slidenum">
              <a:rPr lang="en-US" smtClean="0"/>
              <a:pPr/>
              <a:t>‹#›</a:t>
            </a:fld>
            <a:endParaRPr lang="en-US" dirty="0"/>
          </a:p>
        </p:txBody>
      </p:sp>
    </p:spTree>
    <p:extLst>
      <p:ext uri="{BB962C8B-B14F-4D97-AF65-F5344CB8AC3E}">
        <p14:creationId xmlns:p14="http://schemas.microsoft.com/office/powerpoint/2010/main" val="385576491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Lst>
  <p:timing>
    <p:tnLst>
      <p:par>
        <p:cTn id="1" dur="indefinite" restart="never" nodeType="tmRoot"/>
      </p:par>
    </p:tnLst>
  </p:timing>
  <p:txStyles>
    <p:titleStyle>
      <a:lvl1pPr algn="l" rtl="0" eaLnBrk="1" fontAlgn="base" hangingPunct="1">
        <a:lnSpc>
          <a:spcPct val="85000"/>
        </a:lnSpc>
        <a:spcBef>
          <a:spcPct val="0"/>
        </a:spcBef>
        <a:spcAft>
          <a:spcPct val="0"/>
        </a:spcAft>
        <a:defRPr sz="2800" b="1" i="1">
          <a:solidFill>
            <a:srgbClr val="005875"/>
          </a:solidFill>
          <a:latin typeface="+mj-lt"/>
          <a:ea typeface="+mj-ea"/>
          <a:cs typeface="+mj-cs"/>
        </a:defRPr>
      </a:lvl1pPr>
      <a:lvl2pPr algn="l" rtl="0" eaLnBrk="1" fontAlgn="base" hangingPunct="1">
        <a:lnSpc>
          <a:spcPct val="85000"/>
        </a:lnSpc>
        <a:spcBef>
          <a:spcPct val="0"/>
        </a:spcBef>
        <a:spcAft>
          <a:spcPct val="0"/>
        </a:spcAft>
        <a:defRPr sz="3700" b="1" i="1">
          <a:solidFill>
            <a:srgbClr val="003663"/>
          </a:solidFill>
          <a:latin typeface="Arial" charset="0"/>
        </a:defRPr>
      </a:lvl2pPr>
      <a:lvl3pPr algn="l" rtl="0" eaLnBrk="1" fontAlgn="base" hangingPunct="1">
        <a:lnSpc>
          <a:spcPct val="85000"/>
        </a:lnSpc>
        <a:spcBef>
          <a:spcPct val="0"/>
        </a:spcBef>
        <a:spcAft>
          <a:spcPct val="0"/>
        </a:spcAft>
        <a:defRPr sz="3700" b="1" i="1">
          <a:solidFill>
            <a:srgbClr val="003663"/>
          </a:solidFill>
          <a:latin typeface="Arial" charset="0"/>
        </a:defRPr>
      </a:lvl3pPr>
      <a:lvl4pPr algn="l" rtl="0" eaLnBrk="1" fontAlgn="base" hangingPunct="1">
        <a:lnSpc>
          <a:spcPct val="85000"/>
        </a:lnSpc>
        <a:spcBef>
          <a:spcPct val="0"/>
        </a:spcBef>
        <a:spcAft>
          <a:spcPct val="0"/>
        </a:spcAft>
        <a:defRPr sz="3700" b="1" i="1">
          <a:solidFill>
            <a:srgbClr val="003663"/>
          </a:solidFill>
          <a:latin typeface="Arial" charset="0"/>
        </a:defRPr>
      </a:lvl4pPr>
      <a:lvl5pPr algn="l" rtl="0" eaLnBrk="1" fontAlgn="base" hangingPunct="1">
        <a:lnSpc>
          <a:spcPct val="85000"/>
        </a:lnSpc>
        <a:spcBef>
          <a:spcPct val="0"/>
        </a:spcBef>
        <a:spcAft>
          <a:spcPct val="0"/>
        </a:spcAft>
        <a:defRPr sz="3700" b="1" i="1">
          <a:solidFill>
            <a:srgbClr val="003663"/>
          </a:solidFill>
          <a:latin typeface="Arial" charset="0"/>
        </a:defRPr>
      </a:lvl5pPr>
      <a:lvl6pPr marL="609493" algn="l" rtl="0" eaLnBrk="1" fontAlgn="base" hangingPunct="1">
        <a:lnSpc>
          <a:spcPct val="85000"/>
        </a:lnSpc>
        <a:spcBef>
          <a:spcPct val="0"/>
        </a:spcBef>
        <a:spcAft>
          <a:spcPct val="0"/>
        </a:spcAft>
        <a:defRPr sz="3700" b="1" i="1">
          <a:solidFill>
            <a:srgbClr val="003663"/>
          </a:solidFill>
          <a:latin typeface="Arial" charset="0"/>
        </a:defRPr>
      </a:lvl6pPr>
      <a:lvl7pPr marL="1218987" algn="l" rtl="0" eaLnBrk="1" fontAlgn="base" hangingPunct="1">
        <a:lnSpc>
          <a:spcPct val="85000"/>
        </a:lnSpc>
        <a:spcBef>
          <a:spcPct val="0"/>
        </a:spcBef>
        <a:spcAft>
          <a:spcPct val="0"/>
        </a:spcAft>
        <a:defRPr sz="3700" b="1" i="1">
          <a:solidFill>
            <a:srgbClr val="003663"/>
          </a:solidFill>
          <a:latin typeface="Arial" charset="0"/>
        </a:defRPr>
      </a:lvl7pPr>
      <a:lvl8pPr marL="1828480" algn="l" rtl="0" eaLnBrk="1" fontAlgn="base" hangingPunct="1">
        <a:lnSpc>
          <a:spcPct val="85000"/>
        </a:lnSpc>
        <a:spcBef>
          <a:spcPct val="0"/>
        </a:spcBef>
        <a:spcAft>
          <a:spcPct val="0"/>
        </a:spcAft>
        <a:defRPr sz="3700" b="1" i="1">
          <a:solidFill>
            <a:srgbClr val="003663"/>
          </a:solidFill>
          <a:latin typeface="Arial" charset="0"/>
        </a:defRPr>
      </a:lvl8pPr>
      <a:lvl9pPr marL="2437973" algn="l" rtl="0" eaLnBrk="1" fontAlgn="base" hangingPunct="1">
        <a:lnSpc>
          <a:spcPct val="85000"/>
        </a:lnSpc>
        <a:spcBef>
          <a:spcPct val="0"/>
        </a:spcBef>
        <a:spcAft>
          <a:spcPct val="0"/>
        </a:spcAft>
        <a:defRPr sz="3700" b="1" i="1">
          <a:solidFill>
            <a:srgbClr val="003663"/>
          </a:solidFill>
          <a:latin typeface="Arial" charset="0"/>
        </a:defRPr>
      </a:lvl9pPr>
    </p:titleStyle>
    <p:bodyStyle>
      <a:lvl1pPr marL="228600" indent="-228600" algn="l" rtl="0" eaLnBrk="1" fontAlgn="base" hangingPunct="1">
        <a:lnSpc>
          <a:spcPct val="85000"/>
        </a:lnSpc>
        <a:spcBef>
          <a:spcPct val="40000"/>
        </a:spcBef>
        <a:spcAft>
          <a:spcPct val="0"/>
        </a:spcAft>
        <a:buClr>
          <a:schemeClr val="accent2"/>
        </a:buClr>
        <a:buChar char="•"/>
        <a:defRPr sz="2000" b="1">
          <a:solidFill>
            <a:schemeClr val="tx1"/>
          </a:solidFill>
          <a:latin typeface="+mn-lt"/>
          <a:ea typeface="+mn-ea"/>
          <a:cs typeface="+mn-cs"/>
        </a:defRPr>
      </a:lvl1pPr>
      <a:lvl2pPr marL="627063" indent="-228600" algn="l" rtl="0" eaLnBrk="1" fontAlgn="base" hangingPunct="1">
        <a:lnSpc>
          <a:spcPct val="85000"/>
        </a:lnSpc>
        <a:spcBef>
          <a:spcPct val="20000"/>
        </a:spcBef>
        <a:spcAft>
          <a:spcPct val="0"/>
        </a:spcAft>
        <a:buClr>
          <a:schemeClr val="accent2"/>
        </a:buClr>
        <a:buFont typeface="Times New Roman" pitchFamily="18" charset="0"/>
        <a:buChar char="–"/>
        <a:defRPr sz="1800">
          <a:solidFill>
            <a:schemeClr val="tx1"/>
          </a:solidFill>
          <a:latin typeface="+mn-lt"/>
        </a:defRPr>
      </a:lvl2pPr>
      <a:lvl3pPr marL="914400" indent="-169863" algn="l" rtl="0" eaLnBrk="1" fontAlgn="base" hangingPunct="1">
        <a:lnSpc>
          <a:spcPct val="85000"/>
        </a:lnSpc>
        <a:spcBef>
          <a:spcPct val="20000"/>
        </a:spcBef>
        <a:spcAft>
          <a:spcPct val="0"/>
        </a:spcAft>
        <a:buClr>
          <a:schemeClr val="accent2"/>
        </a:buClr>
        <a:buChar char="•"/>
        <a:defRPr sz="1800">
          <a:solidFill>
            <a:schemeClr val="tx1"/>
          </a:solidFill>
          <a:latin typeface="+mn-lt"/>
        </a:defRPr>
      </a:lvl3pPr>
      <a:lvl4pPr marL="2133227" indent="-304747" algn="l" rtl="0" eaLnBrk="1" fontAlgn="base" hangingPunct="1">
        <a:lnSpc>
          <a:spcPct val="85000"/>
        </a:lnSpc>
        <a:spcBef>
          <a:spcPct val="20000"/>
        </a:spcBef>
        <a:spcAft>
          <a:spcPct val="0"/>
        </a:spcAft>
        <a:buClr>
          <a:schemeClr val="accent2"/>
        </a:buClr>
        <a:buFont typeface="Times New Roman" pitchFamily="18" charset="0"/>
        <a:buChar char="–"/>
        <a:defRPr sz="1900">
          <a:solidFill>
            <a:schemeClr val="tx1"/>
          </a:solidFill>
          <a:latin typeface="+mn-lt"/>
        </a:defRPr>
      </a:lvl4pPr>
      <a:lvl5pPr marL="2742720" indent="-304747" algn="l" rtl="0" eaLnBrk="1" fontAlgn="base" hangingPunct="1">
        <a:lnSpc>
          <a:spcPct val="85000"/>
        </a:lnSpc>
        <a:spcBef>
          <a:spcPct val="20000"/>
        </a:spcBef>
        <a:spcAft>
          <a:spcPct val="0"/>
        </a:spcAft>
        <a:buClr>
          <a:schemeClr val="accent2"/>
        </a:buClr>
        <a:buChar char="•"/>
        <a:defRPr sz="1900">
          <a:solidFill>
            <a:schemeClr val="tx1"/>
          </a:solidFill>
          <a:latin typeface="+mn-lt"/>
        </a:defRPr>
      </a:lvl5pPr>
      <a:lvl6pPr marL="3352213" indent="-304747" algn="l" rtl="0" eaLnBrk="1" fontAlgn="base" hangingPunct="1">
        <a:lnSpc>
          <a:spcPct val="85000"/>
        </a:lnSpc>
        <a:spcBef>
          <a:spcPct val="20000"/>
        </a:spcBef>
        <a:spcAft>
          <a:spcPct val="0"/>
        </a:spcAft>
        <a:buClr>
          <a:srgbClr val="FF6600"/>
        </a:buClr>
        <a:buChar char="•"/>
        <a:defRPr sz="2700">
          <a:solidFill>
            <a:schemeClr val="tx1"/>
          </a:solidFill>
          <a:latin typeface="+mn-lt"/>
        </a:defRPr>
      </a:lvl6pPr>
      <a:lvl7pPr marL="3961707" indent="-304747" algn="l" rtl="0" eaLnBrk="1" fontAlgn="base" hangingPunct="1">
        <a:lnSpc>
          <a:spcPct val="85000"/>
        </a:lnSpc>
        <a:spcBef>
          <a:spcPct val="20000"/>
        </a:spcBef>
        <a:spcAft>
          <a:spcPct val="0"/>
        </a:spcAft>
        <a:buClr>
          <a:srgbClr val="FF6600"/>
        </a:buClr>
        <a:buChar char="•"/>
        <a:defRPr sz="2700">
          <a:solidFill>
            <a:schemeClr val="tx1"/>
          </a:solidFill>
          <a:latin typeface="+mn-lt"/>
        </a:defRPr>
      </a:lvl7pPr>
      <a:lvl8pPr marL="4571200" indent="-304747" algn="l" rtl="0" eaLnBrk="1" fontAlgn="base" hangingPunct="1">
        <a:lnSpc>
          <a:spcPct val="85000"/>
        </a:lnSpc>
        <a:spcBef>
          <a:spcPct val="20000"/>
        </a:spcBef>
        <a:spcAft>
          <a:spcPct val="0"/>
        </a:spcAft>
        <a:buClr>
          <a:srgbClr val="FF6600"/>
        </a:buClr>
        <a:buChar char="•"/>
        <a:defRPr sz="2700">
          <a:solidFill>
            <a:schemeClr val="tx1"/>
          </a:solidFill>
          <a:latin typeface="+mn-lt"/>
        </a:defRPr>
      </a:lvl8pPr>
      <a:lvl9pPr marL="5180693" indent="-304747" algn="l" rtl="0" eaLnBrk="1" fontAlgn="base" hangingPunct="1">
        <a:lnSpc>
          <a:spcPct val="85000"/>
        </a:lnSpc>
        <a:spcBef>
          <a:spcPct val="20000"/>
        </a:spcBef>
        <a:spcAft>
          <a:spcPct val="0"/>
        </a:spcAft>
        <a:buClr>
          <a:srgbClr val="FF6600"/>
        </a:buClr>
        <a:buChar char="•"/>
        <a:defRPr sz="2700">
          <a:solidFill>
            <a:schemeClr val="tx1"/>
          </a:solidFill>
          <a:latin typeface="+mn-lt"/>
        </a:defRPr>
      </a:lvl9pPr>
    </p:bodyStyle>
    <p:otherStyle>
      <a:defPPr>
        <a:defRPr lang="en-US"/>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Steven.Aumeier@inl.gov"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hyperlink" Target="mailto:Richard.Boardman@inl.gov"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emf"/><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png"/></Relationships>
</file>

<file path=ppt/slides/_rels/slide8.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27.jpe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image" Target="../media/image24.jpeg"/></Relationships>
</file>

<file path=ppt/slides/_rels/slide9.xml.rels><?xml version="1.0" encoding="UTF-8" standalone="yes"?>
<Relationships xmlns="http://schemas.openxmlformats.org/package/2006/relationships"><Relationship Id="rId8" Type="http://schemas.openxmlformats.org/officeDocument/2006/relationships/image" Target="../media/image33.jpeg"/><Relationship Id="rId3" Type="http://schemas.openxmlformats.org/officeDocument/2006/relationships/image" Target="../media/image28.jpeg"/><Relationship Id="rId7" Type="http://schemas.openxmlformats.org/officeDocument/2006/relationships/image" Target="../media/image32.jpeg"/><Relationship Id="rId2" Type="http://schemas.openxmlformats.org/officeDocument/2006/relationships/notesSlide" Target="../notesSlides/notesSlide9.xml"/><Relationship Id="rId1" Type="http://schemas.openxmlformats.org/officeDocument/2006/relationships/slideLayout" Target="../slideLayouts/slideLayout5.xml"/><Relationship Id="rId6" Type="http://schemas.openxmlformats.org/officeDocument/2006/relationships/image" Target="../media/image31.jpeg"/><Relationship Id="rId5" Type="http://schemas.openxmlformats.org/officeDocument/2006/relationships/image" Target="../media/image30.jpeg"/><Relationship Id="rId4" Type="http://schemas.openxmlformats.org/officeDocument/2006/relationships/image" Target="../media/image29.jpeg"/><Relationship Id="rId9" Type="http://schemas.openxmlformats.org/officeDocument/2006/relationships/image" Target="../media/image3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Subtitle 2"/>
          <p:cNvSpPr>
            <a:spLocks noGrp="1"/>
          </p:cNvSpPr>
          <p:nvPr>
            <p:ph type="subTitle" sz="quarter" idx="1"/>
          </p:nvPr>
        </p:nvSpPr>
        <p:spPr>
          <a:xfrm>
            <a:off x="3200045" y="1976353"/>
            <a:ext cx="8534755" cy="2905294"/>
          </a:xfrm>
        </p:spPr>
        <p:txBody>
          <a:bodyPr/>
          <a:lstStyle/>
          <a:p>
            <a:pPr algn="ctr"/>
            <a:endParaRPr lang="en-US" altLang="en-US" dirty="0" smtClean="0"/>
          </a:p>
          <a:p>
            <a:pPr algn="ctr">
              <a:lnSpc>
                <a:spcPct val="90000"/>
              </a:lnSpc>
              <a:spcBef>
                <a:spcPts val="0"/>
              </a:spcBef>
              <a:spcAft>
                <a:spcPts val="0"/>
              </a:spcAft>
            </a:pPr>
            <a:r>
              <a:rPr lang="en-US" altLang="en-US" sz="4000" i="1" dirty="0" smtClean="0">
                <a:solidFill>
                  <a:schemeClr val="tx2"/>
                </a:solidFill>
              </a:rPr>
              <a:t>Nuclear Energy Futures: </a:t>
            </a:r>
          </a:p>
          <a:p>
            <a:pPr algn="ctr">
              <a:lnSpc>
                <a:spcPct val="90000"/>
              </a:lnSpc>
              <a:spcBef>
                <a:spcPts val="0"/>
              </a:spcBef>
              <a:spcAft>
                <a:spcPts val="0"/>
              </a:spcAft>
            </a:pPr>
            <a:r>
              <a:rPr lang="en-US" altLang="en-US" sz="3600" b="0" i="1" dirty="0" smtClean="0">
                <a:solidFill>
                  <a:schemeClr val="tx2"/>
                </a:solidFill>
              </a:rPr>
              <a:t>Integrated Systems, Carbon Conversion, and Implications for the Global Nuclear Supply Chain</a:t>
            </a:r>
          </a:p>
          <a:p>
            <a:pPr algn="ctr"/>
            <a:endParaRPr lang="en-US" altLang="en-US" sz="2000" dirty="0" smtClean="0"/>
          </a:p>
        </p:txBody>
      </p:sp>
      <p:sp>
        <p:nvSpPr>
          <p:cNvPr id="4" name="TextBox 3"/>
          <p:cNvSpPr txBox="1"/>
          <p:nvPr/>
        </p:nvSpPr>
        <p:spPr>
          <a:xfrm>
            <a:off x="3268133" y="4445000"/>
            <a:ext cx="4010944" cy="2185214"/>
          </a:xfrm>
          <a:prstGeom prst="rect">
            <a:avLst/>
          </a:prstGeom>
          <a:noFill/>
        </p:spPr>
        <p:txBody>
          <a:bodyPr wrap="none" rtlCol="0">
            <a:spAutoFit/>
          </a:bodyPr>
          <a:lstStyle/>
          <a:p>
            <a:r>
              <a:rPr lang="en-US" altLang="en-US" sz="1600" b="1" dirty="0"/>
              <a:t>Steven E. Aumeier, PhD</a:t>
            </a:r>
          </a:p>
          <a:p>
            <a:r>
              <a:rPr lang="en-US" altLang="en-US" sz="1400" dirty="0"/>
              <a:t>Senior Advisor, Nuclear Energy</a:t>
            </a:r>
          </a:p>
          <a:p>
            <a:r>
              <a:rPr lang="en-US" altLang="en-US" sz="1400" dirty="0"/>
              <a:t>Idaho National Laboratory</a:t>
            </a:r>
          </a:p>
          <a:p>
            <a:r>
              <a:rPr lang="en-US" altLang="en-US" sz="1400" i="1" dirty="0">
                <a:hlinkClick r:id="rId3"/>
              </a:rPr>
              <a:t>Steven.Aumeier@inl.gov</a:t>
            </a:r>
            <a:endParaRPr lang="en-US" altLang="en-US" sz="1400" i="1" dirty="0"/>
          </a:p>
          <a:p>
            <a:endParaRPr lang="en-US" altLang="en-US" sz="1600" dirty="0"/>
          </a:p>
          <a:p>
            <a:r>
              <a:rPr lang="en-US" altLang="en-US" sz="1600" b="1" dirty="0"/>
              <a:t>Richard Boardman, PhD</a:t>
            </a:r>
          </a:p>
          <a:p>
            <a:r>
              <a:rPr lang="en-US" altLang="en-US" sz="1400" dirty="0"/>
              <a:t>Research Lead, Hybrid Energy Systems</a:t>
            </a:r>
          </a:p>
          <a:p>
            <a:r>
              <a:rPr lang="en-US" altLang="en-US" sz="1400" dirty="0"/>
              <a:t>Energy and Environment Science &amp; Technology</a:t>
            </a:r>
            <a:endParaRPr lang="en-US" altLang="en-US" sz="1600" dirty="0"/>
          </a:p>
          <a:p>
            <a:r>
              <a:rPr lang="en-US" altLang="en-US" sz="1400" i="1" dirty="0">
                <a:hlinkClick r:id="rId4"/>
              </a:rPr>
              <a:t>Richard.Boardman@</a:t>
            </a:r>
            <a:r>
              <a:rPr lang="en-US" altLang="en-US" sz="1400" i="1" dirty="0" smtClean="0">
                <a:hlinkClick r:id="rId4"/>
              </a:rPr>
              <a:t>inl.gov</a:t>
            </a:r>
            <a:r>
              <a:rPr lang="en-US" altLang="en-US" sz="1600" dirty="0" smtClean="0"/>
              <a:t> </a:t>
            </a:r>
            <a:endParaRPr lang="en-US" altLang="en-US" sz="1400" i="1" dirty="0" smtClean="0"/>
          </a:p>
        </p:txBody>
      </p:sp>
      <p:sp>
        <p:nvSpPr>
          <p:cNvPr id="5" name="TextBox 4"/>
          <p:cNvSpPr txBox="1"/>
          <p:nvPr/>
        </p:nvSpPr>
        <p:spPr>
          <a:xfrm>
            <a:off x="9982200" y="6121399"/>
            <a:ext cx="1686091" cy="369332"/>
          </a:xfrm>
          <a:prstGeom prst="rect">
            <a:avLst/>
          </a:prstGeom>
          <a:noFill/>
        </p:spPr>
        <p:txBody>
          <a:bodyPr wrap="none" rtlCol="0">
            <a:spAutoFit/>
          </a:bodyPr>
          <a:lstStyle/>
          <a:p>
            <a:r>
              <a:rPr lang="en-US" altLang="en-US" b="1" dirty="0"/>
              <a:t>June 14, </a:t>
            </a:r>
            <a:r>
              <a:rPr lang="en-US" altLang="en-US" b="1" dirty="0" smtClean="0"/>
              <a:t>2017</a:t>
            </a:r>
            <a:endParaRPr lang="en-US" altLang="en-US" b="1" dirty="0"/>
          </a:p>
        </p:txBody>
      </p:sp>
      <p:sp>
        <p:nvSpPr>
          <p:cNvPr id="6" name="Rectangle 5"/>
          <p:cNvSpPr/>
          <p:nvPr/>
        </p:nvSpPr>
        <p:spPr bwMode="auto">
          <a:xfrm>
            <a:off x="4678153" y="751427"/>
            <a:ext cx="7188200" cy="626533"/>
          </a:xfrm>
          <a:prstGeom prst="rect">
            <a:avLst/>
          </a:prstGeom>
          <a:gradFill flip="none" rotWithShape="1">
            <a:gsLst>
              <a:gs pos="0">
                <a:schemeClr val="bg1">
                  <a:alpha val="0"/>
                </a:schemeClr>
              </a:gs>
              <a:gs pos="100000">
                <a:srgbClr val="FFFFFF">
                  <a:alpha val="0"/>
                </a:srgbClr>
              </a:gs>
              <a:gs pos="50000">
                <a:schemeClr val="tx2">
                  <a:alpha val="46000"/>
                </a:schemeClr>
              </a:gs>
            </a:gsLst>
            <a:lin ang="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p:txBody>
      </p:sp>
      <p:sp>
        <p:nvSpPr>
          <p:cNvPr id="3075" name="Title 8"/>
          <p:cNvSpPr>
            <a:spLocks noGrp="1"/>
          </p:cNvSpPr>
          <p:nvPr>
            <p:ph type="ctrTitle"/>
          </p:nvPr>
        </p:nvSpPr>
        <p:spPr>
          <a:xfrm>
            <a:off x="5180912" y="919092"/>
            <a:ext cx="6182683" cy="323165"/>
          </a:xfrm>
          <a:effectLst>
            <a:outerShdw blurRad="50800" dist="38100" dir="2700000" algn="tl" rotWithShape="0">
              <a:prstClr val="black">
                <a:alpha val="40000"/>
              </a:prstClr>
            </a:outerShdw>
          </a:effectLst>
        </p:spPr>
        <p:txBody>
          <a:bodyPr/>
          <a:lstStyle/>
          <a:p>
            <a:pPr lvl="1" algn="ctr"/>
            <a:r>
              <a:rPr lang="en-US" sz="2400" dirty="0" smtClean="0">
                <a:solidFill>
                  <a:schemeClr val="bg1"/>
                </a:solidFill>
              </a:rPr>
              <a:t>EXPO 2017 Future Energy</a:t>
            </a:r>
            <a:endParaRPr lang="en-US" sz="2400" dirty="0">
              <a:solidFill>
                <a:schemeClr val="bg1"/>
              </a:solidFill>
            </a:endParaRPr>
          </a:p>
        </p:txBody>
      </p:sp>
      <p:pic>
        <p:nvPicPr>
          <p:cNvPr id="7" name="Picture 6" descr="LOGO-ASTANA-expo.png"/>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0306225" y="4769472"/>
            <a:ext cx="1023160" cy="1363665"/>
          </a:xfrm>
          <a:prstGeom prst="rect">
            <a:avLst/>
          </a:prstGeom>
        </p:spPr>
      </p:pic>
      <p:pic>
        <p:nvPicPr>
          <p:cNvPr id="9" name="Picture 8" descr="atom graphic 33 percent.png"/>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2773168" y="185159"/>
            <a:ext cx="2540597" cy="2329392"/>
          </a:xfrm>
          <a:prstGeom prst="rect">
            <a:avLst/>
          </a:prstGeom>
        </p:spPr>
      </p:pic>
    </p:spTree>
    <p:extLst>
      <p:ext uri="{BB962C8B-B14F-4D97-AF65-F5344CB8AC3E}">
        <p14:creationId xmlns:p14="http://schemas.microsoft.com/office/powerpoint/2010/main" val="35011509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descr="teal_Spot.png"/>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591733" y="4842933"/>
            <a:ext cx="10600267" cy="2015067"/>
          </a:xfrm>
          <a:prstGeom prst="rect">
            <a:avLst/>
          </a:prstGeom>
        </p:spPr>
      </p:pic>
      <p:sp>
        <p:nvSpPr>
          <p:cNvPr id="2" name="Title 1"/>
          <p:cNvSpPr>
            <a:spLocks noGrp="1"/>
          </p:cNvSpPr>
          <p:nvPr>
            <p:ph type="title"/>
          </p:nvPr>
        </p:nvSpPr>
        <p:spPr>
          <a:xfrm>
            <a:off x="457319" y="914401"/>
            <a:ext cx="11277489" cy="377026"/>
          </a:xfrm>
        </p:spPr>
        <p:txBody>
          <a:bodyPr/>
          <a:lstStyle/>
          <a:p>
            <a:r>
              <a:rPr lang="en-US" dirty="0" smtClean="0"/>
              <a:t>Commercial Nuclear Energy at 60 years old </a:t>
            </a:r>
            <a:endParaRPr lang="en-US" dirty="0"/>
          </a:p>
        </p:txBody>
      </p:sp>
      <p:sp>
        <p:nvSpPr>
          <p:cNvPr id="10" name="Content Placeholder 9"/>
          <p:cNvSpPr>
            <a:spLocks noGrp="1"/>
          </p:cNvSpPr>
          <p:nvPr>
            <p:ph idx="1"/>
          </p:nvPr>
        </p:nvSpPr>
        <p:spPr>
          <a:xfrm>
            <a:off x="457320" y="1735667"/>
            <a:ext cx="4199347" cy="4434796"/>
          </a:xfrm>
        </p:spPr>
        <p:txBody>
          <a:bodyPr/>
          <a:lstStyle/>
          <a:p>
            <a:pPr marL="0" indent="0">
              <a:buNone/>
            </a:pPr>
            <a:r>
              <a:rPr lang="en-US" sz="2400" dirty="0" smtClean="0"/>
              <a:t>From new innovation to mature global industrial enterprise</a:t>
            </a:r>
          </a:p>
          <a:p>
            <a:pPr marL="0" indent="0">
              <a:spcBef>
                <a:spcPts val="0"/>
              </a:spcBef>
              <a:buNone/>
            </a:pPr>
            <a:endParaRPr lang="en-US" dirty="0" smtClean="0"/>
          </a:p>
          <a:p>
            <a:r>
              <a:rPr lang="en-US" dirty="0" smtClean="0">
                <a:solidFill>
                  <a:schemeClr val="accent2">
                    <a:lumMod val="75000"/>
                  </a:schemeClr>
                </a:solidFill>
              </a:rPr>
              <a:t>Then:</a:t>
            </a:r>
          </a:p>
          <a:p>
            <a:pPr lvl="1"/>
            <a:r>
              <a:rPr lang="en-US" b="1" dirty="0" smtClean="0">
                <a:solidFill>
                  <a:schemeClr val="accent2">
                    <a:lumMod val="75000"/>
                  </a:schemeClr>
                </a:solidFill>
              </a:rPr>
              <a:t>2.8 billion </a:t>
            </a:r>
            <a:r>
              <a:rPr lang="en-US" dirty="0" smtClean="0">
                <a:solidFill>
                  <a:schemeClr val="accent2">
                    <a:lumMod val="75000"/>
                  </a:schemeClr>
                </a:solidFill>
              </a:rPr>
              <a:t>global population</a:t>
            </a:r>
          </a:p>
          <a:p>
            <a:pPr lvl="1"/>
            <a:r>
              <a:rPr lang="en-US" dirty="0" smtClean="0">
                <a:solidFill>
                  <a:schemeClr val="accent2">
                    <a:lumMod val="75000"/>
                  </a:schemeClr>
                </a:solidFill>
              </a:rPr>
              <a:t>Novel test and military-purposed reactors</a:t>
            </a:r>
          </a:p>
          <a:p>
            <a:pPr lvl="1"/>
            <a:r>
              <a:rPr lang="en-US" dirty="0" smtClean="0">
                <a:solidFill>
                  <a:schemeClr val="accent2">
                    <a:lumMod val="75000"/>
                  </a:schemeClr>
                </a:solidFill>
              </a:rPr>
              <a:t>130 quad global primary energy consumed</a:t>
            </a:r>
          </a:p>
          <a:p>
            <a:r>
              <a:rPr lang="en-US" dirty="0" smtClean="0">
                <a:solidFill>
                  <a:schemeClr val="tx2"/>
                </a:solidFill>
              </a:rPr>
              <a:t>Now</a:t>
            </a:r>
          </a:p>
          <a:p>
            <a:pPr lvl="1"/>
            <a:r>
              <a:rPr lang="en-US" b="1" dirty="0" smtClean="0">
                <a:solidFill>
                  <a:schemeClr val="tx2"/>
                </a:solidFill>
              </a:rPr>
              <a:t>7.8 billion </a:t>
            </a:r>
            <a:r>
              <a:rPr lang="en-US" dirty="0" smtClean="0">
                <a:solidFill>
                  <a:schemeClr val="tx2"/>
                </a:solidFill>
              </a:rPr>
              <a:t>global population</a:t>
            </a:r>
          </a:p>
          <a:p>
            <a:pPr lvl="1"/>
            <a:r>
              <a:rPr lang="en-US" b="1" dirty="0" smtClean="0">
                <a:solidFill>
                  <a:schemeClr val="tx2"/>
                </a:solidFill>
              </a:rPr>
              <a:t>444 reactors</a:t>
            </a:r>
            <a:r>
              <a:rPr lang="en-US" dirty="0" smtClean="0">
                <a:solidFill>
                  <a:schemeClr val="tx2"/>
                </a:solidFill>
              </a:rPr>
              <a:t>, 31 countries, 388 GWe, </a:t>
            </a:r>
            <a:r>
              <a:rPr lang="en-US" b="1" dirty="0" smtClean="0">
                <a:solidFill>
                  <a:schemeClr val="tx2"/>
                </a:solidFill>
              </a:rPr>
              <a:t>11% of global electricity</a:t>
            </a:r>
          </a:p>
          <a:p>
            <a:pPr lvl="1"/>
            <a:r>
              <a:rPr lang="en-US" dirty="0" smtClean="0">
                <a:solidFill>
                  <a:schemeClr val="tx2"/>
                </a:solidFill>
              </a:rPr>
              <a:t>540 quad global primary energy demand</a:t>
            </a:r>
          </a:p>
          <a:p>
            <a:pPr lvl="1"/>
            <a:endParaRPr lang="en-US" dirty="0" smtClean="0">
              <a:solidFill>
                <a:schemeClr val="tx2"/>
              </a:solidFill>
            </a:endParaRPr>
          </a:p>
          <a:p>
            <a:endParaRPr lang="en-US" dirty="0" smtClean="0">
              <a:solidFill>
                <a:schemeClr val="tx2"/>
              </a:solidFill>
            </a:endParaRPr>
          </a:p>
          <a:p>
            <a:endParaRPr lang="en-US" dirty="0"/>
          </a:p>
        </p:txBody>
      </p:sp>
      <p:sp>
        <p:nvSpPr>
          <p:cNvPr id="4" name="Slide Number Placeholder 3"/>
          <p:cNvSpPr>
            <a:spLocks noGrp="1"/>
          </p:cNvSpPr>
          <p:nvPr>
            <p:ph type="sldNum" sz="quarter" idx="11"/>
          </p:nvPr>
        </p:nvSpPr>
        <p:spPr/>
        <p:txBody>
          <a:bodyPr/>
          <a:lstStyle/>
          <a:p>
            <a:fld id="{5E27D636-B0F6-499D-82B0-9F821BCD9AFE}" type="slidenum">
              <a:rPr lang="en-US" altLang="en-US" smtClean="0"/>
              <a:pPr/>
              <a:t>2</a:t>
            </a:fld>
            <a:endParaRPr lang="en-US" altLang="en-US" dirty="0"/>
          </a:p>
        </p:txBody>
      </p:sp>
      <p:pic>
        <p:nvPicPr>
          <p:cNvPr id="20" name="Picture 19" descr="Nuclear in the World.pn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678982" y="2662766"/>
            <a:ext cx="7513018" cy="3526367"/>
          </a:xfrm>
          <a:prstGeom prst="rect">
            <a:avLst/>
          </a:prstGeom>
          <a:ln w="12700" cmpd="sng">
            <a:solidFill>
              <a:schemeClr val="bg1"/>
            </a:solidFill>
          </a:ln>
          <a:effectLst>
            <a:outerShdw blurRad="50800" dist="38100" dir="5400000" algn="t" rotWithShape="0">
              <a:prstClr val="black">
                <a:alpha val="40000"/>
              </a:prstClr>
            </a:outerShdw>
          </a:effectLst>
        </p:spPr>
      </p:pic>
      <p:pic>
        <p:nvPicPr>
          <p:cNvPr id="21" name="Picture 20" descr="Shippingport.jpg"/>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562600" y="1862667"/>
            <a:ext cx="1501316" cy="1075267"/>
          </a:xfrm>
          <a:prstGeom prst="rect">
            <a:avLst/>
          </a:prstGeom>
          <a:ln w="12700" cmpd="sng">
            <a:solidFill>
              <a:srgbClr val="FFFFFF"/>
            </a:solidFill>
          </a:ln>
          <a:effectLst>
            <a:outerShdw blurRad="50800" dist="38100" dir="2700000" algn="tl" rotWithShape="0">
              <a:prstClr val="black">
                <a:alpha val="40000"/>
              </a:prstClr>
            </a:outerShdw>
          </a:effectLst>
        </p:spPr>
      </p:pic>
      <p:sp>
        <p:nvSpPr>
          <p:cNvPr id="22" name="TextBox 21"/>
          <p:cNvSpPr txBox="1"/>
          <p:nvPr/>
        </p:nvSpPr>
        <p:spPr>
          <a:xfrm>
            <a:off x="7120466" y="2074334"/>
            <a:ext cx="2362201" cy="553998"/>
          </a:xfrm>
          <a:prstGeom prst="rect">
            <a:avLst/>
          </a:prstGeom>
          <a:noFill/>
        </p:spPr>
        <p:txBody>
          <a:bodyPr wrap="square" rtlCol="0">
            <a:spAutoFit/>
          </a:bodyPr>
          <a:lstStyle/>
          <a:p>
            <a:r>
              <a:rPr lang="en-US" sz="1000" i="1" dirty="0" smtClean="0"/>
              <a:t>First commercial nuclear plant in the United States, </a:t>
            </a:r>
            <a:r>
              <a:rPr lang="en-US" sz="1000" b="1" i="1" dirty="0" smtClean="0"/>
              <a:t>Shippingport</a:t>
            </a:r>
            <a:r>
              <a:rPr lang="en-US" sz="1000" i="1" dirty="0" smtClean="0"/>
              <a:t>, Pennsylvania </a:t>
            </a:r>
            <a:r>
              <a:rPr lang="mr-IN" sz="1000" i="1" dirty="0" smtClean="0"/>
              <a:t>–</a:t>
            </a:r>
            <a:r>
              <a:rPr lang="en-US" sz="1000" i="1" dirty="0" smtClean="0"/>
              <a:t> December 1957</a:t>
            </a:r>
            <a:endParaRPr lang="en-US" sz="1000" i="1" dirty="0"/>
          </a:p>
        </p:txBody>
      </p:sp>
    </p:spTree>
    <p:extLst>
      <p:ext uri="{BB962C8B-B14F-4D97-AF65-F5344CB8AC3E}">
        <p14:creationId xmlns:p14="http://schemas.microsoft.com/office/powerpoint/2010/main" val="13266639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nine billion people.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1754717"/>
            <a:ext cx="5952067" cy="3348566"/>
          </a:xfrm>
          <a:prstGeom prst="rect">
            <a:avLst/>
          </a:prstGeom>
          <a:ln w="12700" cmpd="sng">
            <a:solidFill>
              <a:schemeClr val="bg1"/>
            </a:solidFill>
          </a:ln>
          <a:effectLst>
            <a:outerShdw blurRad="50800" dist="38100" dir="5400000" algn="t" rotWithShape="0">
              <a:prstClr val="black">
                <a:alpha val="40000"/>
              </a:prstClr>
            </a:outerShdw>
          </a:effectLst>
        </p:spPr>
      </p:pic>
      <p:sp>
        <p:nvSpPr>
          <p:cNvPr id="2" name="Title 1"/>
          <p:cNvSpPr>
            <a:spLocks noGrp="1"/>
          </p:cNvSpPr>
          <p:nvPr>
            <p:ph type="title"/>
          </p:nvPr>
        </p:nvSpPr>
        <p:spPr>
          <a:xfrm>
            <a:off x="607523" y="1004888"/>
            <a:ext cx="11010900" cy="377026"/>
          </a:xfrm>
        </p:spPr>
        <p:txBody>
          <a:bodyPr/>
          <a:lstStyle/>
          <a:p>
            <a:r>
              <a:rPr lang="en-US" dirty="0" smtClean="0"/>
              <a:t>Imagining a World with 9 Billion People ….</a:t>
            </a:r>
            <a:endParaRPr lang="en-US" dirty="0"/>
          </a:p>
        </p:txBody>
      </p:sp>
      <p:sp>
        <p:nvSpPr>
          <p:cNvPr id="3" name="Content Placeholder 2"/>
          <p:cNvSpPr>
            <a:spLocks noGrp="1"/>
          </p:cNvSpPr>
          <p:nvPr>
            <p:ph idx="1"/>
          </p:nvPr>
        </p:nvSpPr>
        <p:spPr>
          <a:xfrm>
            <a:off x="6146235" y="1792459"/>
            <a:ext cx="5488476" cy="3587751"/>
          </a:xfrm>
        </p:spPr>
        <p:txBody>
          <a:bodyPr/>
          <a:lstStyle/>
          <a:p>
            <a:pPr>
              <a:spcBef>
                <a:spcPts val="600"/>
              </a:spcBef>
              <a:spcAft>
                <a:spcPts val="600"/>
              </a:spcAft>
            </a:pPr>
            <a:r>
              <a:rPr lang="en-US" sz="2400" dirty="0"/>
              <a:t>The coming two decades</a:t>
            </a:r>
          </a:p>
          <a:p>
            <a:pPr lvl="1">
              <a:spcBef>
                <a:spcPts val="600"/>
              </a:spcBef>
              <a:spcAft>
                <a:spcPts val="600"/>
              </a:spcAft>
            </a:pPr>
            <a:r>
              <a:rPr lang="en-US" sz="2100" dirty="0"/>
              <a:t>Economic, natural resources, and environmental stress of </a:t>
            </a:r>
            <a:r>
              <a:rPr lang="en-US" sz="2100" b="1" dirty="0"/>
              <a:t>9 </a:t>
            </a:r>
            <a:r>
              <a:rPr lang="en-US" sz="2100" b="1" dirty="0" smtClean="0"/>
              <a:t>billion </a:t>
            </a:r>
            <a:r>
              <a:rPr lang="en-US" sz="2100" b="1" dirty="0"/>
              <a:t>global population</a:t>
            </a:r>
          </a:p>
          <a:p>
            <a:pPr lvl="1">
              <a:spcBef>
                <a:spcPts val="600"/>
              </a:spcBef>
              <a:spcAft>
                <a:spcPts val="600"/>
              </a:spcAft>
            </a:pPr>
            <a:r>
              <a:rPr lang="en-US" sz="2100" dirty="0"/>
              <a:t>Global primary energy </a:t>
            </a:r>
            <a:r>
              <a:rPr lang="en-US" sz="2100" b="1" dirty="0"/>
              <a:t>demand over 800 quads</a:t>
            </a:r>
          </a:p>
          <a:p>
            <a:pPr lvl="1">
              <a:spcBef>
                <a:spcPts val="600"/>
              </a:spcBef>
              <a:spcAft>
                <a:spcPts val="600"/>
              </a:spcAft>
            </a:pPr>
            <a:r>
              <a:rPr lang="en-US" sz="2100" dirty="0"/>
              <a:t>Global nuclear supply chain market exceeds </a:t>
            </a:r>
            <a:r>
              <a:rPr lang="en-US" sz="2100" b="1" dirty="0"/>
              <a:t>$2.6 </a:t>
            </a:r>
            <a:r>
              <a:rPr lang="en-US" sz="2100" b="1" dirty="0" smtClean="0"/>
              <a:t>trillion</a:t>
            </a:r>
            <a:r>
              <a:rPr lang="en-US" sz="2100" dirty="0" smtClean="0"/>
              <a:t> </a:t>
            </a:r>
            <a:r>
              <a:rPr lang="en-US" sz="2100" dirty="0"/>
              <a:t>over two decades</a:t>
            </a:r>
          </a:p>
          <a:p>
            <a:pPr lvl="1">
              <a:spcBef>
                <a:spcPts val="600"/>
              </a:spcBef>
              <a:spcAft>
                <a:spcPts val="600"/>
              </a:spcAft>
            </a:pPr>
            <a:r>
              <a:rPr lang="en-US" sz="2100" dirty="0"/>
              <a:t>New </a:t>
            </a:r>
            <a:r>
              <a:rPr lang="en-US" sz="2100" dirty="0" smtClean="0"/>
              <a:t>state </a:t>
            </a:r>
            <a:r>
              <a:rPr lang="en-US" sz="2100" dirty="0"/>
              <a:t>and private entrants to advanced nuclear energy supply </a:t>
            </a:r>
            <a:r>
              <a:rPr lang="en-US" sz="2100" dirty="0" smtClean="0"/>
              <a:t>chain</a:t>
            </a:r>
            <a:endParaRPr lang="en-US" dirty="0"/>
          </a:p>
        </p:txBody>
      </p:sp>
      <p:sp>
        <p:nvSpPr>
          <p:cNvPr id="4" name="Slide Number Placeholder 3"/>
          <p:cNvSpPr>
            <a:spLocks noGrp="1"/>
          </p:cNvSpPr>
          <p:nvPr>
            <p:ph type="sldNum" sz="quarter" idx="11"/>
          </p:nvPr>
        </p:nvSpPr>
        <p:spPr/>
        <p:txBody>
          <a:bodyPr/>
          <a:lstStyle/>
          <a:p>
            <a:pPr>
              <a:defRPr/>
            </a:pPr>
            <a:fld id="{5E27D636-B0F6-499D-82B0-9F821BCD9AFE}" type="slidenum">
              <a:rPr lang="en-US" altLang="en-US" smtClean="0"/>
              <a:pPr>
                <a:defRPr/>
              </a:pPr>
              <a:t>3</a:t>
            </a:fld>
            <a:endParaRPr lang="en-US" altLang="en-US" dirty="0"/>
          </a:p>
        </p:txBody>
      </p:sp>
      <p:sp>
        <p:nvSpPr>
          <p:cNvPr id="5" name="Rectangle 4"/>
          <p:cNvSpPr/>
          <p:nvPr/>
        </p:nvSpPr>
        <p:spPr bwMode="auto">
          <a:xfrm>
            <a:off x="2006601" y="5482310"/>
            <a:ext cx="8644466" cy="113452"/>
          </a:xfrm>
          <a:prstGeom prst="rect">
            <a:avLst/>
          </a:prstGeom>
          <a:gradFill flip="none" rotWithShape="1">
            <a:gsLst>
              <a:gs pos="0">
                <a:schemeClr val="bg1">
                  <a:alpha val="0"/>
                </a:schemeClr>
              </a:gs>
              <a:gs pos="100000">
                <a:srgbClr val="FFFFFF">
                  <a:alpha val="0"/>
                </a:srgbClr>
              </a:gs>
              <a:gs pos="50000">
                <a:schemeClr val="tx2">
                  <a:alpha val="46000"/>
                </a:schemeClr>
              </a:gs>
            </a:gsLst>
            <a:lin ang="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p:txBody>
      </p:sp>
      <p:sp>
        <p:nvSpPr>
          <p:cNvPr id="6" name="TextBox 5"/>
          <p:cNvSpPr txBox="1"/>
          <p:nvPr/>
        </p:nvSpPr>
        <p:spPr>
          <a:xfrm>
            <a:off x="1883834" y="5629629"/>
            <a:ext cx="8890000" cy="1015663"/>
          </a:xfrm>
          <a:prstGeom prst="rect">
            <a:avLst/>
          </a:prstGeom>
          <a:noFill/>
        </p:spPr>
        <p:txBody>
          <a:bodyPr wrap="square" rtlCol="0">
            <a:spAutoFit/>
          </a:bodyPr>
          <a:lstStyle/>
          <a:p>
            <a:pPr algn="ctr"/>
            <a:r>
              <a:rPr lang="en-US" sz="3000" b="1" i="1" dirty="0">
                <a:solidFill>
                  <a:schemeClr val="bg1">
                    <a:lumMod val="50000"/>
                  </a:schemeClr>
                </a:solidFill>
              </a:rPr>
              <a:t>In this </a:t>
            </a:r>
            <a:r>
              <a:rPr lang="en-US" sz="3000" b="1" i="1" dirty="0" smtClean="0">
                <a:solidFill>
                  <a:schemeClr val="bg1">
                    <a:lumMod val="50000"/>
                  </a:schemeClr>
                </a:solidFill>
              </a:rPr>
              <a:t>future</a:t>
            </a:r>
            <a:r>
              <a:rPr lang="mr-IN" sz="3000" b="1" i="1" dirty="0" smtClean="0">
                <a:solidFill>
                  <a:schemeClr val="bg1">
                    <a:lumMod val="50000"/>
                  </a:schemeClr>
                </a:solidFill>
              </a:rPr>
              <a:t>…</a:t>
            </a:r>
            <a:r>
              <a:rPr lang="en-US" sz="3000" b="1" i="1" dirty="0" smtClean="0">
                <a:solidFill>
                  <a:schemeClr val="bg1">
                    <a:lumMod val="50000"/>
                  </a:schemeClr>
                </a:solidFill>
              </a:rPr>
              <a:t>nuclear </a:t>
            </a:r>
            <a:r>
              <a:rPr lang="en-US" sz="3000" b="1" i="1" dirty="0">
                <a:solidFill>
                  <a:schemeClr val="bg1">
                    <a:lumMod val="50000"/>
                  </a:schemeClr>
                </a:solidFill>
              </a:rPr>
              <a:t>energy is </a:t>
            </a:r>
            <a:r>
              <a:rPr lang="en-US" sz="3000" b="1" i="1" dirty="0" smtClean="0">
                <a:solidFill>
                  <a:schemeClr val="bg1">
                    <a:lumMod val="50000"/>
                  </a:schemeClr>
                </a:solidFill>
              </a:rPr>
              <a:t>not optional –</a:t>
            </a:r>
          </a:p>
          <a:p>
            <a:pPr algn="ctr"/>
            <a:r>
              <a:rPr lang="en-US" sz="3000" b="1" i="1" dirty="0" smtClean="0">
                <a:solidFill>
                  <a:schemeClr val="tx1">
                    <a:lumMod val="65000"/>
                    <a:lumOff val="35000"/>
                  </a:schemeClr>
                </a:solidFill>
              </a:rPr>
              <a:t>it </a:t>
            </a:r>
            <a:r>
              <a:rPr lang="en-US" sz="3000" b="1" i="1" dirty="0">
                <a:solidFill>
                  <a:schemeClr val="tx1">
                    <a:lumMod val="65000"/>
                    <a:lumOff val="35000"/>
                  </a:schemeClr>
                </a:solidFill>
              </a:rPr>
              <a:t>is a necessity for human well-</a:t>
            </a:r>
            <a:r>
              <a:rPr lang="en-US" sz="3000" b="1" i="1" dirty="0" smtClean="0">
                <a:solidFill>
                  <a:schemeClr val="tx1">
                    <a:lumMod val="65000"/>
                    <a:lumOff val="35000"/>
                  </a:schemeClr>
                </a:solidFill>
              </a:rPr>
              <a:t>being</a:t>
            </a:r>
            <a:endParaRPr lang="en-US" sz="3000" b="1" i="1" dirty="0">
              <a:solidFill>
                <a:schemeClr val="tx1">
                  <a:lumMod val="65000"/>
                  <a:lumOff val="35000"/>
                </a:schemeClr>
              </a:solidFill>
            </a:endParaRPr>
          </a:p>
        </p:txBody>
      </p:sp>
      <p:sp>
        <p:nvSpPr>
          <p:cNvPr id="9" name="Text Box 3"/>
          <p:cNvSpPr txBox="1">
            <a:spLocks noChangeArrowheads="1"/>
          </p:cNvSpPr>
          <p:nvPr/>
        </p:nvSpPr>
        <p:spPr bwMode="auto">
          <a:xfrm>
            <a:off x="0" y="4661551"/>
            <a:ext cx="5943599" cy="400110"/>
          </a:xfrm>
          <a:prstGeom prst="rect">
            <a:avLst/>
          </a:prstGeom>
          <a:noFill/>
          <a:ln>
            <a:noFill/>
          </a:ln>
          <a:effectLst>
            <a:outerShdw blurRad="63500" dist="38099" dir="2700000" algn="ctr" rotWithShape="0">
              <a:srgbClr val="000000">
                <a:alpha val="74998"/>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p>
            <a:pPr algn="ctr" eaLnBrk="1" hangingPunct="1"/>
            <a:r>
              <a:rPr lang="en-GB" sz="2000" b="1" dirty="0">
                <a:solidFill>
                  <a:schemeClr val="bg1"/>
                </a:solidFill>
              </a:rPr>
              <a:t>9 </a:t>
            </a:r>
            <a:r>
              <a:rPr lang="en-GB" sz="2000" b="1" dirty="0" smtClean="0">
                <a:solidFill>
                  <a:schemeClr val="bg1"/>
                </a:solidFill>
              </a:rPr>
              <a:t>billion global population</a:t>
            </a:r>
            <a:endParaRPr lang="en-GB" sz="2000" b="1" dirty="0">
              <a:solidFill>
                <a:schemeClr val="bg1"/>
              </a:solidFill>
            </a:endParaRPr>
          </a:p>
        </p:txBody>
      </p:sp>
      <p:pic>
        <p:nvPicPr>
          <p:cNvPr id="7" name="Picture 6" descr="atom graphic 33 percent.png"/>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619142" y="5167320"/>
            <a:ext cx="1747012" cy="1601780"/>
          </a:xfrm>
          <a:prstGeom prst="rect">
            <a:avLst/>
          </a:prstGeom>
        </p:spPr>
      </p:pic>
    </p:spTree>
    <p:extLst>
      <p:ext uri="{BB962C8B-B14F-4D97-AF65-F5344CB8AC3E}">
        <p14:creationId xmlns:p14="http://schemas.microsoft.com/office/powerpoint/2010/main" val="2395146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descr="teal_Spot.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204525" y="630131"/>
            <a:ext cx="6030500" cy="6030500"/>
          </a:xfrm>
          <a:prstGeom prst="rect">
            <a:avLst/>
          </a:prstGeom>
        </p:spPr>
      </p:pic>
      <p:sp>
        <p:nvSpPr>
          <p:cNvPr id="2" name="Title 1"/>
          <p:cNvSpPr>
            <a:spLocks noGrp="1"/>
          </p:cNvSpPr>
          <p:nvPr>
            <p:ph type="title"/>
          </p:nvPr>
        </p:nvSpPr>
        <p:spPr>
          <a:xfrm>
            <a:off x="457319" y="914401"/>
            <a:ext cx="11277489" cy="377026"/>
          </a:xfrm>
        </p:spPr>
        <p:txBody>
          <a:bodyPr/>
          <a:lstStyle/>
          <a:p>
            <a:r>
              <a:rPr lang="en-US" dirty="0" smtClean="0"/>
              <a:t>Imagine the future of Nuclear …..</a:t>
            </a:r>
            <a:endParaRPr lang="en-US" dirty="0"/>
          </a:p>
        </p:txBody>
      </p:sp>
      <p:sp>
        <p:nvSpPr>
          <p:cNvPr id="3" name="Content Placeholder 2"/>
          <p:cNvSpPr>
            <a:spLocks noGrp="1"/>
          </p:cNvSpPr>
          <p:nvPr>
            <p:ph idx="1"/>
          </p:nvPr>
        </p:nvSpPr>
        <p:spPr>
          <a:xfrm>
            <a:off x="457318" y="1463040"/>
            <a:ext cx="6172081" cy="4809024"/>
          </a:xfrm>
        </p:spPr>
        <p:txBody>
          <a:bodyPr/>
          <a:lstStyle/>
          <a:p>
            <a:pPr>
              <a:spcBef>
                <a:spcPts val="600"/>
              </a:spcBef>
              <a:spcAft>
                <a:spcPts val="600"/>
              </a:spcAft>
            </a:pPr>
            <a:r>
              <a:rPr lang="en-US" dirty="0" smtClean="0">
                <a:solidFill>
                  <a:schemeClr val="accent2">
                    <a:lumMod val="75000"/>
                  </a:schemeClr>
                </a:solidFill>
              </a:rPr>
              <a:t>In the model of the past, nuclear energy touches a very small share of global energy</a:t>
            </a:r>
          </a:p>
          <a:p>
            <a:pPr lvl="1">
              <a:spcBef>
                <a:spcPts val="600"/>
              </a:spcBef>
              <a:spcAft>
                <a:spcPts val="600"/>
              </a:spcAft>
            </a:pPr>
            <a:r>
              <a:rPr lang="en-US" dirty="0" smtClean="0">
                <a:solidFill>
                  <a:schemeClr val="accent2">
                    <a:lumMod val="75000"/>
                  </a:schemeClr>
                </a:solidFill>
              </a:rPr>
              <a:t>Projections that electricity accounts for ~25% of 800 quad energy demand in 2040</a:t>
            </a:r>
          </a:p>
          <a:p>
            <a:pPr lvl="1">
              <a:spcBef>
                <a:spcPts val="600"/>
              </a:spcBef>
              <a:spcAft>
                <a:spcPts val="600"/>
              </a:spcAft>
            </a:pPr>
            <a:r>
              <a:rPr lang="en-US" dirty="0" smtClean="0">
                <a:solidFill>
                  <a:schemeClr val="accent2">
                    <a:lumMod val="75000"/>
                  </a:schemeClr>
                </a:solidFill>
              </a:rPr>
              <a:t>Nuclear accounts for 10%-15% of electricity in the 2040 scenario</a:t>
            </a:r>
          </a:p>
          <a:p>
            <a:pPr lvl="1">
              <a:spcBef>
                <a:spcPts val="600"/>
              </a:spcBef>
              <a:spcAft>
                <a:spcPts val="600"/>
              </a:spcAft>
            </a:pPr>
            <a:r>
              <a:rPr lang="en-US" dirty="0" smtClean="0">
                <a:solidFill>
                  <a:schemeClr val="accent2">
                    <a:lumMod val="75000"/>
                  </a:schemeClr>
                </a:solidFill>
              </a:rPr>
              <a:t>Baseload electricity is ~40% of electricity market (U.S.)</a:t>
            </a:r>
          </a:p>
          <a:p>
            <a:pPr lvl="1">
              <a:spcBef>
                <a:spcPts val="600"/>
              </a:spcBef>
              <a:spcAft>
                <a:spcPts val="600"/>
              </a:spcAft>
            </a:pPr>
            <a:endParaRPr lang="en-US" dirty="0" smtClean="0"/>
          </a:p>
          <a:p>
            <a:pPr>
              <a:spcBef>
                <a:spcPts val="600"/>
              </a:spcBef>
              <a:spcAft>
                <a:spcPts val="600"/>
              </a:spcAft>
            </a:pPr>
            <a:r>
              <a:rPr lang="en-US" dirty="0" smtClean="0">
                <a:solidFill>
                  <a:schemeClr val="tx2"/>
                </a:solidFill>
              </a:rPr>
              <a:t>What if?</a:t>
            </a:r>
          </a:p>
          <a:p>
            <a:pPr lvl="1">
              <a:spcBef>
                <a:spcPts val="600"/>
              </a:spcBef>
              <a:spcAft>
                <a:spcPts val="600"/>
              </a:spcAft>
            </a:pPr>
            <a:r>
              <a:rPr lang="en-US" dirty="0" smtClean="0">
                <a:solidFill>
                  <a:schemeClr val="tx2"/>
                </a:solidFill>
              </a:rPr>
              <a:t>Innovation allowed lower cost, easier to operate plants </a:t>
            </a:r>
            <a:r>
              <a:rPr lang="en-US" i="1" dirty="0" smtClean="0">
                <a:solidFill>
                  <a:schemeClr val="tx2"/>
                </a:solidFill>
              </a:rPr>
              <a:t>(advanced SMR, etc.)</a:t>
            </a:r>
            <a:r>
              <a:rPr lang="en-US" dirty="0" smtClean="0">
                <a:solidFill>
                  <a:schemeClr val="tx2"/>
                </a:solidFill>
              </a:rPr>
              <a:t>?</a:t>
            </a:r>
          </a:p>
          <a:p>
            <a:pPr lvl="1">
              <a:spcBef>
                <a:spcPts val="600"/>
              </a:spcBef>
              <a:spcAft>
                <a:spcPts val="600"/>
              </a:spcAft>
            </a:pPr>
            <a:r>
              <a:rPr lang="en-US" dirty="0" smtClean="0">
                <a:solidFill>
                  <a:schemeClr val="tx2"/>
                </a:solidFill>
              </a:rPr>
              <a:t>Innovation allowed integration into broader energy economy </a:t>
            </a:r>
            <a:r>
              <a:rPr lang="en-US" i="1" dirty="0" smtClean="0">
                <a:solidFill>
                  <a:schemeClr val="tx2"/>
                </a:solidFill>
              </a:rPr>
              <a:t>(high-temperature, resilient reactors)</a:t>
            </a:r>
          </a:p>
          <a:p>
            <a:pPr lvl="1">
              <a:spcBef>
                <a:spcPts val="600"/>
              </a:spcBef>
              <a:spcAft>
                <a:spcPts val="600"/>
              </a:spcAft>
            </a:pPr>
            <a:r>
              <a:rPr lang="en-US" dirty="0" smtClean="0">
                <a:solidFill>
                  <a:schemeClr val="tx2"/>
                </a:solidFill>
              </a:rPr>
              <a:t>Innovation introduced game-changing integrated nuclear-industrial process designs?</a:t>
            </a:r>
            <a:endParaRPr lang="en-US" dirty="0">
              <a:solidFill>
                <a:schemeClr val="tx2"/>
              </a:solidFill>
            </a:endParaRPr>
          </a:p>
        </p:txBody>
      </p:sp>
      <p:sp>
        <p:nvSpPr>
          <p:cNvPr id="4" name="Slide Number Placeholder 3"/>
          <p:cNvSpPr>
            <a:spLocks noGrp="1"/>
          </p:cNvSpPr>
          <p:nvPr>
            <p:ph type="sldNum" sz="quarter" idx="11"/>
          </p:nvPr>
        </p:nvSpPr>
        <p:spPr/>
        <p:txBody>
          <a:bodyPr/>
          <a:lstStyle/>
          <a:p>
            <a:fld id="{5E27D636-B0F6-499D-82B0-9F821BCD9AFE}" type="slidenum">
              <a:rPr lang="en-US" altLang="en-US" smtClean="0"/>
              <a:pPr/>
              <a:t>4</a:t>
            </a:fld>
            <a:endParaRPr lang="en-US" altLang="en-US" dirty="0"/>
          </a:p>
        </p:txBody>
      </p:sp>
      <p:pic>
        <p:nvPicPr>
          <p:cNvPr id="13" name="Picture 12" descr="Bill Gates and Energy.pn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416347">
            <a:off x="7435747" y="1486574"/>
            <a:ext cx="4474967" cy="2355535"/>
          </a:xfrm>
          <a:prstGeom prst="rect">
            <a:avLst/>
          </a:prstGeom>
          <a:ln w="12700" cmpd="sng">
            <a:solidFill>
              <a:srgbClr val="FFFFFF"/>
            </a:solidFill>
          </a:ln>
          <a:effectLst>
            <a:outerShdw blurRad="50800" dist="38100" dir="5400000" algn="t" rotWithShape="0">
              <a:prstClr val="black">
                <a:alpha val="40000"/>
              </a:prstClr>
            </a:outerShdw>
          </a:effectLst>
        </p:spPr>
      </p:pic>
      <p:pic>
        <p:nvPicPr>
          <p:cNvPr id="12" name="Picture 11" descr="Traveling Wave at Glance.png"/>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652549" y="3209248"/>
            <a:ext cx="5262030" cy="3087058"/>
          </a:xfrm>
          <a:prstGeom prst="rect">
            <a:avLst/>
          </a:prstGeom>
        </p:spPr>
      </p:pic>
    </p:spTree>
    <p:extLst>
      <p:ext uri="{BB962C8B-B14F-4D97-AF65-F5344CB8AC3E}">
        <p14:creationId xmlns:p14="http://schemas.microsoft.com/office/powerpoint/2010/main" val="39431153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507349" y="2249215"/>
            <a:ext cx="10693255" cy="4244901"/>
          </a:xfrm>
          <a:prstGeom prst="rect">
            <a:avLst/>
          </a:prstGeom>
        </p:spPr>
      </p:pic>
      <p:sp>
        <p:nvSpPr>
          <p:cNvPr id="2" name="Title 1"/>
          <p:cNvSpPr>
            <a:spLocks noGrp="1"/>
          </p:cNvSpPr>
          <p:nvPr>
            <p:ph type="title"/>
          </p:nvPr>
        </p:nvSpPr>
        <p:spPr/>
        <p:txBody>
          <a:bodyPr/>
          <a:lstStyle/>
          <a:p>
            <a:r>
              <a:rPr lang="en-US" smtClean="0"/>
              <a:t>Beyond electricity – </a:t>
            </a:r>
            <a:endParaRPr lang="en-US" dirty="0"/>
          </a:p>
        </p:txBody>
      </p:sp>
      <p:sp>
        <p:nvSpPr>
          <p:cNvPr id="3" name="Content Placeholder 2"/>
          <p:cNvSpPr>
            <a:spLocks noGrp="1"/>
          </p:cNvSpPr>
          <p:nvPr>
            <p:ph idx="1"/>
          </p:nvPr>
        </p:nvSpPr>
        <p:spPr/>
        <p:txBody>
          <a:bodyPr/>
          <a:lstStyle/>
          <a:p>
            <a:r>
              <a:rPr lang="en-US" smtClean="0"/>
              <a:t>Industrial energy use (electricity and heat) accounts for over half of the global energy demand – many nuclear coupling schemes considered in the past</a:t>
            </a:r>
          </a:p>
          <a:p>
            <a:endParaRPr lang="en-US" dirty="0"/>
          </a:p>
        </p:txBody>
      </p:sp>
      <p:sp>
        <p:nvSpPr>
          <p:cNvPr id="4" name="Slide Number Placeholder 3"/>
          <p:cNvSpPr>
            <a:spLocks noGrp="1"/>
          </p:cNvSpPr>
          <p:nvPr>
            <p:ph type="sldNum" sz="quarter" idx="11"/>
          </p:nvPr>
        </p:nvSpPr>
        <p:spPr/>
        <p:txBody>
          <a:bodyPr/>
          <a:lstStyle/>
          <a:p>
            <a:fld id="{5E27D636-B0F6-499D-82B0-9F821BCD9AFE}" type="slidenum">
              <a:rPr lang="en-US" altLang="en-US" smtClean="0"/>
              <a:pPr/>
              <a:t>5</a:t>
            </a:fld>
            <a:endParaRPr lang="en-US" altLang="en-US" dirty="0"/>
          </a:p>
        </p:txBody>
      </p:sp>
    </p:spTree>
    <p:extLst>
      <p:ext uri="{BB962C8B-B14F-4D97-AF65-F5344CB8AC3E}">
        <p14:creationId xmlns:p14="http://schemas.microsoft.com/office/powerpoint/2010/main" val="9781436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2"/>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6210300" y="1651000"/>
            <a:ext cx="5740400" cy="2794000"/>
          </a:xfrm>
          <a:prstGeom prst="rect">
            <a:avLst/>
          </a:prstGeom>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a:xfrm>
            <a:off x="457319" y="914401"/>
            <a:ext cx="11277489" cy="377026"/>
          </a:xfrm>
        </p:spPr>
        <p:txBody>
          <a:bodyPr/>
          <a:lstStyle/>
          <a:p>
            <a:r>
              <a:rPr lang="en-US" dirty="0" smtClean="0"/>
              <a:t>Carbon conversion – Moving to higher-value products</a:t>
            </a:r>
            <a:endParaRPr lang="en-US" dirty="0"/>
          </a:p>
        </p:txBody>
      </p:sp>
      <p:sp>
        <p:nvSpPr>
          <p:cNvPr id="34" name="Content Placeholder 2"/>
          <p:cNvSpPr>
            <a:spLocks noGrp="1"/>
          </p:cNvSpPr>
          <p:nvPr>
            <p:ph sz="half" idx="1"/>
          </p:nvPr>
        </p:nvSpPr>
        <p:spPr>
          <a:xfrm>
            <a:off x="292101" y="4508500"/>
            <a:ext cx="5715000" cy="1649150"/>
          </a:xfrm>
        </p:spPr>
        <p:txBody>
          <a:bodyPr/>
          <a:lstStyle/>
          <a:p>
            <a:pPr marL="0" indent="0">
              <a:spcBef>
                <a:spcPts val="400"/>
              </a:spcBef>
              <a:buNone/>
            </a:pPr>
            <a:r>
              <a:rPr lang="en-US" sz="1800" dirty="0" smtClean="0"/>
              <a:t>Acetic Acid	Acetone		Acrylonitrile</a:t>
            </a:r>
          </a:p>
          <a:p>
            <a:pPr marL="0" indent="0">
              <a:spcBef>
                <a:spcPts val="400"/>
              </a:spcBef>
              <a:buNone/>
            </a:pPr>
            <a:r>
              <a:rPr lang="en-US" sz="1800" dirty="0" smtClean="0">
                <a:solidFill>
                  <a:srgbClr val="FF8000"/>
                </a:solidFill>
              </a:rPr>
              <a:t>Ammonia</a:t>
            </a:r>
            <a:r>
              <a:rPr lang="en-US" sz="1800" dirty="0" smtClean="0"/>
              <a:t>	Base oils-lubes	Butadiene</a:t>
            </a:r>
          </a:p>
          <a:p>
            <a:pPr marL="0" indent="0">
              <a:spcBef>
                <a:spcPts val="400"/>
              </a:spcBef>
              <a:buNone/>
            </a:pPr>
            <a:r>
              <a:rPr lang="en-US" sz="1800" dirty="0" smtClean="0"/>
              <a:t>Ethyl Alcohol	</a:t>
            </a:r>
            <a:r>
              <a:rPr lang="en-US" sz="1800" dirty="0" smtClean="0">
                <a:solidFill>
                  <a:srgbClr val="FF8000"/>
                </a:solidFill>
              </a:rPr>
              <a:t>Ethylene</a:t>
            </a:r>
            <a:r>
              <a:rPr lang="en-US" sz="1800" dirty="0" smtClean="0"/>
              <a:t>	</a:t>
            </a:r>
            <a:r>
              <a:rPr lang="en-US" sz="1800" dirty="0" smtClean="0">
                <a:solidFill>
                  <a:srgbClr val="FF8000"/>
                </a:solidFill>
              </a:rPr>
              <a:t>Ethylene Glycol</a:t>
            </a:r>
          </a:p>
          <a:p>
            <a:pPr marL="0" indent="0">
              <a:spcBef>
                <a:spcPts val="400"/>
              </a:spcBef>
              <a:buNone/>
            </a:pPr>
            <a:r>
              <a:rPr lang="en-US" sz="1800" dirty="0" smtClean="0"/>
              <a:t>Formic Acid	</a:t>
            </a:r>
            <a:r>
              <a:rPr lang="en-US" sz="1800" dirty="0" smtClean="0">
                <a:solidFill>
                  <a:srgbClr val="FF8000"/>
                </a:solidFill>
              </a:rPr>
              <a:t>Hydrogen</a:t>
            </a:r>
            <a:r>
              <a:rPr lang="en-US" sz="1800" dirty="0" smtClean="0"/>
              <a:t>	</a:t>
            </a:r>
            <a:r>
              <a:rPr lang="en-US" sz="1800" dirty="0" err="1" smtClean="0"/>
              <a:t>Isocynates</a:t>
            </a:r>
            <a:endParaRPr lang="en-US" sz="1800" dirty="0" smtClean="0"/>
          </a:p>
          <a:p>
            <a:pPr marL="0" indent="0">
              <a:spcBef>
                <a:spcPts val="400"/>
              </a:spcBef>
              <a:buNone/>
            </a:pPr>
            <a:r>
              <a:rPr lang="en-US" sz="1800" dirty="0" smtClean="0"/>
              <a:t>Melamine	</a:t>
            </a:r>
            <a:r>
              <a:rPr lang="en-US" sz="1800" dirty="0" smtClean="0">
                <a:solidFill>
                  <a:srgbClr val="FF8000"/>
                </a:solidFill>
              </a:rPr>
              <a:t>Methanol</a:t>
            </a:r>
            <a:r>
              <a:rPr lang="en-US" sz="1800" dirty="0" smtClean="0"/>
              <a:t>	Oxo-Alcohols</a:t>
            </a:r>
          </a:p>
          <a:p>
            <a:pPr marL="0" indent="0">
              <a:spcBef>
                <a:spcPts val="400"/>
              </a:spcBef>
              <a:buNone/>
            </a:pPr>
            <a:r>
              <a:rPr lang="en-US" sz="1800" dirty="0" smtClean="0"/>
              <a:t>Polyethylene	Polypropylene	Polyvinyl Chloride</a:t>
            </a:r>
          </a:p>
          <a:p>
            <a:pPr marL="0" indent="0">
              <a:spcBef>
                <a:spcPts val="400"/>
              </a:spcBef>
              <a:buNone/>
            </a:pPr>
            <a:endParaRPr lang="en-US" sz="1800" dirty="0"/>
          </a:p>
        </p:txBody>
      </p:sp>
      <p:sp>
        <p:nvSpPr>
          <p:cNvPr id="9" name="Content Placeholder 8"/>
          <p:cNvSpPr>
            <a:spLocks noGrp="1"/>
          </p:cNvSpPr>
          <p:nvPr>
            <p:ph sz="half" idx="2"/>
          </p:nvPr>
        </p:nvSpPr>
        <p:spPr>
          <a:xfrm>
            <a:off x="6413500" y="4676140"/>
            <a:ext cx="5511800" cy="1534160"/>
          </a:xfrm>
        </p:spPr>
        <p:txBody>
          <a:bodyPr/>
          <a:lstStyle/>
          <a:p>
            <a:pPr marL="342900" indent="-342900">
              <a:lnSpc>
                <a:spcPct val="90000"/>
              </a:lnSpc>
              <a:spcBef>
                <a:spcPts val="600"/>
              </a:spcBef>
              <a:spcAft>
                <a:spcPts val="600"/>
              </a:spcAft>
              <a:buClr>
                <a:schemeClr val="accent2">
                  <a:lumMod val="75000"/>
                </a:schemeClr>
              </a:buClr>
              <a:buSzPct val="120000"/>
              <a:buFont typeface="Wingdings" charset="2"/>
              <a:buChar char="q"/>
            </a:pPr>
            <a:r>
              <a:rPr lang="en-US" sz="1800" dirty="0" smtClean="0"/>
              <a:t>H</a:t>
            </a:r>
            <a:r>
              <a:rPr lang="en-US" sz="1800" baseline="-25000" dirty="0" smtClean="0"/>
              <a:t>2</a:t>
            </a:r>
            <a:r>
              <a:rPr lang="en-US" sz="1800" dirty="0" smtClean="0"/>
              <a:t> for FCV, fertilizers, and oil refining</a:t>
            </a:r>
          </a:p>
          <a:p>
            <a:pPr marL="342900" indent="-342900">
              <a:lnSpc>
                <a:spcPct val="90000"/>
              </a:lnSpc>
              <a:spcBef>
                <a:spcPts val="600"/>
              </a:spcBef>
              <a:spcAft>
                <a:spcPts val="600"/>
              </a:spcAft>
              <a:buClr>
                <a:schemeClr val="accent2">
                  <a:lumMod val="75000"/>
                </a:schemeClr>
              </a:buClr>
              <a:buSzPct val="120000"/>
              <a:buFont typeface="Wingdings" charset="2"/>
              <a:buChar char="q"/>
            </a:pPr>
            <a:r>
              <a:rPr lang="en-US" sz="1800" dirty="0" smtClean="0"/>
              <a:t>Heat and electricity for alkane activation and dehydrogenation for plastics and resins</a:t>
            </a:r>
          </a:p>
          <a:p>
            <a:pPr marL="342900" indent="-342900">
              <a:lnSpc>
                <a:spcPct val="90000"/>
              </a:lnSpc>
              <a:spcBef>
                <a:spcPts val="600"/>
              </a:spcBef>
              <a:spcAft>
                <a:spcPts val="600"/>
              </a:spcAft>
              <a:buClr>
                <a:schemeClr val="accent2">
                  <a:lumMod val="75000"/>
                </a:schemeClr>
              </a:buClr>
              <a:buSzPct val="120000"/>
              <a:buFont typeface="Wingdings" charset="2"/>
              <a:buChar char="q"/>
            </a:pPr>
            <a:r>
              <a:rPr lang="en-US" sz="1800" dirty="0" smtClean="0"/>
              <a:t>Syngas for methanol and direct reduced iron</a:t>
            </a:r>
          </a:p>
          <a:p>
            <a:pPr>
              <a:lnSpc>
                <a:spcPct val="90000"/>
              </a:lnSpc>
              <a:spcBef>
                <a:spcPts val="600"/>
              </a:spcBef>
              <a:spcAft>
                <a:spcPts val="600"/>
              </a:spcAft>
              <a:buSzPct val="120000"/>
              <a:buFont typeface="Wingdings" charset="2"/>
              <a:buChar char="q"/>
            </a:pPr>
            <a:endParaRPr lang="en-US" dirty="0"/>
          </a:p>
        </p:txBody>
      </p:sp>
      <p:sp>
        <p:nvSpPr>
          <p:cNvPr id="5" name="Slide Number Placeholder 4"/>
          <p:cNvSpPr>
            <a:spLocks noGrp="1"/>
          </p:cNvSpPr>
          <p:nvPr>
            <p:ph type="sldNum" sz="quarter" idx="11"/>
          </p:nvPr>
        </p:nvSpPr>
        <p:spPr>
          <a:xfrm>
            <a:off x="11643423" y="6553202"/>
            <a:ext cx="347133" cy="169277"/>
          </a:xfrm>
        </p:spPr>
        <p:txBody>
          <a:bodyPr/>
          <a:lstStyle/>
          <a:p>
            <a:fld id="{1A8E0E99-3CFD-44AE-B6CE-44AD9F3806DA}" type="slidenum">
              <a:rPr lang="en-US" altLang="en-US" smtClean="0"/>
              <a:pPr/>
              <a:t>6</a:t>
            </a:fld>
            <a:endParaRPr lang="en-US" altLang="en-US" dirty="0"/>
          </a:p>
        </p:txBody>
      </p:sp>
      <p:sp>
        <p:nvSpPr>
          <p:cNvPr id="15" name="TextBox 14"/>
          <p:cNvSpPr txBox="1"/>
          <p:nvPr/>
        </p:nvSpPr>
        <p:spPr>
          <a:xfrm>
            <a:off x="2678107" y="3274523"/>
            <a:ext cx="1520425" cy="430883"/>
          </a:xfrm>
          <a:prstGeom prst="rect">
            <a:avLst/>
          </a:prstGeom>
          <a:noFill/>
        </p:spPr>
        <p:txBody>
          <a:bodyPr wrap="none" lIns="121917" tIns="60958" rIns="121917" bIns="60958" rtlCol="0">
            <a:spAutoFit/>
          </a:bodyPr>
          <a:lstStyle/>
          <a:p>
            <a:pPr algn="r"/>
            <a:r>
              <a:rPr lang="en-US" sz="2000" b="1" i="1" dirty="0"/>
              <a:t>Fertilizers</a:t>
            </a:r>
          </a:p>
        </p:txBody>
      </p:sp>
      <p:sp>
        <p:nvSpPr>
          <p:cNvPr id="16" name="TextBox 15"/>
          <p:cNvSpPr txBox="1"/>
          <p:nvPr/>
        </p:nvSpPr>
        <p:spPr>
          <a:xfrm>
            <a:off x="1751371" y="2816229"/>
            <a:ext cx="2447161" cy="430883"/>
          </a:xfrm>
          <a:prstGeom prst="rect">
            <a:avLst/>
          </a:prstGeom>
          <a:noFill/>
        </p:spPr>
        <p:txBody>
          <a:bodyPr wrap="none" lIns="121917" tIns="60958" rIns="121917" bIns="60958" rtlCol="0">
            <a:spAutoFit/>
          </a:bodyPr>
          <a:lstStyle/>
          <a:p>
            <a:pPr algn="r"/>
            <a:r>
              <a:rPr lang="en-US" sz="2000" b="1" i="1" dirty="0"/>
              <a:t>Plastics &amp; Resins</a:t>
            </a:r>
          </a:p>
        </p:txBody>
      </p:sp>
      <p:sp>
        <p:nvSpPr>
          <p:cNvPr id="23" name="TextBox 22"/>
          <p:cNvSpPr txBox="1"/>
          <p:nvPr/>
        </p:nvSpPr>
        <p:spPr>
          <a:xfrm>
            <a:off x="1580175" y="2343938"/>
            <a:ext cx="2618357" cy="430883"/>
          </a:xfrm>
          <a:prstGeom prst="rect">
            <a:avLst/>
          </a:prstGeom>
          <a:noFill/>
        </p:spPr>
        <p:txBody>
          <a:bodyPr wrap="none" lIns="121917" tIns="60958" rIns="121917" bIns="60958" rtlCol="0">
            <a:spAutoFit/>
          </a:bodyPr>
          <a:lstStyle/>
          <a:p>
            <a:pPr algn="r"/>
            <a:r>
              <a:rPr lang="en-US" sz="2000" b="1" i="1" dirty="0"/>
              <a:t>Primary Chemicals</a:t>
            </a:r>
          </a:p>
        </p:txBody>
      </p:sp>
      <p:sp>
        <p:nvSpPr>
          <p:cNvPr id="28" name="TextBox 27"/>
          <p:cNvSpPr txBox="1"/>
          <p:nvPr/>
        </p:nvSpPr>
        <p:spPr>
          <a:xfrm>
            <a:off x="911172" y="1953099"/>
            <a:ext cx="3287360" cy="430883"/>
          </a:xfrm>
          <a:prstGeom prst="rect">
            <a:avLst/>
          </a:prstGeom>
          <a:noFill/>
        </p:spPr>
        <p:txBody>
          <a:bodyPr wrap="none" lIns="121917" tIns="60958" rIns="121917" bIns="60958" rtlCol="0">
            <a:spAutoFit/>
          </a:bodyPr>
          <a:lstStyle/>
          <a:p>
            <a:pPr algn="r"/>
            <a:r>
              <a:rPr lang="en-US" sz="2000" b="1" i="1" dirty="0"/>
              <a:t>Synthetic Fuels &amp; Lubes</a:t>
            </a:r>
          </a:p>
        </p:txBody>
      </p:sp>
      <p:sp>
        <p:nvSpPr>
          <p:cNvPr id="19" name="TextBox 18"/>
          <p:cNvSpPr txBox="1"/>
          <p:nvPr/>
        </p:nvSpPr>
        <p:spPr>
          <a:xfrm>
            <a:off x="2064958" y="3758627"/>
            <a:ext cx="2133574" cy="430883"/>
          </a:xfrm>
          <a:prstGeom prst="rect">
            <a:avLst/>
          </a:prstGeom>
          <a:noFill/>
        </p:spPr>
        <p:txBody>
          <a:bodyPr wrap="none" lIns="121917" tIns="60958" rIns="121917" bIns="60958" rtlCol="0">
            <a:spAutoFit/>
          </a:bodyPr>
          <a:lstStyle/>
          <a:p>
            <a:pPr algn="r"/>
            <a:r>
              <a:rPr lang="en-US" sz="2000" b="1" i="1" dirty="0"/>
              <a:t>Primary Metals</a:t>
            </a:r>
          </a:p>
        </p:txBody>
      </p:sp>
      <p:grpSp>
        <p:nvGrpSpPr>
          <p:cNvPr id="25" name="Group 24"/>
          <p:cNvGrpSpPr/>
          <p:nvPr/>
        </p:nvGrpSpPr>
        <p:grpSpPr>
          <a:xfrm>
            <a:off x="4437022" y="1905000"/>
            <a:ext cx="1200806" cy="2391429"/>
            <a:chOff x="4437021" y="1464364"/>
            <a:chExt cx="1485159" cy="2832065"/>
          </a:xfrm>
        </p:grpSpPr>
        <p:pic>
          <p:nvPicPr>
            <p:cNvPr id="31" name="Picture 30"/>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445705" y="2001355"/>
              <a:ext cx="1467791" cy="664144"/>
            </a:xfrm>
            <a:prstGeom prst="ellipse">
              <a:avLst/>
            </a:prstGeom>
            <a:ln>
              <a:noFill/>
            </a:ln>
            <a:effectLst>
              <a:softEdge rad="112500"/>
            </a:effectLst>
          </p:spPr>
        </p:pic>
        <p:pic>
          <p:nvPicPr>
            <p:cNvPr id="24" name="Picture 5"/>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4466244" y="1464364"/>
              <a:ext cx="1426713" cy="675797"/>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 name="Picture 10"/>
            <p:cNvPicPr>
              <a:picLocks noChangeAspect="1"/>
            </p:cNvPicPr>
            <p:nvPr/>
          </p:nvPicPr>
          <p:blipFill>
            <a:blip r:embed="rId6" cstate="email">
              <a:extLst>
                <a:ext uri="{28A0092B-C50C-407E-A947-70E740481C1C}">
                  <a14:useLocalDpi xmlns:a14="http://schemas.microsoft.com/office/drawing/2010/main"/>
                </a:ext>
              </a:extLst>
            </a:blip>
            <a:srcRect/>
            <a:stretch>
              <a:fillRect/>
            </a:stretch>
          </p:blipFill>
          <p:spPr bwMode="auto">
            <a:xfrm>
              <a:off x="4478615" y="2526693"/>
              <a:ext cx="1401971" cy="672792"/>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 name="Picture 21"/>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4437021" y="3060679"/>
              <a:ext cx="1485159" cy="696169"/>
            </a:xfrm>
            <a:prstGeom prst="ellipse">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0" name="Picture 2"/>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4483872" y="3618043"/>
              <a:ext cx="1391456" cy="678386"/>
            </a:xfrm>
            <a:prstGeom prst="ellipse">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cxnSp>
        <p:nvCxnSpPr>
          <p:cNvPr id="4" name="Straight Connector 3"/>
          <p:cNvCxnSpPr/>
          <p:nvPr/>
        </p:nvCxnSpPr>
        <p:spPr bwMode="auto">
          <a:xfrm>
            <a:off x="6108700" y="1422400"/>
            <a:ext cx="0" cy="5435600"/>
          </a:xfrm>
          <a:prstGeom prst="line">
            <a:avLst/>
          </a:prstGeom>
          <a:solidFill>
            <a:schemeClr val="accent1"/>
          </a:solidFill>
          <a:ln w="57150" cap="flat" cmpd="sng" algn="ctr">
            <a:gradFill flip="none" rotWithShape="1">
              <a:gsLst>
                <a:gs pos="0">
                  <a:schemeClr val="bg1">
                    <a:alpha val="0"/>
                  </a:schemeClr>
                </a:gs>
                <a:gs pos="100000">
                  <a:srgbClr val="FFFFFF">
                    <a:alpha val="0"/>
                  </a:srgbClr>
                </a:gs>
                <a:gs pos="50000">
                  <a:schemeClr val="accent4">
                    <a:lumMod val="50000"/>
                  </a:schemeClr>
                </a:gs>
              </a:gsLst>
              <a:lin ang="5400000" scaled="0"/>
              <a:tileRect/>
            </a:gra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 name="Straight Connector 19"/>
          <p:cNvCxnSpPr/>
          <p:nvPr/>
        </p:nvCxnSpPr>
        <p:spPr bwMode="auto">
          <a:xfrm>
            <a:off x="0" y="4436620"/>
            <a:ext cx="12192000" cy="12056"/>
          </a:xfrm>
          <a:prstGeom prst="line">
            <a:avLst/>
          </a:prstGeom>
          <a:solidFill>
            <a:schemeClr val="accent1"/>
          </a:solidFill>
          <a:ln w="57150" cap="flat" cmpd="sng" algn="ctr">
            <a:gradFill flip="none" rotWithShape="1">
              <a:gsLst>
                <a:gs pos="0">
                  <a:schemeClr val="bg1">
                    <a:alpha val="0"/>
                  </a:schemeClr>
                </a:gs>
                <a:gs pos="100000">
                  <a:srgbClr val="FFFFFF">
                    <a:alpha val="0"/>
                  </a:srgbClr>
                </a:gs>
                <a:gs pos="50000">
                  <a:schemeClr val="accent4">
                    <a:lumMod val="50000"/>
                  </a:schemeClr>
                </a:gs>
              </a:gsLst>
              <a:lin ang="0" scaled="1"/>
              <a:tileRect/>
            </a:gra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3" name="TextBox 32"/>
          <p:cNvSpPr txBox="1"/>
          <p:nvPr/>
        </p:nvSpPr>
        <p:spPr>
          <a:xfrm>
            <a:off x="441325" y="6276716"/>
            <a:ext cx="5324475" cy="430883"/>
          </a:xfrm>
          <a:prstGeom prst="rect">
            <a:avLst/>
          </a:prstGeom>
          <a:solidFill>
            <a:schemeClr val="tx2"/>
          </a:solidFill>
          <a:ln>
            <a:noFill/>
          </a:ln>
        </p:spPr>
        <p:txBody>
          <a:bodyPr wrap="square" lIns="121917" tIns="60958" rIns="121917" bIns="60958" rtlCol="0">
            <a:spAutoFit/>
          </a:bodyPr>
          <a:lstStyle/>
          <a:p>
            <a:pPr algn="ctr"/>
            <a:r>
              <a:rPr lang="en-US" sz="2000" b="1" i="1" dirty="0">
                <a:solidFill>
                  <a:schemeClr val="bg1"/>
                </a:solidFill>
                <a:latin typeface="Arial Narrow"/>
                <a:cs typeface="Arial Narrow"/>
              </a:rPr>
              <a:t>Chemical commodities produced from NG</a:t>
            </a:r>
            <a:endParaRPr lang="en-US" sz="2000" b="1" i="1" dirty="0">
              <a:solidFill>
                <a:srgbClr val="FFFF00"/>
              </a:solidFill>
              <a:latin typeface="Arial Narrow"/>
              <a:cs typeface="Arial Narrow"/>
            </a:endParaRPr>
          </a:p>
        </p:txBody>
      </p:sp>
      <p:sp>
        <p:nvSpPr>
          <p:cNvPr id="35" name="TextBox 34"/>
          <p:cNvSpPr txBox="1"/>
          <p:nvPr/>
        </p:nvSpPr>
        <p:spPr>
          <a:xfrm>
            <a:off x="6464300" y="6276716"/>
            <a:ext cx="5270499" cy="430883"/>
          </a:xfrm>
          <a:prstGeom prst="rect">
            <a:avLst/>
          </a:prstGeom>
          <a:solidFill>
            <a:srgbClr val="69784F"/>
          </a:solidFill>
          <a:ln>
            <a:noFill/>
          </a:ln>
        </p:spPr>
        <p:txBody>
          <a:bodyPr wrap="square" lIns="121917" tIns="60958" rIns="121917" bIns="60958" rtlCol="0">
            <a:spAutoFit/>
          </a:bodyPr>
          <a:lstStyle/>
          <a:p>
            <a:pPr algn="ctr"/>
            <a:r>
              <a:rPr lang="en-US" sz="2000" b="1" i="1" dirty="0">
                <a:solidFill>
                  <a:schemeClr val="bg1"/>
                </a:solidFill>
                <a:latin typeface="Arial Narrow"/>
                <a:cs typeface="Arial Narrow"/>
              </a:rPr>
              <a:t>Opportunity for advanced reactors?</a:t>
            </a:r>
          </a:p>
        </p:txBody>
      </p:sp>
      <p:sp>
        <p:nvSpPr>
          <p:cNvPr id="21" name="TextBox 20"/>
          <p:cNvSpPr txBox="1"/>
          <p:nvPr/>
        </p:nvSpPr>
        <p:spPr>
          <a:xfrm>
            <a:off x="431800" y="1460958"/>
            <a:ext cx="5334000" cy="435738"/>
          </a:xfrm>
          <a:prstGeom prst="rect">
            <a:avLst/>
          </a:prstGeom>
          <a:solidFill>
            <a:schemeClr val="tx2"/>
          </a:solidFill>
          <a:ln>
            <a:noFill/>
          </a:ln>
        </p:spPr>
        <p:txBody>
          <a:bodyPr wrap="square" lIns="121917" tIns="60958" rIns="121917" bIns="60958" rtlCol="0">
            <a:spAutoFit/>
          </a:bodyPr>
          <a:lstStyle/>
          <a:p>
            <a:pPr algn="ctr"/>
            <a:r>
              <a:rPr lang="en-US" sz="2000" b="1" i="1" dirty="0">
                <a:solidFill>
                  <a:schemeClr val="bg1"/>
                </a:solidFill>
                <a:latin typeface="Arial Narrow"/>
                <a:cs typeface="Arial Narrow"/>
              </a:rPr>
              <a:t>Commodities produced with NG</a:t>
            </a:r>
          </a:p>
        </p:txBody>
      </p:sp>
      <p:sp>
        <p:nvSpPr>
          <p:cNvPr id="22" name="TextBox 21"/>
          <p:cNvSpPr txBox="1"/>
          <p:nvPr/>
        </p:nvSpPr>
        <p:spPr>
          <a:xfrm>
            <a:off x="6445250" y="1460958"/>
            <a:ext cx="5270501" cy="431342"/>
          </a:xfrm>
          <a:prstGeom prst="rect">
            <a:avLst/>
          </a:prstGeom>
          <a:solidFill>
            <a:schemeClr val="accent2">
              <a:lumMod val="75000"/>
            </a:schemeClr>
          </a:solidFill>
          <a:ln>
            <a:noFill/>
          </a:ln>
        </p:spPr>
        <p:txBody>
          <a:bodyPr wrap="square" lIns="121917" tIns="60958" rIns="121917" bIns="60958" rtlCol="0">
            <a:spAutoFit/>
          </a:bodyPr>
          <a:lstStyle/>
          <a:p>
            <a:pPr algn="ctr"/>
            <a:r>
              <a:rPr lang="en-US" sz="2000" b="1" i="1" dirty="0">
                <a:solidFill>
                  <a:schemeClr val="bg1"/>
                </a:solidFill>
                <a:latin typeface="Arial Narrow"/>
              </a:rPr>
              <a:t>Plastics Market: 50% growth projected by 2040</a:t>
            </a:r>
          </a:p>
        </p:txBody>
      </p:sp>
    </p:spTree>
    <p:extLst>
      <p:ext uri="{BB962C8B-B14F-4D97-AF65-F5344CB8AC3E}">
        <p14:creationId xmlns:p14="http://schemas.microsoft.com/office/powerpoint/2010/main" val="15516214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5925" y="893739"/>
            <a:ext cx="11010900" cy="377026"/>
          </a:xfrm>
        </p:spPr>
        <p:txBody>
          <a:bodyPr/>
          <a:lstStyle/>
          <a:p>
            <a:r>
              <a:rPr lang="en-US" dirty="0" smtClean="0"/>
              <a:t>Innovations in process technology are key ….</a:t>
            </a:r>
            <a:endParaRPr lang="en-US" dirty="0"/>
          </a:p>
        </p:txBody>
      </p:sp>
      <p:sp>
        <p:nvSpPr>
          <p:cNvPr id="3" name="Content Placeholder 2"/>
          <p:cNvSpPr>
            <a:spLocks noGrp="1"/>
          </p:cNvSpPr>
          <p:nvPr>
            <p:ph idx="1"/>
          </p:nvPr>
        </p:nvSpPr>
        <p:spPr>
          <a:xfrm>
            <a:off x="415925" y="1676400"/>
            <a:ext cx="5701584" cy="4427539"/>
          </a:xfrm>
        </p:spPr>
        <p:txBody>
          <a:bodyPr/>
          <a:lstStyle/>
          <a:p>
            <a:r>
              <a:rPr lang="en-US" sz="2400" dirty="0"/>
              <a:t>Process intensification will lower activation temperature requirements</a:t>
            </a:r>
          </a:p>
          <a:p>
            <a:pPr lvl="1"/>
            <a:r>
              <a:rPr lang="en-US" sz="2100" dirty="0"/>
              <a:t>Catalyst innovation to reduce alkane activation to 300-</a:t>
            </a:r>
            <a:r>
              <a:rPr lang="en-US" sz="2100" dirty="0" smtClean="0"/>
              <a:t>400°C</a:t>
            </a:r>
            <a:endParaRPr lang="en-US" sz="2100" dirty="0"/>
          </a:p>
          <a:p>
            <a:pPr lvl="1"/>
            <a:r>
              <a:rPr lang="en-US" sz="2100" dirty="0"/>
              <a:t>Electro-catalysis to further reduce</a:t>
            </a:r>
          </a:p>
          <a:p>
            <a:pPr lvl="1"/>
            <a:r>
              <a:rPr lang="en-US" sz="2100" dirty="0"/>
              <a:t>Substantially reduce nuclear system complexity</a:t>
            </a:r>
          </a:p>
          <a:p>
            <a:r>
              <a:rPr lang="en-US" sz="2400" dirty="0"/>
              <a:t>Example: Ethylene production using M1 </a:t>
            </a:r>
            <a:r>
              <a:rPr lang="en-US" sz="2400" dirty="0" smtClean="0"/>
              <a:t>catalyst*</a:t>
            </a:r>
            <a:endParaRPr lang="en-US" sz="2400" dirty="0"/>
          </a:p>
          <a:p>
            <a:pPr lvl="1"/>
            <a:r>
              <a:rPr lang="en-US" sz="2100" dirty="0"/>
              <a:t>Novel catalysts reduces activation of ethane to </a:t>
            </a:r>
            <a:r>
              <a:rPr lang="en-US" sz="2100" dirty="0" smtClean="0"/>
              <a:t>340°C</a:t>
            </a:r>
            <a:endParaRPr lang="en-US" sz="2100" dirty="0"/>
          </a:p>
          <a:p>
            <a:pPr lvl="1"/>
            <a:r>
              <a:rPr lang="en-US" sz="2100" dirty="0"/>
              <a:t>Conversion of stranded gas, co-production of electricity, CO, and H</a:t>
            </a:r>
            <a:r>
              <a:rPr lang="en-US" sz="2100" baseline="-25000" dirty="0"/>
              <a:t>2</a:t>
            </a:r>
          </a:p>
          <a:p>
            <a:pPr lvl="1"/>
            <a:endParaRPr lang="en-US" sz="2400" dirty="0"/>
          </a:p>
        </p:txBody>
      </p:sp>
      <p:sp>
        <p:nvSpPr>
          <p:cNvPr id="4" name="Slide Number Placeholder 3"/>
          <p:cNvSpPr>
            <a:spLocks noGrp="1"/>
          </p:cNvSpPr>
          <p:nvPr>
            <p:ph type="sldNum" sz="quarter" idx="11"/>
          </p:nvPr>
        </p:nvSpPr>
        <p:spPr/>
        <p:txBody>
          <a:bodyPr/>
          <a:lstStyle/>
          <a:p>
            <a:pPr>
              <a:defRPr/>
            </a:pPr>
            <a:fld id="{5E27D636-B0F6-499D-82B0-9F821BCD9AFE}" type="slidenum">
              <a:rPr lang="en-US" altLang="en-US" smtClean="0"/>
              <a:pPr>
                <a:defRPr/>
              </a:pPr>
              <a:t>7</a:t>
            </a:fld>
            <a:endParaRPr lang="en-US" altLang="en-US" dirty="0"/>
          </a:p>
        </p:txBody>
      </p:sp>
      <p:sp>
        <p:nvSpPr>
          <p:cNvPr id="6" name="Donut 5"/>
          <p:cNvSpPr/>
          <p:nvPr/>
        </p:nvSpPr>
        <p:spPr bwMode="auto">
          <a:xfrm>
            <a:off x="6647793" y="1418898"/>
            <a:ext cx="5097516" cy="5097516"/>
          </a:xfrm>
          <a:prstGeom prst="donut">
            <a:avLst/>
          </a:prstGeom>
          <a:gradFill flip="none" rotWithShape="1">
            <a:gsLst>
              <a:gs pos="0">
                <a:schemeClr val="accent1"/>
              </a:gs>
              <a:gs pos="71000">
                <a:srgbClr val="FFFFFF"/>
              </a:gs>
            </a:gsLst>
            <a:path path="circle">
              <a:fillToRect l="50000" t="50000" r="50000" b="50000"/>
            </a:path>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sp>
        <p:nvSpPr>
          <p:cNvPr id="7" name="Isosceles Triangle 6"/>
          <p:cNvSpPr/>
          <p:nvPr/>
        </p:nvSpPr>
        <p:spPr bwMode="auto">
          <a:xfrm rot="10800000">
            <a:off x="10131096" y="3640783"/>
            <a:ext cx="685800" cy="274320"/>
          </a:xfrm>
          <a:prstGeom prst="triangle">
            <a:avLst/>
          </a:prstGeom>
          <a:solidFill>
            <a:schemeClr val="accent1">
              <a:alpha val="5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p:txBody>
      </p:sp>
      <p:sp>
        <p:nvSpPr>
          <p:cNvPr id="8" name="Isosceles Triangle 7"/>
          <p:cNvSpPr/>
          <p:nvPr/>
        </p:nvSpPr>
        <p:spPr bwMode="auto">
          <a:xfrm rot="2916034">
            <a:off x="8075654" y="2832595"/>
            <a:ext cx="685800" cy="274320"/>
          </a:xfrm>
          <a:prstGeom prst="triangle">
            <a:avLst/>
          </a:prstGeom>
          <a:solidFill>
            <a:schemeClr val="accent1">
              <a:alpha val="5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sp>
        <p:nvSpPr>
          <p:cNvPr id="9" name="Isosceles Triangle 8"/>
          <p:cNvSpPr/>
          <p:nvPr/>
        </p:nvSpPr>
        <p:spPr bwMode="auto">
          <a:xfrm rot="13722990">
            <a:off x="9547170" y="4867030"/>
            <a:ext cx="685800" cy="274320"/>
          </a:xfrm>
          <a:prstGeom prst="triangle">
            <a:avLst/>
          </a:prstGeom>
          <a:solidFill>
            <a:schemeClr val="accent1">
              <a:alpha val="5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p:txBody>
      </p:sp>
      <p:pic>
        <p:nvPicPr>
          <p:cNvPr id="10" name="Picture 9" descr="Dollar Sign.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650014" y="3265144"/>
            <a:ext cx="1099910" cy="1341891"/>
          </a:xfrm>
          <a:prstGeom prst="rect">
            <a:avLst/>
          </a:prstGeom>
        </p:spPr>
      </p:pic>
      <p:pic>
        <p:nvPicPr>
          <p:cNvPr id="11" name="Picture 10" descr="Nuclear Plant graphic.pn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487104" y="1484587"/>
            <a:ext cx="1743761" cy="959069"/>
          </a:xfrm>
          <a:prstGeom prst="rect">
            <a:avLst/>
          </a:prstGeom>
        </p:spPr>
      </p:pic>
      <p:sp>
        <p:nvSpPr>
          <p:cNvPr id="12" name="TextBox 11"/>
          <p:cNvSpPr txBox="1"/>
          <p:nvPr/>
        </p:nvSpPr>
        <p:spPr>
          <a:xfrm>
            <a:off x="8741103" y="2408621"/>
            <a:ext cx="1062360" cy="307777"/>
          </a:xfrm>
          <a:prstGeom prst="rect">
            <a:avLst/>
          </a:prstGeom>
          <a:noFill/>
        </p:spPr>
        <p:txBody>
          <a:bodyPr wrap="none" rtlCol="0">
            <a:spAutoFit/>
          </a:bodyPr>
          <a:lstStyle/>
          <a:p>
            <a:r>
              <a:rPr lang="en-US" sz="1400" b="1" dirty="0" smtClean="0">
                <a:solidFill>
                  <a:schemeClr val="tx2"/>
                </a:solidFill>
              </a:rPr>
              <a:t>NUCLEAR</a:t>
            </a:r>
            <a:endParaRPr lang="en-US" b="1" dirty="0">
              <a:solidFill>
                <a:schemeClr val="tx2"/>
              </a:solidFill>
            </a:endParaRPr>
          </a:p>
        </p:txBody>
      </p:sp>
      <p:sp>
        <p:nvSpPr>
          <p:cNvPr id="13" name="TextBox 12"/>
          <p:cNvSpPr txBox="1"/>
          <p:nvPr/>
        </p:nvSpPr>
        <p:spPr>
          <a:xfrm>
            <a:off x="10443778" y="3340538"/>
            <a:ext cx="573720" cy="307777"/>
          </a:xfrm>
          <a:prstGeom prst="rect">
            <a:avLst/>
          </a:prstGeom>
          <a:noFill/>
        </p:spPr>
        <p:txBody>
          <a:bodyPr wrap="none" rtlCol="0">
            <a:spAutoFit/>
          </a:bodyPr>
          <a:lstStyle/>
          <a:p>
            <a:r>
              <a:rPr lang="en-US" sz="1400" b="1" dirty="0" smtClean="0">
                <a:solidFill>
                  <a:schemeClr val="tx2"/>
                </a:solidFill>
              </a:rPr>
              <a:t>GAS</a:t>
            </a:r>
            <a:endParaRPr lang="en-US" b="1" dirty="0">
              <a:solidFill>
                <a:schemeClr val="tx2"/>
              </a:solidFill>
            </a:endParaRPr>
          </a:p>
        </p:txBody>
      </p:sp>
      <p:sp>
        <p:nvSpPr>
          <p:cNvPr id="14" name="TextBox 13"/>
          <p:cNvSpPr txBox="1"/>
          <p:nvPr/>
        </p:nvSpPr>
        <p:spPr>
          <a:xfrm>
            <a:off x="6952593" y="3300249"/>
            <a:ext cx="1727293" cy="523220"/>
          </a:xfrm>
          <a:prstGeom prst="rect">
            <a:avLst/>
          </a:prstGeom>
          <a:noFill/>
        </p:spPr>
        <p:txBody>
          <a:bodyPr wrap="none" rtlCol="0">
            <a:spAutoFit/>
          </a:bodyPr>
          <a:lstStyle/>
          <a:p>
            <a:pPr algn="ctr"/>
            <a:r>
              <a:rPr lang="en-US" sz="1400" b="1" dirty="0" smtClean="0">
                <a:solidFill>
                  <a:schemeClr val="tx2"/>
                </a:solidFill>
              </a:rPr>
              <a:t>PROCESS</a:t>
            </a:r>
          </a:p>
          <a:p>
            <a:pPr algn="ctr"/>
            <a:r>
              <a:rPr lang="en-US" sz="1400" b="1" dirty="0" smtClean="0">
                <a:solidFill>
                  <a:schemeClr val="tx2"/>
                </a:solidFill>
              </a:rPr>
              <a:t>INTENSIFICATION</a:t>
            </a:r>
            <a:endParaRPr lang="en-US" b="1" dirty="0">
              <a:solidFill>
                <a:schemeClr val="tx2"/>
              </a:solidFill>
            </a:endParaRPr>
          </a:p>
        </p:txBody>
      </p:sp>
      <p:pic>
        <p:nvPicPr>
          <p:cNvPr id="15" name="Picture 14" descr="Plastic products.png"/>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281000" y="4388069"/>
            <a:ext cx="2552204" cy="2075793"/>
          </a:xfrm>
          <a:prstGeom prst="rect">
            <a:avLst/>
          </a:prstGeom>
        </p:spPr>
      </p:pic>
      <p:sp>
        <p:nvSpPr>
          <p:cNvPr id="5" name="TextBox 4"/>
          <p:cNvSpPr txBox="1"/>
          <p:nvPr/>
        </p:nvSpPr>
        <p:spPr>
          <a:xfrm>
            <a:off x="381000" y="6318250"/>
            <a:ext cx="2592852" cy="369332"/>
          </a:xfrm>
          <a:prstGeom prst="rect">
            <a:avLst/>
          </a:prstGeom>
          <a:noFill/>
        </p:spPr>
        <p:txBody>
          <a:bodyPr wrap="none" rtlCol="0">
            <a:spAutoFit/>
          </a:bodyPr>
          <a:lstStyle/>
          <a:p>
            <a:r>
              <a:rPr lang="en-US" dirty="0" smtClean="0"/>
              <a:t>* Dr. Anne Gaffney et al</a:t>
            </a:r>
            <a:endParaRPr lang="en-US" dirty="0"/>
          </a:p>
        </p:txBody>
      </p:sp>
    </p:spTree>
    <p:extLst>
      <p:ext uri="{BB962C8B-B14F-4D97-AF65-F5344CB8AC3E}">
        <p14:creationId xmlns:p14="http://schemas.microsoft.com/office/powerpoint/2010/main" val="29533519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teal_Spot.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385034" y="840828"/>
            <a:ext cx="5658069" cy="5018688"/>
          </a:xfrm>
          <a:prstGeom prst="rect">
            <a:avLst/>
          </a:prstGeom>
        </p:spPr>
      </p:pic>
      <p:sp>
        <p:nvSpPr>
          <p:cNvPr id="2" name="Title 1"/>
          <p:cNvSpPr>
            <a:spLocks noGrp="1"/>
          </p:cNvSpPr>
          <p:nvPr>
            <p:ph type="title"/>
          </p:nvPr>
        </p:nvSpPr>
        <p:spPr>
          <a:xfrm>
            <a:off x="457319" y="914401"/>
            <a:ext cx="11277489" cy="377026"/>
          </a:xfrm>
        </p:spPr>
        <p:txBody>
          <a:bodyPr/>
          <a:lstStyle/>
          <a:p>
            <a:r>
              <a:rPr lang="en-US" dirty="0" smtClean="0"/>
              <a:t>Innovation driving market</a:t>
            </a:r>
            <a:endParaRPr lang="en-US" dirty="0"/>
          </a:p>
        </p:txBody>
      </p:sp>
      <p:sp>
        <p:nvSpPr>
          <p:cNvPr id="3" name="Content Placeholder 2"/>
          <p:cNvSpPr>
            <a:spLocks noGrp="1"/>
          </p:cNvSpPr>
          <p:nvPr>
            <p:ph idx="1"/>
          </p:nvPr>
        </p:nvSpPr>
        <p:spPr>
          <a:xfrm>
            <a:off x="481725" y="1676400"/>
            <a:ext cx="5806965" cy="3975100"/>
          </a:xfrm>
        </p:spPr>
        <p:txBody>
          <a:bodyPr/>
          <a:lstStyle/>
          <a:p>
            <a:pPr>
              <a:spcBef>
                <a:spcPts val="600"/>
              </a:spcBef>
              <a:spcAft>
                <a:spcPts val="600"/>
              </a:spcAft>
            </a:pPr>
            <a:r>
              <a:rPr lang="en-US" dirty="0" smtClean="0"/>
              <a:t>Beyond baseload electricity, beyond process coupling – the coming decades may see truly optimized </a:t>
            </a:r>
            <a:r>
              <a:rPr lang="en-US" i="1" dirty="0" smtClean="0"/>
              <a:t>integrated industrial operations</a:t>
            </a:r>
          </a:p>
          <a:p>
            <a:pPr>
              <a:spcBef>
                <a:spcPts val="600"/>
              </a:spcBef>
              <a:spcAft>
                <a:spcPts val="600"/>
              </a:spcAft>
            </a:pPr>
            <a:r>
              <a:rPr lang="en-US" dirty="0" smtClean="0"/>
              <a:t>Innovation in process technology meets the natural gas “revolution” and spurs substantial nuclear supply chain growth</a:t>
            </a:r>
          </a:p>
          <a:p>
            <a:pPr lvl="1">
              <a:spcBef>
                <a:spcPts val="600"/>
              </a:spcBef>
              <a:spcAft>
                <a:spcPts val="600"/>
              </a:spcAft>
            </a:pPr>
            <a:r>
              <a:rPr lang="en-US" dirty="0" smtClean="0"/>
              <a:t>$2.7 trillion global nuclear market </a:t>
            </a:r>
            <a:r>
              <a:rPr lang="en-US" dirty="0" smtClean="0">
                <a:sym typeface="Wingdings"/>
              </a:rPr>
              <a:t> $4 trillion?</a:t>
            </a:r>
          </a:p>
          <a:p>
            <a:pPr lvl="1">
              <a:spcBef>
                <a:spcPts val="600"/>
              </a:spcBef>
              <a:spcAft>
                <a:spcPts val="600"/>
              </a:spcAft>
            </a:pPr>
            <a:r>
              <a:rPr lang="en-US" dirty="0" smtClean="0">
                <a:sym typeface="Wingdings"/>
              </a:rPr>
              <a:t>Coupled, optimized </a:t>
            </a:r>
            <a:r>
              <a:rPr lang="en-US" i="1" dirty="0" smtClean="0">
                <a:sym typeface="Wingdings"/>
              </a:rPr>
              <a:t>integral nuclear-non-nuclear </a:t>
            </a:r>
            <a:r>
              <a:rPr lang="en-US" dirty="0" smtClean="0">
                <a:sym typeface="Wingdings"/>
              </a:rPr>
              <a:t>intellectual property changes competitive positions</a:t>
            </a:r>
          </a:p>
          <a:p>
            <a:pPr lvl="1">
              <a:spcBef>
                <a:spcPts val="600"/>
              </a:spcBef>
              <a:spcAft>
                <a:spcPts val="600"/>
              </a:spcAft>
            </a:pPr>
            <a:r>
              <a:rPr lang="en-US" dirty="0" smtClean="0">
                <a:sym typeface="Wingdings"/>
              </a:rPr>
              <a:t>Implications for depth / breadth of nuclear supply chains, international supply partnerships, export policy norms, and installed costs</a:t>
            </a:r>
            <a:endParaRPr lang="en-US" dirty="0"/>
          </a:p>
        </p:txBody>
      </p:sp>
      <p:sp>
        <p:nvSpPr>
          <p:cNvPr id="4" name="Slide Number Placeholder 3"/>
          <p:cNvSpPr>
            <a:spLocks noGrp="1"/>
          </p:cNvSpPr>
          <p:nvPr>
            <p:ph type="sldNum" sz="quarter" idx="11"/>
          </p:nvPr>
        </p:nvSpPr>
        <p:spPr/>
        <p:txBody>
          <a:bodyPr/>
          <a:lstStyle/>
          <a:p>
            <a:fld id="{5E27D636-B0F6-499D-82B0-9F821BCD9AFE}" type="slidenum">
              <a:rPr lang="en-US" altLang="en-US" smtClean="0"/>
              <a:pPr/>
              <a:t>8</a:t>
            </a:fld>
            <a:endParaRPr lang="en-US" altLang="en-US" dirty="0"/>
          </a:p>
        </p:txBody>
      </p:sp>
      <p:sp>
        <p:nvSpPr>
          <p:cNvPr id="5" name="Title 1"/>
          <p:cNvSpPr txBox="1">
            <a:spLocks/>
          </p:cNvSpPr>
          <p:nvPr/>
        </p:nvSpPr>
        <p:spPr bwMode="auto">
          <a:xfrm>
            <a:off x="0" y="5984141"/>
            <a:ext cx="12192000" cy="4039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algn="l" rtl="0" eaLnBrk="1" fontAlgn="base" hangingPunct="1">
              <a:lnSpc>
                <a:spcPct val="85000"/>
              </a:lnSpc>
              <a:spcBef>
                <a:spcPct val="0"/>
              </a:spcBef>
              <a:spcAft>
                <a:spcPct val="0"/>
              </a:spcAft>
              <a:defRPr sz="2800" b="1" i="1">
                <a:solidFill>
                  <a:srgbClr val="003663"/>
                </a:solidFill>
                <a:latin typeface="+mj-lt"/>
                <a:ea typeface="+mj-ea"/>
                <a:cs typeface="+mj-cs"/>
              </a:defRPr>
            </a:lvl1pPr>
            <a:lvl2pPr algn="l" rtl="0" eaLnBrk="1" fontAlgn="base" hangingPunct="1">
              <a:lnSpc>
                <a:spcPct val="85000"/>
              </a:lnSpc>
              <a:spcBef>
                <a:spcPct val="0"/>
              </a:spcBef>
              <a:spcAft>
                <a:spcPct val="0"/>
              </a:spcAft>
              <a:defRPr sz="2800" b="1" i="1">
                <a:solidFill>
                  <a:srgbClr val="003663"/>
                </a:solidFill>
                <a:latin typeface="Arial" charset="0"/>
              </a:defRPr>
            </a:lvl2pPr>
            <a:lvl3pPr algn="l" rtl="0" eaLnBrk="1" fontAlgn="base" hangingPunct="1">
              <a:lnSpc>
                <a:spcPct val="85000"/>
              </a:lnSpc>
              <a:spcBef>
                <a:spcPct val="0"/>
              </a:spcBef>
              <a:spcAft>
                <a:spcPct val="0"/>
              </a:spcAft>
              <a:defRPr sz="2800" b="1" i="1">
                <a:solidFill>
                  <a:srgbClr val="003663"/>
                </a:solidFill>
                <a:latin typeface="Arial" charset="0"/>
              </a:defRPr>
            </a:lvl3pPr>
            <a:lvl4pPr algn="l" rtl="0" eaLnBrk="1" fontAlgn="base" hangingPunct="1">
              <a:lnSpc>
                <a:spcPct val="85000"/>
              </a:lnSpc>
              <a:spcBef>
                <a:spcPct val="0"/>
              </a:spcBef>
              <a:spcAft>
                <a:spcPct val="0"/>
              </a:spcAft>
              <a:defRPr sz="2800" b="1" i="1">
                <a:solidFill>
                  <a:srgbClr val="003663"/>
                </a:solidFill>
                <a:latin typeface="Arial" charset="0"/>
              </a:defRPr>
            </a:lvl4pPr>
            <a:lvl5pPr algn="l" rtl="0" eaLnBrk="1" fontAlgn="base" hangingPunct="1">
              <a:lnSpc>
                <a:spcPct val="85000"/>
              </a:lnSpc>
              <a:spcBef>
                <a:spcPct val="0"/>
              </a:spcBef>
              <a:spcAft>
                <a:spcPct val="0"/>
              </a:spcAft>
              <a:defRPr sz="2800" b="1" i="1">
                <a:solidFill>
                  <a:srgbClr val="003663"/>
                </a:solidFill>
                <a:latin typeface="Arial" charset="0"/>
              </a:defRPr>
            </a:lvl5pPr>
            <a:lvl6pPr marL="457200" algn="l" rtl="0" eaLnBrk="1" fontAlgn="base" hangingPunct="1">
              <a:lnSpc>
                <a:spcPct val="85000"/>
              </a:lnSpc>
              <a:spcBef>
                <a:spcPct val="0"/>
              </a:spcBef>
              <a:spcAft>
                <a:spcPct val="0"/>
              </a:spcAft>
              <a:defRPr sz="2800" b="1" i="1">
                <a:solidFill>
                  <a:srgbClr val="003663"/>
                </a:solidFill>
                <a:latin typeface="Arial" charset="0"/>
              </a:defRPr>
            </a:lvl6pPr>
            <a:lvl7pPr marL="914400" algn="l" rtl="0" eaLnBrk="1" fontAlgn="base" hangingPunct="1">
              <a:lnSpc>
                <a:spcPct val="85000"/>
              </a:lnSpc>
              <a:spcBef>
                <a:spcPct val="0"/>
              </a:spcBef>
              <a:spcAft>
                <a:spcPct val="0"/>
              </a:spcAft>
              <a:defRPr sz="2800" b="1" i="1">
                <a:solidFill>
                  <a:srgbClr val="003663"/>
                </a:solidFill>
                <a:latin typeface="Arial" charset="0"/>
              </a:defRPr>
            </a:lvl7pPr>
            <a:lvl8pPr marL="1371600" algn="l" rtl="0" eaLnBrk="1" fontAlgn="base" hangingPunct="1">
              <a:lnSpc>
                <a:spcPct val="85000"/>
              </a:lnSpc>
              <a:spcBef>
                <a:spcPct val="0"/>
              </a:spcBef>
              <a:spcAft>
                <a:spcPct val="0"/>
              </a:spcAft>
              <a:defRPr sz="2800" b="1" i="1">
                <a:solidFill>
                  <a:srgbClr val="003663"/>
                </a:solidFill>
                <a:latin typeface="Arial" charset="0"/>
              </a:defRPr>
            </a:lvl8pPr>
            <a:lvl9pPr marL="1828800" algn="l" rtl="0" eaLnBrk="1" fontAlgn="base" hangingPunct="1">
              <a:lnSpc>
                <a:spcPct val="85000"/>
              </a:lnSpc>
              <a:spcBef>
                <a:spcPct val="0"/>
              </a:spcBef>
              <a:spcAft>
                <a:spcPct val="0"/>
              </a:spcAft>
              <a:defRPr sz="2800" b="1" i="1">
                <a:solidFill>
                  <a:srgbClr val="003663"/>
                </a:solidFill>
                <a:latin typeface="Arial" charset="0"/>
              </a:defRPr>
            </a:lvl9pPr>
          </a:lstStyle>
          <a:p>
            <a:pPr algn="ctr"/>
            <a:r>
              <a:rPr lang="en-US" sz="3000" dirty="0">
                <a:solidFill>
                  <a:schemeClr val="bg1">
                    <a:lumMod val="50000"/>
                  </a:schemeClr>
                </a:solidFill>
              </a:rPr>
              <a:t>Meeting the energy demand of a world with 9 </a:t>
            </a:r>
            <a:r>
              <a:rPr lang="en-US" sz="3000" dirty="0" smtClean="0">
                <a:solidFill>
                  <a:schemeClr val="bg1">
                    <a:lumMod val="50000"/>
                  </a:schemeClr>
                </a:solidFill>
              </a:rPr>
              <a:t>billion </a:t>
            </a:r>
            <a:r>
              <a:rPr lang="en-US" sz="3000" dirty="0">
                <a:solidFill>
                  <a:schemeClr val="bg1">
                    <a:lumMod val="50000"/>
                  </a:schemeClr>
                </a:solidFill>
              </a:rPr>
              <a:t>people</a:t>
            </a:r>
          </a:p>
        </p:txBody>
      </p:sp>
      <p:sp>
        <p:nvSpPr>
          <p:cNvPr id="9" name="Rectangle 8"/>
          <p:cNvSpPr/>
          <p:nvPr/>
        </p:nvSpPr>
        <p:spPr bwMode="auto">
          <a:xfrm>
            <a:off x="592082" y="5809006"/>
            <a:ext cx="10972800" cy="113452"/>
          </a:xfrm>
          <a:prstGeom prst="rect">
            <a:avLst/>
          </a:prstGeom>
          <a:gradFill flip="none" rotWithShape="1">
            <a:gsLst>
              <a:gs pos="0">
                <a:schemeClr val="bg1">
                  <a:alpha val="0"/>
                </a:schemeClr>
              </a:gs>
              <a:gs pos="100000">
                <a:srgbClr val="FFFFFF">
                  <a:alpha val="0"/>
                </a:srgbClr>
              </a:gs>
              <a:gs pos="50000">
                <a:schemeClr val="tx2">
                  <a:alpha val="46000"/>
                </a:schemeClr>
              </a:gs>
            </a:gsLst>
            <a:lin ang="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pitchFamily="18" charset="0"/>
            </a:endParaRPr>
          </a:p>
        </p:txBody>
      </p:sp>
      <p:pic>
        <p:nvPicPr>
          <p:cNvPr id="6" name="Picture 5" descr="437503_1--world-map.jp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455102" y="3065862"/>
            <a:ext cx="5736898" cy="2249764"/>
          </a:xfrm>
          <a:prstGeom prst="rect">
            <a:avLst/>
          </a:prstGeom>
          <a:ln w="12700" cmpd="sng">
            <a:solidFill>
              <a:srgbClr val="FFFFFF"/>
            </a:solidFill>
          </a:ln>
          <a:effectLst>
            <a:outerShdw blurRad="50800" dist="38100" dir="2700000" algn="tl" rotWithShape="0">
              <a:prstClr val="black">
                <a:alpha val="40000"/>
              </a:prstClr>
            </a:outerShdw>
          </a:effectLst>
        </p:spPr>
      </p:pic>
      <p:pic>
        <p:nvPicPr>
          <p:cNvPr id="7" name="Picture 6" descr="power liness"/>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7003995" y="2048258"/>
            <a:ext cx="1940369" cy="1288776"/>
          </a:xfrm>
          <a:prstGeom prst="rect">
            <a:avLst/>
          </a:prstGeom>
          <a:noFill/>
          <a:ln w="12700" cmpd="sng">
            <a:solidFill>
              <a:srgbClr val="FFFFFF"/>
            </a:solidFill>
            <a:miter lim="800000"/>
            <a:headEnd/>
            <a:tailEnd/>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2" name="Picture 11" descr="3459-swansea-desalination-facility-2653.jpg"/>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9298130" y="1620345"/>
            <a:ext cx="2526007" cy="1681655"/>
          </a:xfrm>
          <a:prstGeom prst="rect">
            <a:avLst/>
          </a:prstGeom>
          <a:ln w="12700" cmpd="sng">
            <a:solidFill>
              <a:srgbClr val="FFFFFF"/>
            </a:solidFill>
          </a:ln>
          <a:effectLst>
            <a:outerShdw blurRad="50800" dist="38100" dir="2700000" algn="tl" rotWithShape="0">
              <a:prstClr val="black">
                <a:alpha val="40000"/>
              </a:prstClr>
            </a:outerShdw>
          </a:effectLst>
        </p:spPr>
      </p:pic>
      <p:pic>
        <p:nvPicPr>
          <p:cNvPr id="10" name="Picture 8" descr="cropped redinsight"/>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7700086" y="1040034"/>
            <a:ext cx="1890669" cy="878106"/>
          </a:xfrm>
          <a:prstGeom prst="rect">
            <a:avLst/>
          </a:prstGeom>
          <a:noFill/>
          <a:ln w="12700" cmpd="sng">
            <a:solidFill>
              <a:srgbClr val="FFFFFF"/>
            </a:solidFill>
            <a:miter lim="800000"/>
            <a:headEnd/>
            <a:tailEnd/>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57117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5" name="Picture 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742944" y="1831848"/>
            <a:ext cx="4706112" cy="3194304"/>
          </a:xfrm>
          <a:prstGeom prst="rect">
            <a:avLst/>
          </a:prstGeom>
        </p:spPr>
      </p:pic>
      <p:pic>
        <p:nvPicPr>
          <p:cNvPr id="6" name="Picture 5"/>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742944" y="1831848"/>
            <a:ext cx="4706112" cy="3194304"/>
          </a:xfrm>
          <a:prstGeom prst="rect">
            <a:avLst/>
          </a:prstGeom>
        </p:spPr>
      </p:pic>
      <p:pic>
        <p:nvPicPr>
          <p:cNvPr id="7" name="Picture 6"/>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3742944" y="1831848"/>
            <a:ext cx="4706112" cy="3194304"/>
          </a:xfrm>
          <a:prstGeom prst="rect">
            <a:avLst/>
          </a:prstGeom>
        </p:spPr>
      </p:pic>
      <p:pic>
        <p:nvPicPr>
          <p:cNvPr id="8" name="Picture 7"/>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3742944" y="1831848"/>
            <a:ext cx="4706112" cy="3194304"/>
          </a:xfrm>
          <a:prstGeom prst="rect">
            <a:avLst/>
          </a:prstGeom>
        </p:spPr>
      </p:pic>
      <p:pic>
        <p:nvPicPr>
          <p:cNvPr id="9" name="Picture 8"/>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3742944" y="1831848"/>
            <a:ext cx="4706112" cy="3194304"/>
          </a:xfrm>
          <a:prstGeom prst="rect">
            <a:avLst/>
          </a:prstGeom>
        </p:spPr>
      </p:pic>
      <p:pic>
        <p:nvPicPr>
          <p:cNvPr id="10" name="Picture 9"/>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6273540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par>
                          <p:cTn id="8" fill="hold">
                            <p:stCondLst>
                              <p:cond delay="2000"/>
                            </p:stCondLst>
                            <p:childTnLst>
                              <p:par>
                                <p:cTn id="9" presetID="22" presetClass="entr" presetSubtype="8"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par>
                          <p:cTn id="12" fill="hold">
                            <p:stCondLst>
                              <p:cond delay="2500"/>
                            </p:stCondLst>
                            <p:childTnLst>
                              <p:par>
                                <p:cTn id="13" presetID="22" presetClass="entr" presetSubtype="2"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right)">
                                      <p:cBhvr>
                                        <p:cTn id="15" dur="500"/>
                                        <p:tgtEl>
                                          <p:spTgt spid="7"/>
                                        </p:tgtEl>
                                      </p:cBhvr>
                                    </p:animEffect>
                                  </p:childTnLst>
                                </p:cTn>
                              </p:par>
                            </p:childTnLst>
                          </p:cTn>
                        </p:par>
                        <p:par>
                          <p:cTn id="16" fill="hold">
                            <p:stCondLst>
                              <p:cond delay="3000"/>
                            </p:stCondLst>
                            <p:childTnLst>
                              <p:par>
                                <p:cTn id="17" presetID="22" presetClass="entr" presetSubtype="8"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1000"/>
                                        <p:tgtEl>
                                          <p:spTgt spid="8"/>
                                        </p:tgtEl>
                                      </p:cBhvr>
                                    </p:animEffect>
                                  </p:childTnLst>
                                </p:cTn>
                              </p:par>
                            </p:childTnLst>
                          </p:cTn>
                        </p:par>
                        <p:par>
                          <p:cTn id="20" fill="hold">
                            <p:stCondLst>
                              <p:cond delay="4000"/>
                            </p:stCondLst>
                            <p:childTnLst>
                              <p:par>
                                <p:cTn id="21" presetID="10" presetClass="entr" presetSubtype="0"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2000"/>
                                        <p:tgtEl>
                                          <p:spTgt spid="9"/>
                                        </p:tgtEl>
                                      </p:cBhvr>
                                    </p:animEffect>
                                  </p:childTnLst>
                                </p:cTn>
                              </p:par>
                            </p:childTnLst>
                          </p:cTn>
                        </p:par>
                        <p:par>
                          <p:cTn id="24" fill="hold">
                            <p:stCondLst>
                              <p:cond delay="6000"/>
                            </p:stCondLst>
                            <p:childTnLst>
                              <p:par>
                                <p:cTn id="25" presetID="6" presetClass="entr" presetSubtype="32" fill="hold" nodeType="afterEffect">
                                  <p:stCondLst>
                                    <p:cond delay="1000"/>
                                  </p:stCondLst>
                                  <p:childTnLst>
                                    <p:set>
                                      <p:cBhvr>
                                        <p:cTn id="26" dur="1" fill="hold">
                                          <p:stCondLst>
                                            <p:cond delay="0"/>
                                          </p:stCondLst>
                                        </p:cTn>
                                        <p:tgtEl>
                                          <p:spTgt spid="10"/>
                                        </p:tgtEl>
                                        <p:attrNameLst>
                                          <p:attrName>style.visibility</p:attrName>
                                        </p:attrNameLst>
                                      </p:cBhvr>
                                      <p:to>
                                        <p:strVal val="visible"/>
                                      </p:to>
                                    </p:set>
                                    <p:animEffect transition="in" filter="circle(out)">
                                      <p:cBhvr>
                                        <p:cTn id="2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Widescreen_Presentation-2016">
  <a:themeElements>
    <a:clrScheme name="INL 2016">
      <a:dk1>
        <a:srgbClr val="000000"/>
      </a:dk1>
      <a:lt1>
        <a:srgbClr val="FFFFFF"/>
      </a:lt1>
      <a:dk2>
        <a:srgbClr val="005875"/>
      </a:dk2>
      <a:lt2>
        <a:srgbClr val="808080"/>
      </a:lt2>
      <a:accent1>
        <a:srgbClr val="7895A4"/>
      </a:accent1>
      <a:accent2>
        <a:srgbClr val="8B9E6C"/>
      </a:accent2>
      <a:accent3>
        <a:srgbClr val="BFB896"/>
      </a:accent3>
      <a:accent4>
        <a:srgbClr val="ECE09C"/>
      </a:accent4>
      <a:accent5>
        <a:srgbClr val="DDDDDD"/>
      </a:accent5>
      <a:accent6>
        <a:srgbClr val="FFFFFF"/>
      </a:accent6>
      <a:hlink>
        <a:srgbClr val="7895A4"/>
      </a:hlink>
      <a:folHlink>
        <a:srgbClr val="B2B2B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Widescreen_Presentation-2016" id="{0AA7D730-6DDF-4DCB-AFCA-03949B4622AE}" vid="{C9EA5EF5-4A0A-4C41-9B47-6E7851B1FC7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Widescreen_Presentation-2016</Template>
  <TotalTime>322</TotalTime>
  <Words>979</Words>
  <Application>Microsoft Office PowerPoint</Application>
  <PresentationFormat>Custom</PresentationFormat>
  <Paragraphs>118</Paragraphs>
  <Slides>9</Slides>
  <Notes>9</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Widescreen_Presentation-2016</vt:lpstr>
      <vt:lpstr>EXPO 2017 Future Energy</vt:lpstr>
      <vt:lpstr>Commercial Nuclear Energy at 60 years old </vt:lpstr>
      <vt:lpstr>Imagining a World with 9 Billion People ….</vt:lpstr>
      <vt:lpstr>Imagine the future of Nuclear …..</vt:lpstr>
      <vt:lpstr>Beyond electricity – </vt:lpstr>
      <vt:lpstr>Carbon conversion – Moving to higher-value products</vt:lpstr>
      <vt:lpstr>Innovations in process technology are key ….</vt:lpstr>
      <vt:lpstr>Innovation driving market</vt:lpstr>
      <vt:lpstr>PowerPoint Presentation</vt:lpstr>
    </vt:vector>
  </TitlesOfParts>
  <Company>INL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David L. Combs</dc:creator>
  <cp:lastModifiedBy>Ilyas Shayakhmetov</cp:lastModifiedBy>
  <cp:revision>55</cp:revision>
  <cp:lastPrinted>2017-05-18T21:57:12Z</cp:lastPrinted>
  <dcterms:created xsi:type="dcterms:W3CDTF">2016-09-09T18:35:35Z</dcterms:created>
  <dcterms:modified xsi:type="dcterms:W3CDTF">2017-06-15T04:29:00Z</dcterms:modified>
</cp:coreProperties>
</file>