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6" r:id="rId1"/>
  </p:sldMasterIdLst>
  <p:notesMasterIdLst>
    <p:notesMasterId r:id="rId16"/>
  </p:notesMasterIdLst>
  <p:handoutMasterIdLst>
    <p:handoutMasterId r:id="rId17"/>
  </p:handoutMasterIdLst>
  <p:sldIdLst>
    <p:sldId id="256" r:id="rId2"/>
    <p:sldId id="272" r:id="rId3"/>
    <p:sldId id="263" r:id="rId4"/>
    <p:sldId id="319" r:id="rId5"/>
    <p:sldId id="273" r:id="rId6"/>
    <p:sldId id="274" r:id="rId7"/>
    <p:sldId id="271" r:id="rId8"/>
    <p:sldId id="268" r:id="rId9"/>
    <p:sldId id="270" r:id="rId10"/>
    <p:sldId id="313" r:id="rId11"/>
    <p:sldId id="314" r:id="rId12"/>
    <p:sldId id="315" r:id="rId13"/>
    <p:sldId id="316" r:id="rId14"/>
    <p:sldId id="284" r:id="rId15"/>
  </p:sldIdLst>
  <p:sldSz cx="9144000" cy="6858000" type="screen4x3"/>
  <p:notesSz cx="6735763" cy="98663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rbojit" initials="Sarbojit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akshima\March%202016%20onwards\Presentations\mr%20shri%20prakash%20June2017\appf_tables_graphs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akshima\March%202016%20onwards\Presentations\mr%20shri%20prakash%20June2017\appf_tables_graphs_1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akshima\March%202016%20onwards\Presentations\mr%20shri%20prakash%20June2017\appf_tables_graphs_1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'Table F1'!$A$11</c:f>
              <c:strCache>
                <c:ptCount val="1"/>
                <c:pt idx="0">
                  <c:v>Industrial</c:v>
                </c:pt>
              </c:strCache>
            </c:strRef>
          </c:tx>
          <c:invertIfNegative val="0"/>
          <c:cat>
            <c:numRef>
              <c:f>'Table F1'!$B$10:$H$10</c:f>
              <c:numCache>
                <c:formatCode>General</c:formatCode>
                <c:ptCount val="7"/>
                <c:pt idx="0">
                  <c:v>2011</c:v>
                </c:pt>
                <c:pt idx="1">
                  <c:v>2012</c:v>
                </c:pt>
                <c:pt idx="2">
                  <c:v>2020</c:v>
                </c:pt>
                <c:pt idx="3">
                  <c:v>2025</c:v>
                </c:pt>
                <c:pt idx="4">
                  <c:v>2030</c:v>
                </c:pt>
                <c:pt idx="5">
                  <c:v>2035</c:v>
                </c:pt>
                <c:pt idx="6">
                  <c:v>2040</c:v>
                </c:pt>
              </c:numCache>
            </c:numRef>
          </c:cat>
          <c:val>
            <c:numRef>
              <c:f>'Table F1'!$B$11:$H$11</c:f>
              <c:numCache>
                <c:formatCode>#,##0.0</c:formatCode>
                <c:ptCount val="7"/>
                <c:pt idx="0">
                  <c:v>217.0187</c:v>
                </c:pt>
                <c:pt idx="1">
                  <c:v>222.3323</c:v>
                </c:pt>
                <c:pt idx="2" formatCode="0.0">
                  <c:v>245.83779999999999</c:v>
                </c:pt>
                <c:pt idx="3" formatCode="0.0">
                  <c:v>262.58710000000002</c:v>
                </c:pt>
                <c:pt idx="4" formatCode="0.0">
                  <c:v>278.02600000000001</c:v>
                </c:pt>
                <c:pt idx="5" formatCode="0.0">
                  <c:v>293.99270000000001</c:v>
                </c:pt>
                <c:pt idx="6" formatCode="0.0">
                  <c:v>309.0684</c:v>
                </c:pt>
              </c:numCache>
            </c:numRef>
          </c:val>
        </c:ser>
        <c:ser>
          <c:idx val="1"/>
          <c:order val="1"/>
          <c:tx>
            <c:strRef>
              <c:f>'Table F1'!$A$12</c:f>
              <c:strCache>
                <c:ptCount val="1"/>
                <c:pt idx="0">
                  <c:v>Transportation</c:v>
                </c:pt>
              </c:strCache>
            </c:strRef>
          </c:tx>
          <c:invertIfNegative val="0"/>
          <c:cat>
            <c:numRef>
              <c:f>'Table F1'!$B$10:$H$10</c:f>
              <c:numCache>
                <c:formatCode>General</c:formatCode>
                <c:ptCount val="7"/>
                <c:pt idx="0">
                  <c:v>2011</c:v>
                </c:pt>
                <c:pt idx="1">
                  <c:v>2012</c:v>
                </c:pt>
                <c:pt idx="2">
                  <c:v>2020</c:v>
                </c:pt>
                <c:pt idx="3">
                  <c:v>2025</c:v>
                </c:pt>
                <c:pt idx="4">
                  <c:v>2030</c:v>
                </c:pt>
                <c:pt idx="5">
                  <c:v>2035</c:v>
                </c:pt>
                <c:pt idx="6">
                  <c:v>2040</c:v>
                </c:pt>
              </c:numCache>
            </c:numRef>
          </c:cat>
          <c:val>
            <c:numRef>
              <c:f>'Table F1'!$B$12:$H$12</c:f>
              <c:numCache>
                <c:formatCode>#,##0.0</c:formatCode>
                <c:ptCount val="7"/>
                <c:pt idx="0">
                  <c:v>102.8329</c:v>
                </c:pt>
                <c:pt idx="1">
                  <c:v>104.2319</c:v>
                </c:pt>
                <c:pt idx="2" formatCode="0.0">
                  <c:v>115.7704</c:v>
                </c:pt>
                <c:pt idx="3" formatCode="0.0">
                  <c:v>122.91759999999999</c:v>
                </c:pt>
                <c:pt idx="4" formatCode="0.0">
                  <c:v>131.5934</c:v>
                </c:pt>
                <c:pt idx="5" formatCode="0.0">
                  <c:v>142.22880000000001</c:v>
                </c:pt>
                <c:pt idx="6" formatCode="0.0">
                  <c:v>154.82929999999999</c:v>
                </c:pt>
              </c:numCache>
            </c:numRef>
          </c:val>
        </c:ser>
        <c:ser>
          <c:idx val="2"/>
          <c:order val="2"/>
          <c:tx>
            <c:strRef>
              <c:f>'Table F1'!$A$13</c:f>
              <c:strCache>
                <c:ptCount val="1"/>
                <c:pt idx="0">
                  <c:v>Residential</c:v>
                </c:pt>
              </c:strCache>
            </c:strRef>
          </c:tx>
          <c:invertIfNegative val="0"/>
          <c:cat>
            <c:numRef>
              <c:f>'Table F1'!$B$10:$H$10</c:f>
              <c:numCache>
                <c:formatCode>General</c:formatCode>
                <c:ptCount val="7"/>
                <c:pt idx="0">
                  <c:v>2011</c:v>
                </c:pt>
                <c:pt idx="1">
                  <c:v>2012</c:v>
                </c:pt>
                <c:pt idx="2">
                  <c:v>2020</c:v>
                </c:pt>
                <c:pt idx="3">
                  <c:v>2025</c:v>
                </c:pt>
                <c:pt idx="4">
                  <c:v>2030</c:v>
                </c:pt>
                <c:pt idx="5">
                  <c:v>2035</c:v>
                </c:pt>
                <c:pt idx="6">
                  <c:v>2040</c:v>
                </c:pt>
              </c:numCache>
            </c:numRef>
          </c:cat>
          <c:val>
            <c:numRef>
              <c:f>'Table F1'!$B$13:$H$13</c:f>
              <c:numCache>
                <c:formatCode>#,##0.0</c:formatCode>
                <c:ptCount val="7"/>
                <c:pt idx="0">
                  <c:v>52.416699999999999</c:v>
                </c:pt>
                <c:pt idx="1">
                  <c:v>53.013500000000001</c:v>
                </c:pt>
                <c:pt idx="2" formatCode="0.0">
                  <c:v>61.088200000000001</c:v>
                </c:pt>
                <c:pt idx="3" formatCode="0.0">
                  <c:v>65.442999999999998</c:v>
                </c:pt>
                <c:pt idx="4" formatCode="0.0">
                  <c:v>69.813299999999998</c:v>
                </c:pt>
                <c:pt idx="5" formatCode="0.0">
                  <c:v>74.123999999999995</c:v>
                </c:pt>
                <c:pt idx="6" formatCode="0.0">
                  <c:v>78.297499999999999</c:v>
                </c:pt>
              </c:numCache>
            </c:numRef>
          </c:val>
        </c:ser>
        <c:ser>
          <c:idx val="3"/>
          <c:order val="3"/>
          <c:tx>
            <c:strRef>
              <c:f>'Table F1'!$A$14</c:f>
              <c:strCache>
                <c:ptCount val="1"/>
                <c:pt idx="0">
                  <c:v>Commercial</c:v>
                </c:pt>
              </c:strCache>
            </c:strRef>
          </c:tx>
          <c:invertIfNegative val="0"/>
          <c:cat>
            <c:numRef>
              <c:f>'Table F1'!$B$10:$H$10</c:f>
              <c:numCache>
                <c:formatCode>General</c:formatCode>
                <c:ptCount val="7"/>
                <c:pt idx="0">
                  <c:v>2011</c:v>
                </c:pt>
                <c:pt idx="1">
                  <c:v>2012</c:v>
                </c:pt>
                <c:pt idx="2">
                  <c:v>2020</c:v>
                </c:pt>
                <c:pt idx="3">
                  <c:v>2025</c:v>
                </c:pt>
                <c:pt idx="4">
                  <c:v>2030</c:v>
                </c:pt>
                <c:pt idx="5">
                  <c:v>2035</c:v>
                </c:pt>
                <c:pt idx="6">
                  <c:v>2040</c:v>
                </c:pt>
              </c:numCache>
            </c:numRef>
          </c:cat>
          <c:val>
            <c:numRef>
              <c:f>'Table F1'!$B$14:$H$14</c:f>
              <c:numCache>
                <c:formatCode>#,##0.0</c:formatCode>
                <c:ptCount val="7"/>
                <c:pt idx="0">
                  <c:v>29.005299999999998</c:v>
                </c:pt>
                <c:pt idx="1">
                  <c:v>29.306000000000001</c:v>
                </c:pt>
                <c:pt idx="2" formatCode="0.0">
                  <c:v>34.501100000000001</c:v>
                </c:pt>
                <c:pt idx="3" formatCode="0.0">
                  <c:v>37.205599999999997</c:v>
                </c:pt>
                <c:pt idx="4" formatCode="0.0">
                  <c:v>39.988399999999999</c:v>
                </c:pt>
                <c:pt idx="5" formatCode="0.0">
                  <c:v>42.687199999999997</c:v>
                </c:pt>
                <c:pt idx="6" formatCode="0.0">
                  <c:v>45.197299999999998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9972992"/>
        <c:axId val="139974528"/>
        <c:axId val="0"/>
      </c:bar3DChart>
      <c:catAx>
        <c:axId val="1399729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39974528"/>
        <c:crosses val="autoZero"/>
        <c:auto val="1"/>
        <c:lblAlgn val="ctr"/>
        <c:lblOffset val="100"/>
        <c:noMultiLvlLbl val="0"/>
      </c:catAx>
      <c:valAx>
        <c:axId val="13997452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b="0">
                    <a:latin typeface="Arial" pitchFamily="34" charset="0"/>
                    <a:cs typeface="Arial" pitchFamily="34" charset="0"/>
                  </a:defRPr>
                </a:pPr>
                <a:r>
                  <a:rPr lang="en-IN" b="0">
                    <a:latin typeface="Arial" pitchFamily="34" charset="0"/>
                    <a:cs typeface="Arial" pitchFamily="34" charset="0"/>
                  </a:rPr>
                  <a:t>Energy</a:t>
                </a:r>
                <a:r>
                  <a:rPr lang="en-IN" b="0" baseline="0">
                    <a:latin typeface="Arial" pitchFamily="34" charset="0"/>
                    <a:cs typeface="Arial" pitchFamily="34" charset="0"/>
                  </a:rPr>
                  <a:t> consumption (Quadrillion Btu)</a:t>
                </a:r>
                <a:endParaRPr lang="en-IN" b="0">
                  <a:latin typeface="Arial" pitchFamily="34" charset="0"/>
                  <a:cs typeface="Arial" pitchFamily="34" charset="0"/>
                </a:endParaRPr>
              </a:p>
            </c:rich>
          </c:tx>
          <c:layout>
            <c:manualLayout>
              <c:xMode val="edge"/>
              <c:yMode val="edge"/>
              <c:x val="1.3821140511808805E-2"/>
              <c:y val="0.16981669277553879"/>
            </c:manualLayout>
          </c:layout>
          <c:overlay val="0"/>
        </c:title>
        <c:numFmt formatCode="#,##0.0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3997299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>
              <a:latin typeface="Arial" pitchFamily="34" charset="0"/>
              <a:cs typeface="Arial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'Table F1'!$A$33</c:f>
              <c:strCache>
                <c:ptCount val="1"/>
                <c:pt idx="0">
                  <c:v>  Liquids</c:v>
                </c:pt>
              </c:strCache>
            </c:strRef>
          </c:tx>
          <c:invertIfNegative val="0"/>
          <c:cat>
            <c:numRef>
              <c:f>'Table F1'!$B$10:$H$10</c:f>
              <c:numCache>
                <c:formatCode>General</c:formatCode>
                <c:ptCount val="7"/>
                <c:pt idx="0">
                  <c:v>2011</c:v>
                </c:pt>
                <c:pt idx="1">
                  <c:v>2012</c:v>
                </c:pt>
                <c:pt idx="2">
                  <c:v>2020</c:v>
                </c:pt>
                <c:pt idx="3">
                  <c:v>2025</c:v>
                </c:pt>
                <c:pt idx="4">
                  <c:v>2030</c:v>
                </c:pt>
                <c:pt idx="5">
                  <c:v>2035</c:v>
                </c:pt>
                <c:pt idx="6">
                  <c:v>2040</c:v>
                </c:pt>
              </c:numCache>
            </c:numRef>
          </c:cat>
          <c:val>
            <c:numRef>
              <c:f>'Table F1'!$B$33:$H$33</c:f>
              <c:numCache>
                <c:formatCode>#,##0.0</c:formatCode>
                <c:ptCount val="7"/>
                <c:pt idx="0">
                  <c:v>98.9529</c:v>
                </c:pt>
                <c:pt idx="1">
                  <c:v>100.3372</c:v>
                </c:pt>
                <c:pt idx="2" formatCode="0.0">
                  <c:v>109.9692</c:v>
                </c:pt>
                <c:pt idx="3" formatCode="0.0">
                  <c:v>115.2758</c:v>
                </c:pt>
                <c:pt idx="4" formatCode="0.0">
                  <c:v>121.0414</c:v>
                </c:pt>
                <c:pt idx="5" formatCode="0.0">
                  <c:v>128.3699</c:v>
                </c:pt>
                <c:pt idx="6" formatCode="0.0">
                  <c:v>136.82550000000001</c:v>
                </c:pt>
              </c:numCache>
            </c:numRef>
          </c:val>
        </c:ser>
        <c:ser>
          <c:idx val="1"/>
          <c:order val="1"/>
          <c:tx>
            <c:strRef>
              <c:f>'Table F1'!$A$34</c:f>
              <c:strCache>
                <c:ptCount val="1"/>
                <c:pt idx="0">
                  <c:v>  Natural gas</c:v>
                </c:pt>
              </c:strCache>
            </c:strRef>
          </c:tx>
          <c:invertIfNegative val="0"/>
          <c:cat>
            <c:numRef>
              <c:f>'Table F1'!$B$10:$H$10</c:f>
              <c:numCache>
                <c:formatCode>General</c:formatCode>
                <c:ptCount val="7"/>
                <c:pt idx="0">
                  <c:v>2011</c:v>
                </c:pt>
                <c:pt idx="1">
                  <c:v>2012</c:v>
                </c:pt>
                <c:pt idx="2">
                  <c:v>2020</c:v>
                </c:pt>
                <c:pt idx="3">
                  <c:v>2025</c:v>
                </c:pt>
                <c:pt idx="4">
                  <c:v>2030</c:v>
                </c:pt>
                <c:pt idx="5">
                  <c:v>2035</c:v>
                </c:pt>
                <c:pt idx="6">
                  <c:v>2040</c:v>
                </c:pt>
              </c:numCache>
            </c:numRef>
          </c:cat>
          <c:val>
            <c:numRef>
              <c:f>'Table F1'!$B$34:$H$34</c:f>
              <c:numCache>
                <c:formatCode>#,##0.0</c:formatCode>
                <c:ptCount val="7"/>
                <c:pt idx="0">
                  <c:v>3.3123</c:v>
                </c:pt>
                <c:pt idx="1">
                  <c:v>3.3128000000000002</c:v>
                </c:pt>
                <c:pt idx="2" formatCode="0.0">
                  <c:v>4.9706000000000001</c:v>
                </c:pt>
                <c:pt idx="3" formatCode="0.0">
                  <c:v>6.6375000000000002</c:v>
                </c:pt>
                <c:pt idx="4" formatCode="0.0">
                  <c:v>9.3308</c:v>
                </c:pt>
                <c:pt idx="5" formatCode="0.0">
                  <c:v>12.313499999999999</c:v>
                </c:pt>
                <c:pt idx="6" formatCode="0.0">
                  <c:v>16.0534</c:v>
                </c:pt>
              </c:numCache>
            </c:numRef>
          </c:val>
        </c:ser>
        <c:ser>
          <c:idx val="2"/>
          <c:order val="2"/>
          <c:tx>
            <c:strRef>
              <c:f>'Table F1'!$A$35</c:f>
              <c:strCache>
                <c:ptCount val="1"/>
                <c:pt idx="0">
                  <c:v>  Coal</c:v>
                </c:pt>
              </c:strCache>
            </c:strRef>
          </c:tx>
          <c:invertIfNegative val="0"/>
          <c:cat>
            <c:numRef>
              <c:f>'Table F1'!$B$10:$H$10</c:f>
              <c:numCache>
                <c:formatCode>General</c:formatCode>
                <c:ptCount val="7"/>
                <c:pt idx="0">
                  <c:v>2011</c:v>
                </c:pt>
                <c:pt idx="1">
                  <c:v>2012</c:v>
                </c:pt>
                <c:pt idx="2">
                  <c:v>2020</c:v>
                </c:pt>
                <c:pt idx="3">
                  <c:v>2025</c:v>
                </c:pt>
                <c:pt idx="4">
                  <c:v>2030</c:v>
                </c:pt>
                <c:pt idx="5">
                  <c:v>2035</c:v>
                </c:pt>
                <c:pt idx="6">
                  <c:v>2040</c:v>
                </c:pt>
              </c:numCache>
            </c:numRef>
          </c:cat>
          <c:val>
            <c:numRef>
              <c:f>'Table F1'!$B$35:$H$35</c:f>
              <c:numCache>
                <c:formatCode>#,##0.0</c:formatCode>
                <c:ptCount val="7"/>
                <c:pt idx="0">
                  <c:v>0</c:v>
                </c:pt>
                <c:pt idx="1">
                  <c:v>0</c:v>
                </c:pt>
                <c:pt idx="2" formatCode="0.0">
                  <c:v>0</c:v>
                </c:pt>
                <c:pt idx="3" formatCode="0.0">
                  <c:v>0</c:v>
                </c:pt>
                <c:pt idx="4" formatCode="0.0">
                  <c:v>0</c:v>
                </c:pt>
                <c:pt idx="5" formatCode="0.0">
                  <c:v>0</c:v>
                </c:pt>
                <c:pt idx="6" formatCode="0.0">
                  <c:v>0</c:v>
                </c:pt>
              </c:numCache>
            </c:numRef>
          </c:val>
        </c:ser>
        <c:ser>
          <c:idx val="3"/>
          <c:order val="3"/>
          <c:tx>
            <c:strRef>
              <c:f>'Table F1'!$A$36</c:f>
              <c:strCache>
                <c:ptCount val="1"/>
                <c:pt idx="0">
                  <c:v>  Electricity</c:v>
                </c:pt>
              </c:strCache>
            </c:strRef>
          </c:tx>
          <c:invertIfNegative val="0"/>
          <c:cat>
            <c:numRef>
              <c:f>'Table F1'!$B$10:$H$10</c:f>
              <c:numCache>
                <c:formatCode>General</c:formatCode>
                <c:ptCount val="7"/>
                <c:pt idx="0">
                  <c:v>2011</c:v>
                </c:pt>
                <c:pt idx="1">
                  <c:v>2012</c:v>
                </c:pt>
                <c:pt idx="2">
                  <c:v>2020</c:v>
                </c:pt>
                <c:pt idx="3">
                  <c:v>2025</c:v>
                </c:pt>
                <c:pt idx="4">
                  <c:v>2030</c:v>
                </c:pt>
                <c:pt idx="5">
                  <c:v>2035</c:v>
                </c:pt>
                <c:pt idx="6">
                  <c:v>2040</c:v>
                </c:pt>
              </c:numCache>
            </c:numRef>
          </c:cat>
          <c:val>
            <c:numRef>
              <c:f>'Table F1'!$B$36:$H$36</c:f>
              <c:numCache>
                <c:formatCode>#,##0.0</c:formatCode>
                <c:ptCount val="7"/>
                <c:pt idx="0">
                  <c:v>0.56769999999999998</c:v>
                </c:pt>
                <c:pt idx="1">
                  <c:v>0.58189999999999997</c:v>
                </c:pt>
                <c:pt idx="2" formatCode="0.0">
                  <c:v>0.83069999999999999</c:v>
                </c:pt>
                <c:pt idx="3" formatCode="0.0">
                  <c:v>1.0043</c:v>
                </c:pt>
                <c:pt idx="4" formatCode="0.0">
                  <c:v>1.2212000000000001</c:v>
                </c:pt>
                <c:pt idx="5" formatCode="0.0">
                  <c:v>1.5454000000000001</c:v>
                </c:pt>
                <c:pt idx="6" formatCode="0.0">
                  <c:v>1.9502999999999999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40098176"/>
        <c:axId val="140104064"/>
        <c:axId val="0"/>
      </c:bar3DChart>
      <c:catAx>
        <c:axId val="1400981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0104064"/>
        <c:crosses val="autoZero"/>
        <c:auto val="1"/>
        <c:lblAlgn val="ctr"/>
        <c:lblOffset val="100"/>
        <c:noMultiLvlLbl val="0"/>
      </c:catAx>
      <c:valAx>
        <c:axId val="14010406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Energy </a:t>
                </a:r>
                <a:r>
                  <a:rPr lang="en-US" dirty="0"/>
                  <a:t>consumption (Quadrillion Btu)</a:t>
                </a:r>
              </a:p>
            </c:rich>
          </c:tx>
          <c:layout/>
          <c:overlay val="0"/>
        </c:title>
        <c:numFmt formatCode="#,##0.0" sourceLinked="1"/>
        <c:majorTickMark val="out"/>
        <c:minorTickMark val="none"/>
        <c:tickLblPos val="nextTo"/>
        <c:crossAx val="14009817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'Table F1'!$A$41</c:f>
              <c:strCache>
                <c:ptCount val="1"/>
                <c:pt idx="0">
                  <c:v>Transportation</c:v>
                </c:pt>
              </c:strCache>
            </c:strRef>
          </c:tx>
          <c:invertIfNegative val="0"/>
          <c:cat>
            <c:numRef>
              <c:f>'Table F1'!$B$10:$H$10</c:f>
              <c:numCache>
                <c:formatCode>General</c:formatCode>
                <c:ptCount val="7"/>
                <c:pt idx="0">
                  <c:v>2011</c:v>
                </c:pt>
                <c:pt idx="1">
                  <c:v>2012</c:v>
                </c:pt>
                <c:pt idx="2">
                  <c:v>2020</c:v>
                </c:pt>
                <c:pt idx="3">
                  <c:v>2025</c:v>
                </c:pt>
                <c:pt idx="4">
                  <c:v>2030</c:v>
                </c:pt>
                <c:pt idx="5">
                  <c:v>2035</c:v>
                </c:pt>
                <c:pt idx="6">
                  <c:v>2040</c:v>
                </c:pt>
              </c:numCache>
            </c:numRef>
          </c:cat>
          <c:val>
            <c:numRef>
              <c:f>'Table F1'!$B$41:$H$41</c:f>
              <c:numCache>
                <c:formatCode>#,##0.0</c:formatCode>
                <c:ptCount val="7"/>
                <c:pt idx="0">
                  <c:v>98.9529</c:v>
                </c:pt>
                <c:pt idx="1">
                  <c:v>100.3372</c:v>
                </c:pt>
                <c:pt idx="2">
                  <c:v>109.9692</c:v>
                </c:pt>
                <c:pt idx="3">
                  <c:v>115.2758</c:v>
                </c:pt>
                <c:pt idx="4">
                  <c:v>121.0414</c:v>
                </c:pt>
                <c:pt idx="5">
                  <c:v>128.3699</c:v>
                </c:pt>
                <c:pt idx="6">
                  <c:v>136.82550000000001</c:v>
                </c:pt>
              </c:numCache>
            </c:numRef>
          </c:val>
        </c:ser>
        <c:ser>
          <c:idx val="1"/>
          <c:order val="1"/>
          <c:tx>
            <c:strRef>
              <c:f>'Table F1'!$A$42</c:f>
              <c:strCache>
                <c:ptCount val="1"/>
                <c:pt idx="0">
                  <c:v>Others</c:v>
                </c:pt>
              </c:strCache>
            </c:strRef>
          </c:tx>
          <c:invertIfNegative val="0"/>
          <c:cat>
            <c:numRef>
              <c:f>'Table F1'!$B$10:$H$10</c:f>
              <c:numCache>
                <c:formatCode>General</c:formatCode>
                <c:ptCount val="7"/>
                <c:pt idx="0">
                  <c:v>2011</c:v>
                </c:pt>
                <c:pt idx="1">
                  <c:v>2012</c:v>
                </c:pt>
                <c:pt idx="2">
                  <c:v>2020</c:v>
                </c:pt>
                <c:pt idx="3">
                  <c:v>2025</c:v>
                </c:pt>
                <c:pt idx="4">
                  <c:v>2030</c:v>
                </c:pt>
                <c:pt idx="5">
                  <c:v>2035</c:v>
                </c:pt>
                <c:pt idx="6">
                  <c:v>2040</c:v>
                </c:pt>
              </c:numCache>
            </c:numRef>
          </c:cat>
          <c:val>
            <c:numRef>
              <c:f>'Table F1'!$B$42:$H$42</c:f>
              <c:numCache>
                <c:formatCode>#,##0.0</c:formatCode>
                <c:ptCount val="7"/>
                <c:pt idx="0">
                  <c:v>78.3459</c:v>
                </c:pt>
                <c:pt idx="1">
                  <c:v>79.681100000000015</c:v>
                </c:pt>
                <c:pt idx="2">
                  <c:v>86.315599999999989</c:v>
                </c:pt>
                <c:pt idx="3">
                  <c:v>90.379099999999994</c:v>
                </c:pt>
                <c:pt idx="4">
                  <c:v>94.21759999999999</c:v>
                </c:pt>
                <c:pt idx="5">
                  <c:v>97.968099999999993</c:v>
                </c:pt>
                <c:pt idx="6">
                  <c:v>101.7021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40144000"/>
        <c:axId val="140145792"/>
        <c:axId val="0"/>
      </c:bar3DChart>
      <c:catAx>
        <c:axId val="1401440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0145792"/>
        <c:crosses val="autoZero"/>
        <c:auto val="1"/>
        <c:lblAlgn val="ctr"/>
        <c:lblOffset val="100"/>
        <c:noMultiLvlLbl val="0"/>
      </c:catAx>
      <c:valAx>
        <c:axId val="14014579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err="1" smtClean="0"/>
                  <a:t>Enerrgy</a:t>
                </a:r>
                <a:r>
                  <a:rPr lang="en-US" dirty="0" smtClean="0"/>
                  <a:t> </a:t>
                </a:r>
                <a:r>
                  <a:rPr lang="en-US" dirty="0"/>
                  <a:t>consumption (Quadrillion Btu)</a:t>
                </a:r>
              </a:p>
            </c:rich>
          </c:tx>
          <c:layout/>
          <c:overlay val="0"/>
        </c:title>
        <c:numFmt formatCode="#,##0.0" sourceLinked="1"/>
        <c:majorTickMark val="out"/>
        <c:minorTickMark val="none"/>
        <c:tickLblPos val="nextTo"/>
        <c:crossAx val="14014400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19565" cy="49331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056" tIns="45528" rIns="91056" bIns="45528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626" y="1"/>
            <a:ext cx="2919565" cy="49331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056" tIns="45528" rIns="91056" bIns="45528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A77C1C0A-8F59-4E36-9A91-C9E95636A48B}" type="datetimeFigureOut">
              <a:rPr lang="en-US"/>
              <a:pPr>
                <a:defRPr/>
              </a:pPr>
              <a:t>6/8/2017</a:t>
            </a:fld>
            <a:endParaRPr lang="en-US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1412"/>
            <a:ext cx="2919565" cy="49331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056" tIns="45528" rIns="91056" bIns="45528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626" y="9371412"/>
            <a:ext cx="2919565" cy="49331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056" tIns="45528" rIns="91056" bIns="45528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A6F991ED-E241-4B85-B9E8-758DC3DFC8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3238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19565" cy="493316"/>
          </a:xfrm>
          <a:prstGeom prst="rect">
            <a:avLst/>
          </a:prstGeom>
        </p:spPr>
        <p:txBody>
          <a:bodyPr vert="horz" lIns="91056" tIns="45528" rIns="91056" bIns="45528" rtlCol="0"/>
          <a:lstStyle>
            <a:lvl1pPr algn="l">
              <a:defRPr sz="1200"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4626" y="1"/>
            <a:ext cx="2919565" cy="493316"/>
          </a:xfrm>
          <a:prstGeom prst="rect">
            <a:avLst/>
          </a:prstGeom>
        </p:spPr>
        <p:txBody>
          <a:bodyPr vert="horz" lIns="91056" tIns="45528" rIns="91056" bIns="45528" rtlCol="0"/>
          <a:lstStyle>
            <a:lvl1pPr algn="r">
              <a:defRPr sz="1200"/>
            </a:lvl1pPr>
          </a:lstStyle>
          <a:p>
            <a:pPr>
              <a:defRPr/>
            </a:pPr>
            <a:fld id="{48D79381-0E99-4A7F-8BC7-3E73B492C143}" type="datetimeFigureOut">
              <a:rPr lang="en-IN"/>
              <a:pPr>
                <a:defRPr/>
              </a:pPr>
              <a:t>6/8/2017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41363"/>
            <a:ext cx="4929187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56" tIns="45528" rIns="91056" bIns="45528" rtlCol="0" anchor="ctr"/>
          <a:lstStyle/>
          <a:p>
            <a:pPr lvl="0"/>
            <a:endParaRPr lang="en-IN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262" y="4687292"/>
            <a:ext cx="5389240" cy="4439840"/>
          </a:xfrm>
          <a:prstGeom prst="rect">
            <a:avLst/>
          </a:prstGeom>
        </p:spPr>
        <p:txBody>
          <a:bodyPr vert="horz" lIns="91056" tIns="45528" rIns="91056" bIns="45528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IN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412"/>
            <a:ext cx="2919565" cy="493316"/>
          </a:xfrm>
          <a:prstGeom prst="rect">
            <a:avLst/>
          </a:prstGeom>
        </p:spPr>
        <p:txBody>
          <a:bodyPr vert="horz" lIns="91056" tIns="45528" rIns="91056" bIns="45528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4626" y="9371412"/>
            <a:ext cx="2919565" cy="493316"/>
          </a:xfrm>
          <a:prstGeom prst="rect">
            <a:avLst/>
          </a:prstGeom>
        </p:spPr>
        <p:txBody>
          <a:bodyPr vert="horz" lIns="91056" tIns="45528" rIns="91056" bIns="45528" rtlCol="0" anchor="b"/>
          <a:lstStyle>
            <a:lvl1pPr algn="r">
              <a:defRPr sz="1200"/>
            </a:lvl1pPr>
          </a:lstStyle>
          <a:p>
            <a:pPr>
              <a:defRPr/>
            </a:pPr>
            <a:fld id="{6BADFE40-EF77-47A3-AD57-072844231A63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259028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1" name="Rounded Rectangle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2" name="Rounded Rectangle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7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0E6B022-3C79-4010-A437-249F7FF277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792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56462-C2AE-470C-9DCD-CC1185F163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554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C75B0-A10C-441E-9E56-D13DAFB1E7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441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FC5B0-6A10-4AF2-A7EF-638D3F81A0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405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E3E28-CDB8-43ED-97C5-9EE90DBE81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507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DDD0A-3963-4FEE-8C20-D473C6E5F5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047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28817F6-3E90-405E-9FEE-B534E788A8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943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3F75A0-C135-4E03-B02B-F5127A6679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463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383E2-277A-4374-BFF3-048E49F6D5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217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F6047-6482-4933-9D30-DCAC246E41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60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6F3DF-89B8-47FE-B5B2-2B8CA11335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735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39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40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91D71C7-07CD-4B8D-B355-9310D78425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9" r:id="rId1"/>
    <p:sldLayoutId id="2147484271" r:id="rId2"/>
    <p:sldLayoutId id="2147484272" r:id="rId3"/>
    <p:sldLayoutId id="2147484273" r:id="rId4"/>
    <p:sldLayoutId id="2147484280" r:id="rId5"/>
    <p:sldLayoutId id="2147484281" r:id="rId6"/>
    <p:sldLayoutId id="2147484274" r:id="rId7"/>
    <p:sldLayoutId id="2147484275" r:id="rId8"/>
    <p:sldLayoutId id="2147484276" r:id="rId9"/>
    <p:sldLayoutId id="2147484277" r:id="rId10"/>
    <p:sldLayoutId id="2147484278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905000"/>
            <a:ext cx="8458200" cy="1470025"/>
          </a:xfrm>
        </p:spPr>
        <p:txBody>
          <a:bodyPr/>
          <a:lstStyle/>
          <a:p>
            <a:pPr eaLnBrk="1" hangingPunct="1"/>
            <a:r>
              <a:rPr lang="en-US" sz="3600" dirty="0" smtClean="0"/>
              <a:t>Sustainable </a:t>
            </a:r>
            <a:r>
              <a:rPr lang="en-US" sz="3600" dirty="0" smtClean="0"/>
              <a:t>Transportation: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Challenges </a:t>
            </a:r>
            <a:r>
              <a:rPr lang="en-US" sz="3600" dirty="0" smtClean="0"/>
              <a:t>and Emerging Scenario</a:t>
            </a:r>
            <a:endParaRPr lang="en-US" sz="360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4038600"/>
            <a:ext cx="5410200" cy="2133600"/>
          </a:xfrm>
        </p:spPr>
        <p:txBody>
          <a:bodyPr>
            <a:normAutofit lnSpcReduction="10000"/>
          </a:bodyPr>
          <a:lstStyle/>
          <a:p>
            <a:pPr marL="63500" algn="r" eaLnBrk="1" hangingPunct="1">
              <a:lnSpc>
                <a:spcPct val="80000"/>
              </a:lnSpc>
              <a:defRPr/>
            </a:pPr>
            <a:r>
              <a:rPr lang="en-US" sz="1600" dirty="0" err="1" smtClean="0"/>
              <a:t>Shri</a:t>
            </a:r>
            <a:r>
              <a:rPr lang="en-US" sz="1600" dirty="0" smtClean="0"/>
              <a:t> </a:t>
            </a:r>
            <a:r>
              <a:rPr lang="en-US" sz="1600" dirty="0" err="1" smtClean="0"/>
              <a:t>Prakash</a:t>
            </a:r>
            <a:endParaRPr lang="en-US" sz="1600" dirty="0" smtClean="0"/>
          </a:p>
          <a:p>
            <a:pPr marL="63500" algn="r" eaLnBrk="1" hangingPunct="1">
              <a:lnSpc>
                <a:spcPct val="80000"/>
              </a:lnSpc>
              <a:defRPr/>
            </a:pPr>
            <a:r>
              <a:rPr lang="en-US" sz="1600" dirty="0" smtClean="0"/>
              <a:t>Distinguished Fellow, TERI and</a:t>
            </a:r>
          </a:p>
          <a:p>
            <a:pPr marL="63500" algn="r" eaLnBrk="1" hangingPunct="1">
              <a:lnSpc>
                <a:spcPct val="80000"/>
              </a:lnSpc>
              <a:defRPr/>
            </a:pPr>
            <a:r>
              <a:rPr lang="en-US" sz="1600" dirty="0" smtClean="0"/>
              <a:t> IR Chair Professor, TERI University</a:t>
            </a:r>
          </a:p>
          <a:p>
            <a:pPr marL="63500" algn="r" eaLnBrk="1" hangingPunct="1">
              <a:lnSpc>
                <a:spcPct val="80000"/>
              </a:lnSpc>
              <a:defRPr/>
            </a:pPr>
            <a:r>
              <a:rPr lang="en-US" sz="1600" dirty="0" smtClean="0"/>
              <a:t>New Delhi India</a:t>
            </a:r>
          </a:p>
          <a:p>
            <a:pPr marL="63500" algn="r" eaLnBrk="1" hangingPunct="1">
              <a:lnSpc>
                <a:spcPct val="80000"/>
              </a:lnSpc>
              <a:defRPr/>
            </a:pPr>
            <a:endParaRPr lang="en-US" sz="1600" dirty="0" smtClean="0"/>
          </a:p>
          <a:p>
            <a:pPr marL="63500" algn="r" eaLnBrk="1" hangingPunct="1">
              <a:lnSpc>
                <a:spcPct val="80000"/>
              </a:lnSpc>
              <a:defRPr/>
            </a:pPr>
            <a:endParaRPr lang="en-US" sz="1600" dirty="0" smtClean="0"/>
          </a:p>
          <a:p>
            <a:pPr marL="63500" algn="r" eaLnBrk="1" hangingPunct="1">
              <a:lnSpc>
                <a:spcPct val="80000"/>
              </a:lnSpc>
              <a:defRPr/>
            </a:pPr>
            <a:endParaRPr lang="en-US" sz="1600" dirty="0" smtClean="0"/>
          </a:p>
          <a:p>
            <a:pPr marL="63500" algn="r" eaLnBrk="1" hangingPunct="1">
              <a:lnSpc>
                <a:spcPct val="80000"/>
              </a:lnSpc>
              <a:defRPr/>
            </a:pPr>
            <a:r>
              <a:rPr lang="en-US" sz="1600" dirty="0" smtClean="0"/>
              <a:t>Astana</a:t>
            </a:r>
          </a:p>
          <a:p>
            <a:pPr marL="63500" algn="r" eaLnBrk="1" hangingPunct="1">
              <a:lnSpc>
                <a:spcPct val="80000"/>
              </a:lnSpc>
              <a:defRPr/>
            </a:pPr>
            <a:r>
              <a:rPr lang="en-US" sz="1600" smtClean="0"/>
              <a:t>14th June </a:t>
            </a:r>
            <a:r>
              <a:rPr lang="en-US" sz="1600" dirty="0" smtClean="0"/>
              <a:t>2017</a:t>
            </a:r>
          </a:p>
        </p:txBody>
      </p:sp>
      <p:sp>
        <p:nvSpPr>
          <p:cNvPr id="512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ECCE09C-6F37-4823-AD36-21137F5AD434}" type="slidenum">
              <a:rPr lang="en-US" sz="1800" smtClean="0">
                <a:solidFill>
                  <a:schemeClr val="bg1"/>
                </a:solidFill>
              </a:rPr>
              <a:pPr eaLnBrk="1" hangingPunct="1"/>
              <a:t>1</a:t>
            </a:fld>
            <a:endParaRPr lang="en-US" sz="1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 for low carbon transport growth: Way forward for developing countries</a:t>
            </a:r>
            <a:endParaRPr lang="en-IN" dirty="0" smtClean="0"/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b="1" dirty="0" smtClean="0"/>
              <a:t>Encourage an optimal mix of rail, water and road transport for inter-city movement</a:t>
            </a:r>
            <a:endParaRPr lang="en-US" sz="20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/>
              <a:t>Develop strategies that specifically target improvement in shares of rail and water modes in inter-regional movement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/>
              <a:t>Strategies can focus on investments on rail and water transport infrastructure and incentives to encourage shift to these modes</a:t>
            </a:r>
          </a:p>
          <a:p>
            <a:pPr lvl="1" eaLnBrk="1" hangingPunct="1">
              <a:lnSpc>
                <a:spcPct val="80000"/>
              </a:lnSpc>
            </a:pPr>
            <a:endParaRPr lang="en-US" sz="18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b="1" dirty="0" smtClean="0"/>
              <a:t>Diversify the fuel basket of transport sector – encouraging use of fuels other than petrol and diesel</a:t>
            </a:r>
            <a:r>
              <a:rPr lang="en-US" sz="2000" dirty="0" smtClean="0"/>
              <a:t>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/>
              <a:t>Develop comprehensive strategies to diversify the fuel basket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/>
              <a:t>Establish the necessary infrastructure to promote the use of alternative fuels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b="1" i="1" dirty="0" smtClean="0"/>
              <a:t>Promote electricity as a transport fuel of future, keeping in view move towards renewables</a:t>
            </a:r>
          </a:p>
          <a:p>
            <a:endParaRPr lang="en-IN" dirty="0" smtClean="0"/>
          </a:p>
        </p:txBody>
      </p:sp>
      <p:sp>
        <p:nvSpPr>
          <p:cNvPr id="3277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B6A8236-C75E-4B64-B9DC-962BA8515E01}" type="slidenum">
              <a:rPr lang="en-US" sz="1800" smtClean="0">
                <a:solidFill>
                  <a:srgbClr val="FFFFFF"/>
                </a:solidFill>
              </a:rPr>
              <a:pPr eaLnBrk="1" hangingPunct="1"/>
              <a:t>10</a:t>
            </a:fld>
            <a:endParaRPr lang="en-US" sz="180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30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2000" b="1" smtClean="0"/>
              <a:t>Arrest the fast pace of motorization (ownership and utilization of vehicles)</a:t>
            </a:r>
            <a:endParaRPr lang="en-US" sz="2000" smtClean="0"/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Policies should target altering the current patterns of motorization in terms of vehicle ownership and utilization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Possible policy options - vehicle quota system, high parking fees, high vehicle registration charges, fuel taxes, congestion pricing, etc.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800" smtClean="0"/>
          </a:p>
          <a:p>
            <a:pPr eaLnBrk="1" hangingPunct="1">
              <a:lnSpc>
                <a:spcPct val="80000"/>
              </a:lnSpc>
            </a:pPr>
            <a:r>
              <a:rPr lang="en-US" sz="2000" b="1" smtClean="0"/>
              <a:t>Increase the share of public transport and non motorized modes in urban areas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Need to arrest the growing dependence on private modes in cities - encourage a shift from personal to mass modes of transport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Introduce comprehensive policies and programs to outline a roadmap for the improvement/development of public transport in all cities – 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smtClean="0"/>
              <a:t>Improve public transport systems, in terms of their capacity, coverage and quality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smtClean="0"/>
              <a:t>Promote inter-modal integration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Develop comprehensive strategies to develop infrastructure for non motorized transport users</a:t>
            </a:r>
          </a:p>
          <a:p>
            <a:endParaRPr lang="en-IN" smtClean="0"/>
          </a:p>
        </p:txBody>
      </p:sp>
      <p:sp>
        <p:nvSpPr>
          <p:cNvPr id="3379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F2F5FC3F-C2D7-4947-B735-69CE6FB397F3}" type="slidenum">
              <a:rPr lang="en-US" sz="1800" smtClean="0">
                <a:solidFill>
                  <a:srgbClr val="FFFFFF"/>
                </a:solidFill>
              </a:rPr>
              <a:pPr eaLnBrk="1" hangingPunct="1"/>
              <a:t>11</a:t>
            </a:fld>
            <a:endParaRPr lang="en-US" sz="1800" smtClean="0">
              <a:solidFill>
                <a:srgbClr val="FFFFFF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609600" y="990600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r>
              <a:rPr lang="en-US" dirty="0" smtClean="0"/>
              <a:t>Strategies for low carbon transport growth: Way forward for developing countries</a:t>
            </a:r>
            <a:r>
              <a:rPr lang="en-US" sz="2000" dirty="0" smtClean="0"/>
              <a:t> </a:t>
            </a:r>
            <a:r>
              <a:rPr lang="en-US" sz="2000" dirty="0"/>
              <a:t>(cont.)</a:t>
            </a:r>
            <a:endParaRPr lang="en-IN" sz="2000" dirty="0" smtClean="0"/>
          </a:p>
        </p:txBody>
      </p:sp>
    </p:spTree>
    <p:extLst>
      <p:ext uri="{BB962C8B-B14F-4D97-AF65-F5344CB8AC3E}">
        <p14:creationId xmlns:p14="http://schemas.microsoft.com/office/powerpoint/2010/main" val="810399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Promote</a:t>
            </a:r>
            <a:r>
              <a:rPr lang="en-US" sz="2200" dirty="0" smtClean="0"/>
              <a:t> integrated land use and transport planning in urban areas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Transit oriented development in cities, high density along transit corridors, inter-modal integration, promote cycling and walking, reduce need for motorized travel, etc.</a:t>
            </a:r>
          </a:p>
          <a:p>
            <a:pPr eaLnBrk="1" hangingPunct="1">
              <a:lnSpc>
                <a:spcPct val="80000"/>
              </a:lnSpc>
            </a:pPr>
            <a:endParaRPr lang="en-US" sz="22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dirty="0" smtClean="0"/>
              <a:t>Encourage energy efficient road-based movement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Mandate fuel efficiency standards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Tighten emission norms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Improve vehicle technologies and fuel quality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Establish modern inspection and maintenance regimes</a:t>
            </a:r>
          </a:p>
          <a:p>
            <a:pPr lvl="1"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200" dirty="0" smtClean="0"/>
              <a:t>Encourage virtual commuting</a:t>
            </a:r>
          </a:p>
          <a:p>
            <a:pPr eaLnBrk="1" hangingPunct="1">
              <a:lnSpc>
                <a:spcPct val="80000"/>
              </a:lnSpc>
            </a:pPr>
            <a:endParaRPr lang="en-US" sz="2200" dirty="0" smtClean="0"/>
          </a:p>
          <a:p>
            <a:pPr eaLnBrk="1" hangingPunct="1">
              <a:lnSpc>
                <a:spcPct val="80000"/>
              </a:lnSpc>
            </a:pPr>
            <a:r>
              <a:rPr lang="en-US" sz="2200" dirty="0" smtClean="0"/>
              <a:t>Promote use of intelligent transport solutions</a:t>
            </a:r>
          </a:p>
          <a:p>
            <a:pPr lvl="1" eaLnBrk="1" hangingPunct="1">
              <a:lnSpc>
                <a:spcPct val="80000"/>
              </a:lnSpc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endParaRPr lang="en-US" sz="2200" dirty="0" smtClean="0"/>
          </a:p>
          <a:p>
            <a:endParaRPr lang="en-IN" sz="2000" dirty="0" smtClean="0"/>
          </a:p>
        </p:txBody>
      </p:sp>
      <p:sp>
        <p:nvSpPr>
          <p:cNvPr id="3482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D016974-FDE2-4375-AEF6-5B203CD0AC5E}" type="slidenum">
              <a:rPr lang="en-US" sz="1800" smtClean="0">
                <a:solidFill>
                  <a:srgbClr val="FFFFFF"/>
                </a:solidFill>
              </a:rPr>
              <a:pPr eaLnBrk="1" hangingPunct="1"/>
              <a:t>12</a:t>
            </a:fld>
            <a:endParaRPr lang="en-US" sz="1800" smtClean="0">
              <a:solidFill>
                <a:srgbClr val="FFFFFF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/>
          <a:lstStyle/>
          <a:p>
            <a:r>
              <a:rPr lang="en-US" dirty="0" smtClean="0"/>
              <a:t>Strategies for low carbon transport growth: Way forward for developing </a:t>
            </a:r>
            <a:r>
              <a:rPr lang="en-US" dirty="0"/>
              <a:t>countries </a:t>
            </a:r>
            <a:r>
              <a:rPr lang="en-US" sz="2000" dirty="0"/>
              <a:t>(cont.)</a:t>
            </a:r>
            <a:endParaRPr lang="en-IN" dirty="0" smtClean="0"/>
          </a:p>
        </p:txBody>
      </p:sp>
    </p:spTree>
    <p:extLst>
      <p:ext uri="{BB962C8B-B14F-4D97-AF65-F5344CB8AC3E}">
        <p14:creationId xmlns:p14="http://schemas.microsoft.com/office/powerpoint/2010/main" val="200789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Georgia" pitchFamily="18" charset="0"/>
              <a:buNone/>
            </a:pPr>
            <a:r>
              <a:rPr lang="en-US" sz="2400" smtClean="0"/>
              <a:t>Countries should-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Have an integrated approach towards planning transport infrastructure</a:t>
            </a:r>
          </a:p>
          <a:p>
            <a:pPr eaLnBrk="1" hangingPunct="1">
              <a:lnSpc>
                <a:spcPct val="80000"/>
              </a:lnSpc>
            </a:pPr>
            <a:endParaRPr lang="en-US" sz="2400" smtClean="0"/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Give adequate priorities to energy efficient and non-motorized transport</a:t>
            </a:r>
          </a:p>
          <a:p>
            <a:pPr eaLnBrk="1" hangingPunct="1">
              <a:lnSpc>
                <a:spcPct val="80000"/>
              </a:lnSpc>
            </a:pPr>
            <a:endParaRPr lang="en-US" sz="2400" smtClean="0"/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Establish appropriate institutional, regulatory and fiscal frameworks to implement strategies</a:t>
            </a:r>
          </a:p>
          <a:p>
            <a:pPr eaLnBrk="1" hangingPunct="1">
              <a:lnSpc>
                <a:spcPct val="80000"/>
              </a:lnSpc>
            </a:pPr>
            <a:endParaRPr lang="en-US" sz="2400" smtClean="0"/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Establish protocol for measuring and monitoring progress of energy efficiency measures</a:t>
            </a:r>
          </a:p>
        </p:txBody>
      </p:sp>
      <p:sp>
        <p:nvSpPr>
          <p:cNvPr id="3584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F606ADB-02E7-472E-BDC1-A74F00B4F9E2}" type="slidenum">
              <a:rPr lang="en-US" sz="1800" smtClean="0">
                <a:solidFill>
                  <a:srgbClr val="FFFFFF"/>
                </a:solidFill>
              </a:rPr>
              <a:pPr eaLnBrk="1" hangingPunct="1"/>
              <a:t>13</a:t>
            </a:fld>
            <a:endParaRPr lang="en-US" sz="1800" smtClean="0">
              <a:solidFill>
                <a:srgbClr val="FFFFFF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066800"/>
          </a:xfrm>
        </p:spPr>
        <p:txBody>
          <a:bodyPr/>
          <a:lstStyle/>
          <a:p>
            <a:r>
              <a:rPr lang="en-US" dirty="0" smtClean="0"/>
              <a:t>Strategies for low carbon transport growth: Way forward for developing countries </a:t>
            </a:r>
            <a:r>
              <a:rPr lang="en-US" sz="2000" dirty="0" smtClean="0"/>
              <a:t>(cont.)</a:t>
            </a:r>
            <a:endParaRPr lang="en-IN" dirty="0" smtClean="0"/>
          </a:p>
        </p:txBody>
      </p:sp>
    </p:spTree>
    <p:extLst>
      <p:ext uri="{BB962C8B-B14F-4D97-AF65-F5344CB8AC3E}">
        <p14:creationId xmlns:p14="http://schemas.microsoft.com/office/powerpoint/2010/main" val="187607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smtClean="0"/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229600" cy="4324350"/>
          </a:xfrm>
        </p:spPr>
        <p:txBody>
          <a:bodyPr/>
          <a:lstStyle/>
          <a:p>
            <a:endParaRPr lang="en-US" sz="3200" b="1" dirty="0" smtClean="0"/>
          </a:p>
          <a:p>
            <a:endParaRPr lang="en-US" sz="3200" b="1" dirty="0" smtClean="0"/>
          </a:p>
          <a:p>
            <a:endParaRPr lang="en-US" sz="3200" b="1" dirty="0" smtClean="0"/>
          </a:p>
          <a:p>
            <a:pPr algn="ctr">
              <a:buFont typeface="Georgia" pitchFamily="18" charset="0"/>
              <a:buNone/>
            </a:pPr>
            <a:r>
              <a:rPr lang="en-US" sz="3600" b="1" dirty="0" smtClean="0"/>
              <a:t>Thanks for Attention</a:t>
            </a:r>
            <a:endParaRPr lang="en-IN" sz="3600" b="1" dirty="0" smtClean="0"/>
          </a:p>
        </p:txBody>
      </p:sp>
      <p:sp>
        <p:nvSpPr>
          <p:cNvPr id="36873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600981E-23D8-45D0-98D3-85B118B91A51}" type="slidenum">
              <a:rPr lang="en-US" sz="1800" smtClean="0">
                <a:solidFill>
                  <a:srgbClr val="FFFFFF"/>
                </a:solidFill>
              </a:rPr>
              <a:pPr eaLnBrk="1" hangingPunct="1"/>
              <a:t>14</a:t>
            </a:fld>
            <a:endParaRPr lang="en-US" sz="180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Transport sector: globally the second largest energy consuming sector</a:t>
            </a:r>
            <a:endParaRPr lang="en-IN" smtClean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2249488"/>
            <a:ext cx="3657600" cy="3998912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sz="2200" dirty="0" smtClean="0"/>
              <a:t>Energy consumption in all end use sectors projected to reach a level of about 590 quadrillion Btu by 2040, a 1.5 times increase as compared to 2011 level</a:t>
            </a:r>
          </a:p>
          <a:p>
            <a:pPr eaLnBrk="1" hangingPunct="1">
              <a:defRPr/>
            </a:pPr>
            <a:endParaRPr lang="en-US" sz="2200" dirty="0" smtClean="0"/>
          </a:p>
          <a:p>
            <a:pPr eaLnBrk="1" hangingPunct="1">
              <a:defRPr/>
            </a:pPr>
            <a:r>
              <a:rPr lang="en-US" sz="2200" dirty="0" smtClean="0"/>
              <a:t>Transport will continue being the second largest energy consuming sector after industry</a:t>
            </a:r>
          </a:p>
        </p:txBody>
      </p:sp>
      <p:sp>
        <p:nvSpPr>
          <p:cNvPr id="6149" name="TextBox 8"/>
          <p:cNvSpPr txBox="1">
            <a:spLocks noChangeArrowheads="1"/>
          </p:cNvSpPr>
          <p:nvPr/>
        </p:nvSpPr>
        <p:spPr bwMode="auto">
          <a:xfrm>
            <a:off x="3498850" y="6553200"/>
            <a:ext cx="5638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r>
              <a:rPr lang="en-US" sz="1400" dirty="0"/>
              <a:t>Source </a:t>
            </a:r>
            <a:r>
              <a:rPr lang="en-US" sz="1400" dirty="0" smtClean="0"/>
              <a:t>– EIA (2016)</a:t>
            </a:r>
            <a:endParaRPr lang="en-IN" sz="1400" dirty="0"/>
          </a:p>
        </p:txBody>
      </p:sp>
      <p:sp>
        <p:nvSpPr>
          <p:cNvPr id="615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6B5A7EF-9455-4AB8-ABF5-F534D1D6EC79}" type="slidenum">
              <a:rPr lang="en-US" sz="1800" smtClean="0">
                <a:solidFill>
                  <a:srgbClr val="FFFFFF"/>
                </a:solidFill>
              </a:rPr>
              <a:pPr eaLnBrk="1" hangingPunct="1"/>
              <a:t>2</a:t>
            </a:fld>
            <a:endParaRPr lang="en-US" sz="1800" smtClean="0">
              <a:solidFill>
                <a:srgbClr val="FFFFFF"/>
              </a:solidFill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6726805"/>
              </p:ext>
            </p:extLst>
          </p:nvPr>
        </p:nvGraphicFramePr>
        <p:xfrm>
          <a:off x="4191001" y="2133600"/>
          <a:ext cx="4946650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750"/>
          <a:stretch>
            <a:fillRect/>
          </a:stretch>
        </p:blipFill>
        <p:spPr bwMode="auto">
          <a:xfrm>
            <a:off x="5857875" y="1600200"/>
            <a:ext cx="3286125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458200" cy="1066800"/>
          </a:xfrm>
        </p:spPr>
        <p:txBody>
          <a:bodyPr/>
          <a:lstStyle/>
          <a:p>
            <a:pPr eaLnBrk="1" hangingPunct="1"/>
            <a:r>
              <a:rPr lang="en-US" smtClean="0"/>
              <a:t>CO</a:t>
            </a:r>
            <a:r>
              <a:rPr lang="en-US" baseline="-25000" smtClean="0"/>
              <a:t>2</a:t>
            </a:r>
            <a:r>
              <a:rPr lang="en-US" smtClean="0"/>
              <a:t> emissions from transport sector will increase in the BAU scenario</a:t>
            </a:r>
            <a:endParaRPr lang="en-IN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057400"/>
            <a:ext cx="5486400" cy="4324350"/>
          </a:xfrm>
        </p:spPr>
        <p:txBody>
          <a:bodyPr>
            <a:noAutofit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AU" sz="2000" dirty="0" smtClean="0"/>
              <a:t>Emissions from transport sector would increase to around 12Gt (23%) in 2050 despite significant mitigation policies built into the reference scenario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n-AU" sz="2000" dirty="0" smtClean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AU" sz="2000" dirty="0" smtClean="0"/>
              <a:t>Share of non-OECD countries in the total global CO2 emissions from transport sector in will increase if the current trends of transport growth in these countries continue </a:t>
            </a:r>
            <a:endParaRPr lang="en-IN" sz="2000" dirty="0"/>
          </a:p>
        </p:txBody>
      </p:sp>
      <p:sp>
        <p:nvSpPr>
          <p:cNvPr id="10245" name="TextBox 9"/>
          <p:cNvSpPr txBox="1">
            <a:spLocks noChangeArrowheads="1"/>
          </p:cNvSpPr>
          <p:nvPr/>
        </p:nvSpPr>
        <p:spPr bwMode="auto">
          <a:xfrm>
            <a:off x="-76200" y="6553200"/>
            <a:ext cx="5029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dirty="0"/>
              <a:t>Source – IPCC (</a:t>
            </a:r>
            <a:r>
              <a:rPr lang="en-US" sz="1400" dirty="0" smtClean="0"/>
              <a:t>2007, 2014); </a:t>
            </a:r>
            <a:r>
              <a:rPr lang="en-US" sz="1400" dirty="0"/>
              <a:t>Photo credit – IRF (2009)</a:t>
            </a:r>
            <a:endParaRPr lang="en-IN" sz="1400" dirty="0"/>
          </a:p>
        </p:txBody>
      </p:sp>
      <p:sp>
        <p:nvSpPr>
          <p:cNvPr id="1024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F800140-DABE-45A7-9179-6AB0EE9C2FBF}" type="slidenum">
              <a:rPr lang="en-US" sz="1800" smtClean="0">
                <a:solidFill>
                  <a:srgbClr val="FFFFFF"/>
                </a:solidFill>
              </a:rPr>
              <a:pPr eaLnBrk="1" hangingPunct="1"/>
              <a:t>3</a:t>
            </a:fld>
            <a:endParaRPr lang="en-US" sz="180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Growth in transport sector’s energy consumption will occur largely in non-OECD countries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49488"/>
            <a:ext cx="4191000" cy="4324350"/>
          </a:xfrm>
        </p:spPr>
        <p:txBody>
          <a:bodyPr/>
          <a:lstStyle/>
          <a:p>
            <a:r>
              <a:rPr lang="en-IN" sz="2200" dirty="0" smtClean="0"/>
              <a:t>Transportation </a:t>
            </a:r>
            <a:r>
              <a:rPr lang="en-IN" sz="2200" dirty="0"/>
              <a:t>sector </a:t>
            </a:r>
            <a:r>
              <a:rPr lang="en-IN" sz="2200" dirty="0" smtClean="0"/>
              <a:t>energy </a:t>
            </a:r>
            <a:r>
              <a:rPr lang="en-IN" sz="2200" dirty="0"/>
              <a:t>consumption </a:t>
            </a:r>
            <a:r>
              <a:rPr lang="en-IN" sz="2200" dirty="0" smtClean="0"/>
              <a:t>will increase </a:t>
            </a:r>
            <a:r>
              <a:rPr lang="en-IN" sz="2200" dirty="0"/>
              <a:t>at an annual average rate of 1.4</a:t>
            </a:r>
            <a:r>
              <a:rPr lang="en-IN" sz="2200" dirty="0" smtClean="0"/>
              <a:t>% </a:t>
            </a:r>
            <a:r>
              <a:rPr lang="en-IN" sz="2200" dirty="0"/>
              <a:t>from </a:t>
            </a:r>
            <a:r>
              <a:rPr lang="en-IN" sz="2200" dirty="0" smtClean="0"/>
              <a:t>2012 </a:t>
            </a:r>
            <a:r>
              <a:rPr lang="en-IN" sz="2200" dirty="0"/>
              <a:t>to </a:t>
            </a:r>
            <a:r>
              <a:rPr lang="en-IN" sz="2200" dirty="0" smtClean="0"/>
              <a:t>2040</a:t>
            </a:r>
            <a:r>
              <a:rPr lang="en-IN" sz="2200" dirty="0"/>
              <a:t>. </a:t>
            </a:r>
            <a:endParaRPr lang="en-IN" sz="2200" dirty="0" smtClean="0"/>
          </a:p>
          <a:p>
            <a:endParaRPr lang="en-IN" sz="2200" dirty="0" smtClean="0"/>
          </a:p>
          <a:p>
            <a:r>
              <a:rPr lang="en-IN" sz="2200" dirty="0" smtClean="0"/>
              <a:t>Transportation </a:t>
            </a:r>
            <a:r>
              <a:rPr lang="en-IN" sz="2200" dirty="0"/>
              <a:t>energy demand growth </a:t>
            </a:r>
            <a:r>
              <a:rPr lang="en-IN" sz="2200" dirty="0" smtClean="0"/>
              <a:t>will occur </a:t>
            </a:r>
            <a:r>
              <a:rPr lang="en-IN" sz="2200" dirty="0"/>
              <a:t>almost entirely in regions outside of the </a:t>
            </a:r>
            <a:r>
              <a:rPr lang="en-IN" sz="2200" dirty="0" smtClean="0"/>
              <a:t>OECD i.e. in non-OECD, </a:t>
            </a:r>
            <a:r>
              <a:rPr lang="en-IN" sz="2200" dirty="0"/>
              <a:t>with transportation demand roughly flat in OECD </a:t>
            </a:r>
            <a:r>
              <a:rPr lang="en-IN" sz="2200" dirty="0" smtClean="0"/>
              <a:t>regions</a:t>
            </a:r>
            <a:endParaRPr lang="en-IN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0FC5B0-6A10-4AF2-A7EF-638D3F81A0B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1026" name="Picture 2" descr="https://www.eia.gov/outlooks/ieo/images/figure_8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438400"/>
            <a:ext cx="4774114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8"/>
          <p:cNvSpPr txBox="1">
            <a:spLocks noChangeArrowheads="1"/>
          </p:cNvSpPr>
          <p:nvPr/>
        </p:nvSpPr>
        <p:spPr bwMode="auto">
          <a:xfrm>
            <a:off x="3498850" y="6553200"/>
            <a:ext cx="5638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r>
              <a:rPr lang="en-US" sz="1400" dirty="0"/>
              <a:t>Source </a:t>
            </a:r>
            <a:r>
              <a:rPr lang="en-US" sz="1400" dirty="0" smtClean="0"/>
              <a:t>– EIA (2016)</a:t>
            </a:r>
            <a:endParaRPr lang="en-IN" sz="1400" dirty="0"/>
          </a:p>
        </p:txBody>
      </p:sp>
    </p:spTree>
    <p:extLst>
      <p:ext uri="{BB962C8B-B14F-4D97-AF65-F5344CB8AC3E}">
        <p14:creationId xmlns:p14="http://schemas.microsoft.com/office/powerpoint/2010/main" val="14860268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76200" y="838200"/>
            <a:ext cx="8229600" cy="1066800"/>
          </a:xfrm>
        </p:spPr>
        <p:txBody>
          <a:bodyPr/>
          <a:lstStyle/>
          <a:p>
            <a:pPr eaLnBrk="1" hangingPunct="1"/>
            <a:r>
              <a:rPr lang="en-US" smtClean="0"/>
              <a:t>Heavy dependence on petroleum products</a:t>
            </a:r>
            <a:endParaRPr lang="en-IN" smtClean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-76200" y="1981200"/>
            <a:ext cx="4648200" cy="3389313"/>
          </a:xfrm>
        </p:spPr>
        <p:txBody>
          <a:bodyPr/>
          <a:lstStyle/>
          <a:p>
            <a:pPr eaLnBrk="1" hangingPunct="1"/>
            <a:r>
              <a:rPr lang="en-IN" sz="2000" dirty="0" smtClean="0"/>
              <a:t>96% of the total energy used in transport sector globally comes from petroleum</a:t>
            </a:r>
          </a:p>
          <a:p>
            <a:pPr eaLnBrk="1" hangingPunct="1"/>
            <a:endParaRPr lang="en-IN" sz="2000" dirty="0" smtClean="0"/>
          </a:p>
          <a:p>
            <a:pPr eaLnBrk="1" hangingPunct="1"/>
            <a:r>
              <a:rPr lang="en-IN" sz="2000" dirty="0" smtClean="0"/>
              <a:t>Sector was responsible for 23% of the world’s energy-related GHG emissions (7 </a:t>
            </a:r>
            <a:r>
              <a:rPr lang="en-IN" sz="2000" dirty="0" err="1" smtClean="0"/>
              <a:t>Gt</a:t>
            </a:r>
            <a:r>
              <a:rPr lang="en-IN" sz="2000" dirty="0" smtClean="0"/>
              <a:t>) in 2004, about 80% of which came from on-road vehicles</a:t>
            </a:r>
          </a:p>
          <a:p>
            <a:pPr eaLnBrk="1" hangingPunct="1"/>
            <a:endParaRPr lang="en-IN" sz="2000" dirty="0" smtClean="0"/>
          </a:p>
          <a:p>
            <a:pPr eaLnBrk="1" hangingPunct="1"/>
            <a:r>
              <a:rPr lang="en-IN" sz="2000" dirty="0" smtClean="0"/>
              <a:t>Transport sector’s GHG emissions have increased at a faster rate than any other energy using sector</a:t>
            </a:r>
          </a:p>
        </p:txBody>
      </p:sp>
      <p:sp>
        <p:nvSpPr>
          <p:cNvPr id="7172" name="TextBox 8"/>
          <p:cNvSpPr txBox="1">
            <a:spLocks noChangeArrowheads="1"/>
          </p:cNvSpPr>
          <p:nvPr/>
        </p:nvSpPr>
        <p:spPr bwMode="auto">
          <a:xfrm>
            <a:off x="3733800" y="6596063"/>
            <a:ext cx="5410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r>
              <a:rPr lang="en-US" sz="1400" dirty="0"/>
              <a:t>Source – IPCC (</a:t>
            </a:r>
            <a:r>
              <a:rPr lang="en-US" sz="1400" dirty="0" smtClean="0"/>
              <a:t>2014); EIA </a:t>
            </a:r>
            <a:r>
              <a:rPr lang="en-US" sz="1400" dirty="0"/>
              <a:t>(</a:t>
            </a:r>
            <a:r>
              <a:rPr lang="en-US" sz="1400" dirty="0" smtClean="0"/>
              <a:t>2016)</a:t>
            </a:r>
            <a:endParaRPr lang="en-IN" sz="1400" dirty="0"/>
          </a:p>
        </p:txBody>
      </p:sp>
      <p:sp>
        <p:nvSpPr>
          <p:cNvPr id="717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1F5EFF4-CDBE-4B03-8092-B10D639E1DC2}" type="slidenum">
              <a:rPr lang="en-US" sz="1800" smtClean="0">
                <a:solidFill>
                  <a:srgbClr val="FFFFFF"/>
                </a:solidFill>
              </a:rPr>
              <a:pPr eaLnBrk="1" hangingPunct="1"/>
              <a:t>5</a:t>
            </a:fld>
            <a:endParaRPr lang="en-US" sz="1800" smtClean="0">
              <a:solidFill>
                <a:srgbClr val="FFFFFF"/>
              </a:solidFill>
            </a:endParaRP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1921329"/>
              </p:ext>
            </p:extLst>
          </p:nvPr>
        </p:nvGraphicFramePr>
        <p:xfrm>
          <a:off x="4572000" y="1981200"/>
          <a:ext cx="4350774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/>
          <a:lstStyle/>
          <a:p>
            <a:pPr eaLnBrk="1" hangingPunct="1"/>
            <a:r>
              <a:rPr lang="en-US" smtClean="0"/>
              <a:t>Main consumer of world’s liquid energy </a:t>
            </a:r>
            <a:endParaRPr lang="en-IN" smtClean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0" y="5943600"/>
            <a:ext cx="5638800" cy="914400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sz="2000" dirty="0" smtClean="0"/>
              <a:t>Transport sector will be responsible for 57% of the world’s liquids consumption in 2040 </a:t>
            </a:r>
            <a:endParaRPr lang="en-IN" sz="2000" dirty="0"/>
          </a:p>
        </p:txBody>
      </p:sp>
      <p:sp>
        <p:nvSpPr>
          <p:cNvPr id="8197" name="TextBox 9"/>
          <p:cNvSpPr txBox="1">
            <a:spLocks noChangeArrowheads="1"/>
          </p:cNvSpPr>
          <p:nvPr/>
        </p:nvSpPr>
        <p:spPr bwMode="auto">
          <a:xfrm>
            <a:off x="5486400" y="6553200"/>
            <a:ext cx="5029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dirty="0"/>
              <a:t>Source – EIA (</a:t>
            </a:r>
            <a:r>
              <a:rPr lang="en-US" sz="1400" dirty="0" smtClean="0"/>
              <a:t>2016); </a:t>
            </a:r>
            <a:r>
              <a:rPr lang="en-US" sz="1400" dirty="0"/>
              <a:t>Photo credit – </a:t>
            </a:r>
            <a:r>
              <a:rPr lang="en-US" sz="1400" dirty="0" err="1"/>
              <a:t>Lohia</a:t>
            </a:r>
            <a:r>
              <a:rPr lang="en-US" sz="1400" dirty="0"/>
              <a:t> (2009)</a:t>
            </a:r>
            <a:endParaRPr lang="en-IN" sz="1400" dirty="0"/>
          </a:p>
          <a:p>
            <a:pPr eaLnBrk="1" hangingPunct="1"/>
            <a:endParaRPr lang="en-IN" sz="1400" dirty="0"/>
          </a:p>
        </p:txBody>
      </p:sp>
      <p:pic>
        <p:nvPicPr>
          <p:cNvPr id="8198" name="Picture 5" descr="C:\Documents and Settings\lavinder\Desktop\pics- traffic\TrafficJamOnNewFlyover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3275" y="1981200"/>
            <a:ext cx="3413125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9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15E47A6-3551-458A-983B-B57F56025DDE}" type="slidenum">
              <a:rPr lang="en-US" sz="1800" smtClean="0">
                <a:solidFill>
                  <a:srgbClr val="FFFFFF"/>
                </a:solidFill>
              </a:rPr>
              <a:pPr eaLnBrk="1" hangingPunct="1"/>
              <a:t>6</a:t>
            </a:fld>
            <a:endParaRPr lang="en-US" sz="1800" smtClean="0">
              <a:solidFill>
                <a:srgbClr val="FFFFFF"/>
              </a:solidFill>
            </a:endParaRP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550545"/>
              </p:ext>
            </p:extLst>
          </p:nvPr>
        </p:nvGraphicFramePr>
        <p:xfrm>
          <a:off x="228600" y="2133600"/>
          <a:ext cx="5410200" cy="350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Roads sector- main consumer of energy within transport sector</a:t>
            </a:r>
            <a:endParaRPr lang="en-IN" baseline="-25000" smtClean="0"/>
          </a:p>
        </p:txBody>
      </p:sp>
      <p:sp>
        <p:nvSpPr>
          <p:cNvPr id="9220" name="TextBox 8"/>
          <p:cNvSpPr txBox="1">
            <a:spLocks noChangeArrowheads="1"/>
          </p:cNvSpPr>
          <p:nvPr/>
        </p:nvSpPr>
        <p:spPr bwMode="auto">
          <a:xfrm>
            <a:off x="7391400" y="6596063"/>
            <a:ext cx="4343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dirty="0"/>
              <a:t>Source – IPCC (</a:t>
            </a:r>
            <a:r>
              <a:rPr lang="en-US" sz="1400" dirty="0" smtClean="0"/>
              <a:t>2014)</a:t>
            </a:r>
            <a:endParaRPr lang="en-IN" sz="1400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6172200"/>
            <a:ext cx="8229600" cy="914400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sz="2000" dirty="0" smtClean="0"/>
              <a:t>Road transport sector responsible for 70% of transport sector’s energy consumption </a:t>
            </a:r>
            <a:endParaRPr lang="en-IN" sz="2000" dirty="0"/>
          </a:p>
        </p:txBody>
      </p:sp>
      <p:sp>
        <p:nvSpPr>
          <p:cNvPr id="922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8BA5804-0D44-40F4-A7FE-EF1C32F6DC00}" type="slidenum">
              <a:rPr lang="en-US" sz="1800" smtClean="0">
                <a:solidFill>
                  <a:srgbClr val="FFFFFF"/>
                </a:solidFill>
              </a:rPr>
              <a:pPr eaLnBrk="1" hangingPunct="1"/>
              <a:t>7</a:t>
            </a:fld>
            <a:endParaRPr lang="en-US" sz="1800" smtClean="0">
              <a:solidFill>
                <a:srgbClr val="FFFFFF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057400"/>
            <a:ext cx="6248400" cy="4061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76200" y="762000"/>
            <a:ext cx="8229600" cy="1066800"/>
          </a:xfrm>
        </p:spPr>
        <p:txBody>
          <a:bodyPr/>
          <a:lstStyle/>
          <a:p>
            <a:pPr eaLnBrk="1" hangingPunct="1"/>
            <a:r>
              <a:rPr lang="en-US" dirty="0" smtClean="0"/>
              <a:t>Transport sector trends fueled by explosive growth in personal motor vehicles</a:t>
            </a:r>
            <a:endParaRPr lang="en-IN" dirty="0" smtClean="0"/>
          </a:p>
        </p:txBody>
      </p:sp>
      <p:pic>
        <p:nvPicPr>
          <p:cNvPr id="1126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133600"/>
            <a:ext cx="4429125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TextBox 9"/>
          <p:cNvSpPr txBox="1">
            <a:spLocks noChangeArrowheads="1"/>
          </p:cNvSpPr>
          <p:nvPr/>
        </p:nvSpPr>
        <p:spPr bwMode="auto">
          <a:xfrm>
            <a:off x="5638800" y="6553200"/>
            <a:ext cx="5029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/>
              <a:t>Source – Sperling and Gordon (2008)</a:t>
            </a:r>
            <a:endParaRPr lang="en-IN" sz="1400"/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-76200" y="2057400"/>
            <a:ext cx="4800600" cy="4324350"/>
          </a:xfrm>
        </p:spPr>
        <p:txBody>
          <a:bodyPr>
            <a:noAutofit/>
          </a:bodyPr>
          <a:lstStyle/>
          <a:p>
            <a:pPr eaLnBrk="1" hangingPunct="1">
              <a:buFont typeface="Georgia" pitchFamily="18" charset="0"/>
              <a:buNone/>
              <a:defRPr/>
            </a:pPr>
            <a:r>
              <a:rPr lang="en-US" sz="2000" dirty="0" smtClean="0"/>
              <a:t>Future growth of motor vehicles:</a:t>
            </a:r>
            <a:endParaRPr lang="en-IN" sz="2000" dirty="0" smtClean="0"/>
          </a:p>
          <a:p>
            <a:pPr eaLnBrk="1" hangingPunct="1">
              <a:defRPr/>
            </a:pPr>
            <a:r>
              <a:rPr lang="en-IN" sz="2000" dirty="0" smtClean="0"/>
              <a:t>Globally, an average annual increase of about 3% expected</a:t>
            </a:r>
          </a:p>
          <a:p>
            <a:pPr eaLnBrk="1" hangingPunct="1">
              <a:defRPr/>
            </a:pPr>
            <a:endParaRPr lang="en-IN" sz="2000" dirty="0" smtClean="0"/>
          </a:p>
          <a:p>
            <a:pPr eaLnBrk="1" hangingPunct="1">
              <a:defRPr/>
            </a:pPr>
            <a:r>
              <a:rPr lang="en-IN" sz="2000" dirty="0" smtClean="0"/>
              <a:t>Europe to experience slowest rate of car growth (less than 1 % per year)</a:t>
            </a:r>
          </a:p>
          <a:p>
            <a:pPr eaLnBrk="1" hangingPunct="1">
              <a:defRPr/>
            </a:pPr>
            <a:endParaRPr lang="en-IN" sz="2000" dirty="0" smtClean="0"/>
          </a:p>
          <a:p>
            <a:pPr eaLnBrk="1" hangingPunct="1">
              <a:defRPr/>
            </a:pPr>
            <a:r>
              <a:rPr lang="en-IN" sz="2000" dirty="0" smtClean="0"/>
              <a:t>Rate of growth in United States expected around 1-2% per year</a:t>
            </a:r>
          </a:p>
          <a:p>
            <a:pPr eaLnBrk="1" hangingPunct="1">
              <a:defRPr/>
            </a:pPr>
            <a:endParaRPr lang="en-IN" sz="2000" dirty="0" smtClean="0"/>
          </a:p>
          <a:p>
            <a:pPr eaLnBrk="1" hangingPunct="1">
              <a:defRPr/>
            </a:pPr>
            <a:r>
              <a:rPr lang="en-IN" sz="2000" dirty="0" smtClean="0"/>
              <a:t>China and India to experience much faster annual growth rates of more than 7 or 8 % per year </a:t>
            </a:r>
          </a:p>
          <a:p>
            <a:pPr eaLnBrk="1" hangingPunct="1">
              <a:buFont typeface="Georgia" pitchFamily="18" charset="0"/>
              <a:buNone/>
              <a:defRPr/>
            </a:pPr>
            <a:r>
              <a:rPr lang="en-IN" sz="2000" dirty="0" smtClean="0"/>
              <a:t> 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n-US" sz="2000" dirty="0" smtClean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n-IN" sz="2000" dirty="0"/>
          </a:p>
        </p:txBody>
      </p:sp>
      <p:sp>
        <p:nvSpPr>
          <p:cNvPr id="11270" name="TextBox 9"/>
          <p:cNvSpPr txBox="1">
            <a:spLocks noChangeArrowheads="1"/>
          </p:cNvSpPr>
          <p:nvPr/>
        </p:nvSpPr>
        <p:spPr bwMode="auto">
          <a:xfrm>
            <a:off x="838200" y="6553200"/>
            <a:ext cx="5029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/>
              <a:t>Source – Sperling and Gordon (2008)</a:t>
            </a:r>
            <a:endParaRPr lang="en-IN" sz="1400"/>
          </a:p>
        </p:txBody>
      </p:sp>
      <p:sp>
        <p:nvSpPr>
          <p:cNvPr id="11271" name="Line 9"/>
          <p:cNvSpPr>
            <a:spLocks noChangeShapeType="1"/>
          </p:cNvSpPr>
          <p:nvPr/>
        </p:nvSpPr>
        <p:spPr bwMode="auto">
          <a:xfrm flipV="1">
            <a:off x="7924800" y="4419600"/>
            <a:ext cx="0" cy="15240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2" name="Text Box 10"/>
          <p:cNvSpPr txBox="1">
            <a:spLocks noChangeArrowheads="1"/>
          </p:cNvSpPr>
          <p:nvPr/>
        </p:nvSpPr>
        <p:spPr bwMode="auto">
          <a:xfrm>
            <a:off x="5486400" y="2895600"/>
            <a:ext cx="1600200" cy="2014538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>
                <a:solidFill>
                  <a:schemeClr val="bg1"/>
                </a:solidFill>
                <a:latin typeface="Calibri" pitchFamily="34" charset="0"/>
              </a:rPr>
              <a:t>Number of motor vehicles expected to more than double in the next two decades</a:t>
            </a:r>
          </a:p>
        </p:txBody>
      </p:sp>
      <p:sp>
        <p:nvSpPr>
          <p:cNvPr id="11273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851915E-B5EA-4BF9-AEA0-BE62A5412D03}" type="slidenum">
              <a:rPr lang="en-US" sz="1800" smtClean="0">
                <a:solidFill>
                  <a:srgbClr val="FFFFFF"/>
                </a:solidFill>
              </a:rPr>
              <a:pPr eaLnBrk="1" hangingPunct="1"/>
              <a:t>8</a:t>
            </a:fld>
            <a:endParaRPr lang="en-US" sz="180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Energy demand in transport sector of developing countries will increase</a:t>
            </a:r>
            <a:endParaRPr lang="en-IN" smtClean="0"/>
          </a:p>
        </p:txBody>
      </p:sp>
      <p:pic>
        <p:nvPicPr>
          <p:cNvPr id="1229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4" r="3683" b="13913"/>
          <a:stretch>
            <a:fillRect/>
          </a:stretch>
        </p:blipFill>
        <p:spPr bwMode="auto">
          <a:xfrm>
            <a:off x="0" y="2209800"/>
            <a:ext cx="9144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TextBox 9"/>
          <p:cNvSpPr txBox="1">
            <a:spLocks noChangeArrowheads="1"/>
          </p:cNvSpPr>
          <p:nvPr/>
        </p:nvSpPr>
        <p:spPr bwMode="auto">
          <a:xfrm>
            <a:off x="7467600" y="6626225"/>
            <a:ext cx="5029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/>
              <a:t>Source – IPCC (2007)</a:t>
            </a:r>
            <a:endParaRPr lang="en-IN" sz="1400"/>
          </a:p>
        </p:txBody>
      </p:sp>
      <p:sp>
        <p:nvSpPr>
          <p:cNvPr id="12293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99EACCB-7FDA-4EB3-A156-30D9A3E5FAE7}" type="slidenum">
              <a:rPr lang="en-US" sz="1800" smtClean="0">
                <a:solidFill>
                  <a:srgbClr val="FFFFFF"/>
                </a:solidFill>
              </a:rPr>
              <a:pPr eaLnBrk="1" hangingPunct="1"/>
              <a:t>9</a:t>
            </a:fld>
            <a:endParaRPr lang="en-US" sz="180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5768</TotalTime>
  <Words>916</Words>
  <Application>Microsoft Office PowerPoint</Application>
  <PresentationFormat>On-screen Show (4:3)</PresentationFormat>
  <Paragraphs>117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Urban</vt:lpstr>
      <vt:lpstr>Sustainable Transportation: Challenges and Emerging Scenario</vt:lpstr>
      <vt:lpstr>Transport sector: globally the second largest energy consuming sector</vt:lpstr>
      <vt:lpstr>CO2 emissions from transport sector will increase in the BAU scenario</vt:lpstr>
      <vt:lpstr>Growth in transport sector’s energy consumption will occur largely in non-OECD countries</vt:lpstr>
      <vt:lpstr>Heavy dependence on petroleum products</vt:lpstr>
      <vt:lpstr>Main consumer of world’s liquid energy </vt:lpstr>
      <vt:lpstr>Roads sector- main consumer of energy within transport sector</vt:lpstr>
      <vt:lpstr>Transport sector trends fueled by explosive growth in personal motor vehicles</vt:lpstr>
      <vt:lpstr>Energy demand in transport sector of developing countries will increase</vt:lpstr>
      <vt:lpstr>Strategies for low carbon transport growth: Way forward for developing countries</vt:lpstr>
      <vt:lpstr>PowerPoint Presentation</vt:lpstr>
      <vt:lpstr>Strategies for low carbon transport growth: Way forward for developing countries (cont.)</vt:lpstr>
      <vt:lpstr>Strategies for low carbon transport growth: Way forward for developing countries (cont.)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akshima</dc:creator>
  <cp:lastModifiedBy>Mr Shri Prakash</cp:lastModifiedBy>
  <cp:revision>189</cp:revision>
  <cp:lastPrinted>2016-02-10T06:26:18Z</cp:lastPrinted>
  <dcterms:created xsi:type="dcterms:W3CDTF">1601-01-01T00:00:00Z</dcterms:created>
  <dcterms:modified xsi:type="dcterms:W3CDTF">2017-06-08T09:59:34Z</dcterms:modified>
</cp:coreProperties>
</file>