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90" r:id="rId2"/>
    <p:sldId id="294" r:id="rId3"/>
    <p:sldId id="300" r:id="rId4"/>
    <p:sldId id="301" r:id="rId5"/>
    <p:sldId id="306" r:id="rId6"/>
    <p:sldId id="303" r:id="rId7"/>
    <p:sldId id="304" r:id="rId8"/>
    <p:sldId id="305" r:id="rId9"/>
    <p:sldId id="307" r:id="rId10"/>
    <p:sldId id="308" r:id="rId11"/>
    <p:sldId id="309" r:id="rId12"/>
    <p:sldId id="310" r:id="rId13"/>
    <p:sldId id="311" r:id="rId14"/>
    <p:sldId id="312" r:id="rId15"/>
    <p:sldId id="302" r:id="rId16"/>
    <p:sldId id="259" r:id="rId17"/>
    <p:sldId id="296" r:id="rId18"/>
    <p:sldId id="258" r:id="rId19"/>
    <p:sldId id="297" r:id="rId20"/>
    <p:sldId id="257" r:id="rId21"/>
    <p:sldId id="295" r:id="rId22"/>
    <p:sldId id="265" r:id="rId23"/>
    <p:sldId id="266" r:id="rId24"/>
    <p:sldId id="299" r:id="rId25"/>
    <p:sldId id="269" r:id="rId26"/>
    <p:sldId id="298" r:id="rId27"/>
    <p:sldId id="268" r:id="rId28"/>
    <p:sldId id="270" r:id="rId29"/>
    <p:sldId id="279" r:id="rId30"/>
    <p:sldId id="282" r:id="rId31"/>
    <p:sldId id="283" r:id="rId32"/>
    <p:sldId id="289" r:id="rId33"/>
    <p:sldId id="285" r:id="rId34"/>
    <p:sldId id="288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71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54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8B3BED-0873-4CDE-988A-70EB9C917FB3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ADC2526-8C05-4CF1-8F7B-FF91523E9376}">
      <dgm:prSet phldrT="[Текст]" custT="1"/>
      <dgm:spPr/>
      <dgm:t>
        <a:bodyPr/>
        <a:lstStyle/>
        <a:p>
          <a:r>
            <a:rPr lang="ru-RU" sz="2400" b="1" dirty="0" smtClean="0"/>
            <a:t>Эффективное правление  человеческого развития</a:t>
          </a:r>
          <a:endParaRPr lang="ru-RU" sz="2400" b="1" dirty="0"/>
        </a:p>
      </dgm:t>
    </dgm:pt>
    <dgm:pt modelId="{D111F434-445F-42E3-AB82-29112D94F4C5}" type="parTrans" cxnId="{061D5B28-B242-46B5-8F5E-8FC7B1297A9A}">
      <dgm:prSet/>
      <dgm:spPr/>
      <dgm:t>
        <a:bodyPr/>
        <a:lstStyle/>
        <a:p>
          <a:endParaRPr lang="ru-RU"/>
        </a:p>
      </dgm:t>
    </dgm:pt>
    <dgm:pt modelId="{F8B7F661-5246-44DF-BD25-15378A8A0147}" type="sibTrans" cxnId="{061D5B28-B242-46B5-8F5E-8FC7B1297A9A}">
      <dgm:prSet/>
      <dgm:spPr/>
      <dgm:t>
        <a:bodyPr/>
        <a:lstStyle/>
        <a:p>
          <a:endParaRPr lang="ru-RU"/>
        </a:p>
      </dgm:t>
    </dgm:pt>
    <dgm:pt modelId="{95B84D4E-D9E1-42AA-875C-A4A8D87998B1}">
      <dgm:prSet phldrT="[Текст]" custT="1"/>
      <dgm:spPr/>
      <dgm:t>
        <a:bodyPr/>
        <a:lstStyle/>
        <a:p>
          <a:r>
            <a:rPr lang="ru-RU" sz="1800" b="1" u="sng" dirty="0" smtClean="0"/>
            <a:t>1 сектор </a:t>
          </a:r>
          <a:r>
            <a:rPr lang="ru-RU" sz="1800" dirty="0" smtClean="0"/>
            <a:t>- Правительство</a:t>
          </a:r>
          <a:endParaRPr lang="ru-RU" sz="1800" dirty="0"/>
        </a:p>
      </dgm:t>
    </dgm:pt>
    <dgm:pt modelId="{F5A0AB12-A6BF-4F33-90EE-E575C623455E}" type="parTrans" cxnId="{DF71F642-D080-4ED8-82D0-D63B479FE9BA}">
      <dgm:prSet/>
      <dgm:spPr/>
      <dgm:t>
        <a:bodyPr/>
        <a:lstStyle/>
        <a:p>
          <a:endParaRPr lang="ru-RU"/>
        </a:p>
      </dgm:t>
    </dgm:pt>
    <dgm:pt modelId="{2623348D-2FFE-4E08-B534-E8EEA4882135}" type="sibTrans" cxnId="{DF71F642-D080-4ED8-82D0-D63B479FE9BA}">
      <dgm:prSet/>
      <dgm:spPr/>
      <dgm:t>
        <a:bodyPr/>
        <a:lstStyle/>
        <a:p>
          <a:endParaRPr lang="ru-RU"/>
        </a:p>
      </dgm:t>
    </dgm:pt>
    <dgm:pt modelId="{6F49F919-E9BA-41A3-8C6C-25FF6561C88D}">
      <dgm:prSet phldrT="[Текст]" custT="1"/>
      <dgm:spPr/>
      <dgm:t>
        <a:bodyPr/>
        <a:lstStyle/>
        <a:p>
          <a:r>
            <a:rPr lang="ru-RU" sz="1800" b="1" u="sng" dirty="0" smtClean="0"/>
            <a:t>2 сектор </a:t>
          </a:r>
          <a:r>
            <a:rPr lang="ru-RU" sz="1800" dirty="0" smtClean="0"/>
            <a:t>-  Частный или коммерческий</a:t>
          </a:r>
          <a:endParaRPr lang="ru-RU" sz="1800" dirty="0"/>
        </a:p>
      </dgm:t>
    </dgm:pt>
    <dgm:pt modelId="{A252630A-9402-43E9-8B41-B40C4E6EECC4}" type="parTrans" cxnId="{1DF3EEFB-B49B-49E9-9FE4-15079A1F12A1}">
      <dgm:prSet/>
      <dgm:spPr/>
      <dgm:t>
        <a:bodyPr/>
        <a:lstStyle/>
        <a:p>
          <a:endParaRPr lang="ru-RU"/>
        </a:p>
      </dgm:t>
    </dgm:pt>
    <dgm:pt modelId="{4B7BAA4C-4F19-4D03-A47E-62F0DF7BE525}" type="sibTrans" cxnId="{1DF3EEFB-B49B-49E9-9FE4-15079A1F12A1}">
      <dgm:prSet/>
      <dgm:spPr/>
      <dgm:t>
        <a:bodyPr/>
        <a:lstStyle/>
        <a:p>
          <a:endParaRPr lang="ru-RU"/>
        </a:p>
      </dgm:t>
    </dgm:pt>
    <dgm:pt modelId="{83165ADF-EC56-40D7-88F6-8DCA5729AC92}">
      <dgm:prSet phldrT="[Текст]" custT="1"/>
      <dgm:spPr/>
      <dgm:t>
        <a:bodyPr/>
        <a:lstStyle/>
        <a:p>
          <a:r>
            <a:rPr lang="ru-RU" sz="1800" b="1" u="sng" dirty="0" smtClean="0"/>
            <a:t>3 сектор </a:t>
          </a:r>
          <a:r>
            <a:rPr lang="ru-RU" sz="1800" dirty="0" smtClean="0"/>
            <a:t>– Гражданские организации, ОО или НПО</a:t>
          </a:r>
          <a:endParaRPr lang="ru-RU" sz="1800" dirty="0"/>
        </a:p>
      </dgm:t>
    </dgm:pt>
    <dgm:pt modelId="{9F9EDB2A-0132-46F2-BA9A-3E70D21A88B9}" type="parTrans" cxnId="{B550A319-1F4C-4C9C-9A2F-8062DDFDEB97}">
      <dgm:prSet/>
      <dgm:spPr/>
      <dgm:t>
        <a:bodyPr/>
        <a:lstStyle/>
        <a:p>
          <a:endParaRPr lang="ru-RU"/>
        </a:p>
      </dgm:t>
    </dgm:pt>
    <dgm:pt modelId="{09C7D1A3-607C-4C4D-906F-4A2D61534FED}" type="sibTrans" cxnId="{B550A319-1F4C-4C9C-9A2F-8062DDFDEB97}">
      <dgm:prSet/>
      <dgm:spPr/>
      <dgm:t>
        <a:bodyPr/>
        <a:lstStyle/>
        <a:p>
          <a:endParaRPr lang="ru-RU"/>
        </a:p>
      </dgm:t>
    </dgm:pt>
    <dgm:pt modelId="{34D3AB32-019A-4210-8E97-D98ACB03CCA8}">
      <dgm:prSet phldrT="[Текст]" custT="1"/>
      <dgm:spPr/>
      <dgm:t>
        <a:bodyPr/>
        <a:lstStyle/>
        <a:p>
          <a:r>
            <a:rPr lang="ru-RU" sz="1800" b="1" u="sng" dirty="0" smtClean="0"/>
            <a:t>4 сектор </a:t>
          </a:r>
          <a:r>
            <a:rPr lang="ru-RU" sz="1800" dirty="0" smtClean="0"/>
            <a:t>– Средства массовой информации (СМИ)</a:t>
          </a:r>
          <a:endParaRPr lang="ru-RU" sz="1800" dirty="0"/>
        </a:p>
      </dgm:t>
    </dgm:pt>
    <dgm:pt modelId="{B01E41A9-C1E9-4BF3-9FE3-EF05D3719B67}" type="parTrans" cxnId="{8EE2A831-1F68-40D6-9D20-236DEFD715D8}">
      <dgm:prSet/>
      <dgm:spPr/>
      <dgm:t>
        <a:bodyPr/>
        <a:lstStyle/>
        <a:p>
          <a:endParaRPr lang="ru-RU"/>
        </a:p>
      </dgm:t>
    </dgm:pt>
    <dgm:pt modelId="{7B4BEC2F-B5DC-42A7-BE12-BA9960CAFFDA}" type="sibTrans" cxnId="{8EE2A831-1F68-40D6-9D20-236DEFD715D8}">
      <dgm:prSet/>
      <dgm:spPr/>
      <dgm:t>
        <a:bodyPr/>
        <a:lstStyle/>
        <a:p>
          <a:endParaRPr lang="ru-RU"/>
        </a:p>
      </dgm:t>
    </dgm:pt>
    <dgm:pt modelId="{ECDA8A9E-CB85-4CB4-97BA-2ACE917DB467}" type="pres">
      <dgm:prSet presAssocID="{EA8B3BED-0873-4CDE-988A-70EB9C917FB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AF845EC-1D5F-46B8-B59D-6633409EE991}" type="pres">
      <dgm:prSet presAssocID="{2ADC2526-8C05-4CF1-8F7B-FF91523E9376}" presName="centerShape" presStyleLbl="node0" presStyleIdx="0" presStyleCnt="1" custScaleX="187437" custScaleY="117965" custLinFactNeighborX="409" custLinFactNeighborY="-1898"/>
      <dgm:spPr/>
      <dgm:t>
        <a:bodyPr/>
        <a:lstStyle/>
        <a:p>
          <a:endParaRPr lang="ru-RU"/>
        </a:p>
      </dgm:t>
    </dgm:pt>
    <dgm:pt modelId="{E971F0AA-A299-4B02-8846-AD7252AA0ECA}" type="pres">
      <dgm:prSet presAssocID="{95B84D4E-D9E1-42AA-875C-A4A8D87998B1}" presName="node" presStyleLbl="node1" presStyleIdx="0" presStyleCnt="4" custScaleX="1887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D58D11-57F8-4326-AE27-734722CA2DF0}" type="pres">
      <dgm:prSet presAssocID="{95B84D4E-D9E1-42AA-875C-A4A8D87998B1}" presName="dummy" presStyleCnt="0"/>
      <dgm:spPr/>
    </dgm:pt>
    <dgm:pt modelId="{010AB7BB-A79C-4A54-92CE-7A7722953607}" type="pres">
      <dgm:prSet presAssocID="{2623348D-2FFE-4E08-B534-E8EEA4882135}" presName="sibTrans" presStyleLbl="sibTrans2D1" presStyleIdx="0" presStyleCnt="4" custScaleX="92863" custScaleY="99139"/>
      <dgm:spPr/>
      <dgm:t>
        <a:bodyPr/>
        <a:lstStyle/>
        <a:p>
          <a:endParaRPr lang="ru-RU"/>
        </a:p>
      </dgm:t>
    </dgm:pt>
    <dgm:pt modelId="{209AF43B-EDFD-4BA0-BCDD-C7D14D418C83}" type="pres">
      <dgm:prSet presAssocID="{6F49F919-E9BA-41A3-8C6C-25FF6561C88D}" presName="node" presStyleLbl="node1" presStyleIdx="1" presStyleCnt="4" custScaleX="195134" custScaleY="138495" custRadScaleRad="160610" custRadScaleInc="-62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797171-839D-44B3-982A-4E4BB899DA5C}" type="pres">
      <dgm:prSet presAssocID="{6F49F919-E9BA-41A3-8C6C-25FF6561C88D}" presName="dummy" presStyleCnt="0"/>
      <dgm:spPr/>
    </dgm:pt>
    <dgm:pt modelId="{5302051A-C9FB-45F2-AD4C-D072C6CBC59A}" type="pres">
      <dgm:prSet presAssocID="{4B7BAA4C-4F19-4D03-A47E-62F0DF7BE525}" presName="sibTrans" presStyleLbl="sibTrans2D1" presStyleIdx="1" presStyleCnt="4"/>
      <dgm:spPr/>
      <dgm:t>
        <a:bodyPr/>
        <a:lstStyle/>
        <a:p>
          <a:endParaRPr lang="ru-RU"/>
        </a:p>
      </dgm:t>
    </dgm:pt>
    <dgm:pt modelId="{16AA6075-9891-4F48-9760-7182285EA294}" type="pres">
      <dgm:prSet presAssocID="{83165ADF-EC56-40D7-88F6-8DCA5729AC92}" presName="node" presStyleLbl="node1" presStyleIdx="2" presStyleCnt="4" custScaleX="214382" custRadScaleRad="938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FFD7AA-0CB7-4BD5-8001-5D92C04619FD}" type="pres">
      <dgm:prSet presAssocID="{83165ADF-EC56-40D7-88F6-8DCA5729AC92}" presName="dummy" presStyleCnt="0"/>
      <dgm:spPr/>
    </dgm:pt>
    <dgm:pt modelId="{D5CF7CDB-E583-4268-80AD-FDB6F0ABAC1C}" type="pres">
      <dgm:prSet presAssocID="{09C7D1A3-607C-4C4D-906F-4A2D61534FED}" presName="sibTrans" presStyleLbl="sibTrans2D1" presStyleIdx="2" presStyleCnt="4"/>
      <dgm:spPr/>
      <dgm:t>
        <a:bodyPr/>
        <a:lstStyle/>
        <a:p>
          <a:endParaRPr lang="ru-RU"/>
        </a:p>
      </dgm:t>
    </dgm:pt>
    <dgm:pt modelId="{3815B5F2-A592-45CF-81D3-CE03676072A6}" type="pres">
      <dgm:prSet presAssocID="{34D3AB32-019A-4210-8E97-D98ACB03CCA8}" presName="node" presStyleLbl="node1" presStyleIdx="3" presStyleCnt="4" custScaleX="193584" custScaleY="138494" custRadScaleRad="161276" custRadScaleInc="112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EE29D5-6664-4C64-9A12-200C8241D50B}" type="pres">
      <dgm:prSet presAssocID="{34D3AB32-019A-4210-8E97-D98ACB03CCA8}" presName="dummy" presStyleCnt="0"/>
      <dgm:spPr/>
    </dgm:pt>
    <dgm:pt modelId="{A4929C2D-D140-4080-8634-94F1CBFDAB7E}" type="pres">
      <dgm:prSet presAssocID="{7B4BEC2F-B5DC-42A7-BE12-BA9960CAFFDA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B550A319-1F4C-4C9C-9A2F-8062DDFDEB97}" srcId="{2ADC2526-8C05-4CF1-8F7B-FF91523E9376}" destId="{83165ADF-EC56-40D7-88F6-8DCA5729AC92}" srcOrd="2" destOrd="0" parTransId="{9F9EDB2A-0132-46F2-BA9A-3E70D21A88B9}" sibTransId="{09C7D1A3-607C-4C4D-906F-4A2D61534FED}"/>
    <dgm:cxn modelId="{1DF3EEFB-B49B-49E9-9FE4-15079A1F12A1}" srcId="{2ADC2526-8C05-4CF1-8F7B-FF91523E9376}" destId="{6F49F919-E9BA-41A3-8C6C-25FF6561C88D}" srcOrd="1" destOrd="0" parTransId="{A252630A-9402-43E9-8B41-B40C4E6EECC4}" sibTransId="{4B7BAA4C-4F19-4D03-A47E-62F0DF7BE525}"/>
    <dgm:cxn modelId="{530A9249-B3E3-4568-9970-CD6A8BC720A3}" type="presOf" srcId="{2623348D-2FFE-4E08-B534-E8EEA4882135}" destId="{010AB7BB-A79C-4A54-92CE-7A7722953607}" srcOrd="0" destOrd="0" presId="urn:microsoft.com/office/officeart/2005/8/layout/radial6"/>
    <dgm:cxn modelId="{13AE9486-6B0E-4EFC-8D4B-178C408A0AA7}" type="presOf" srcId="{34D3AB32-019A-4210-8E97-D98ACB03CCA8}" destId="{3815B5F2-A592-45CF-81D3-CE03676072A6}" srcOrd="0" destOrd="0" presId="urn:microsoft.com/office/officeart/2005/8/layout/radial6"/>
    <dgm:cxn modelId="{54CFBB27-AF29-452D-A8FC-B0E3A7440055}" type="presOf" srcId="{7B4BEC2F-B5DC-42A7-BE12-BA9960CAFFDA}" destId="{A4929C2D-D140-4080-8634-94F1CBFDAB7E}" srcOrd="0" destOrd="0" presId="urn:microsoft.com/office/officeart/2005/8/layout/radial6"/>
    <dgm:cxn modelId="{061D5B28-B242-46B5-8F5E-8FC7B1297A9A}" srcId="{EA8B3BED-0873-4CDE-988A-70EB9C917FB3}" destId="{2ADC2526-8C05-4CF1-8F7B-FF91523E9376}" srcOrd="0" destOrd="0" parTransId="{D111F434-445F-42E3-AB82-29112D94F4C5}" sibTransId="{F8B7F661-5246-44DF-BD25-15378A8A0147}"/>
    <dgm:cxn modelId="{DF71F642-D080-4ED8-82D0-D63B479FE9BA}" srcId="{2ADC2526-8C05-4CF1-8F7B-FF91523E9376}" destId="{95B84D4E-D9E1-42AA-875C-A4A8D87998B1}" srcOrd="0" destOrd="0" parTransId="{F5A0AB12-A6BF-4F33-90EE-E575C623455E}" sibTransId="{2623348D-2FFE-4E08-B534-E8EEA4882135}"/>
    <dgm:cxn modelId="{890556E7-21FC-48E0-9DD6-2809AD73B0E2}" type="presOf" srcId="{2ADC2526-8C05-4CF1-8F7B-FF91523E9376}" destId="{AAF845EC-1D5F-46B8-B59D-6633409EE991}" srcOrd="0" destOrd="0" presId="urn:microsoft.com/office/officeart/2005/8/layout/radial6"/>
    <dgm:cxn modelId="{D4D6B6DA-BC6B-4557-A8EA-9C7ACAF6EC26}" type="presOf" srcId="{83165ADF-EC56-40D7-88F6-8DCA5729AC92}" destId="{16AA6075-9891-4F48-9760-7182285EA294}" srcOrd="0" destOrd="0" presId="urn:microsoft.com/office/officeart/2005/8/layout/radial6"/>
    <dgm:cxn modelId="{7827ED4C-E841-40A7-A13E-0E3C6C94CDC3}" type="presOf" srcId="{09C7D1A3-607C-4C4D-906F-4A2D61534FED}" destId="{D5CF7CDB-E583-4268-80AD-FDB6F0ABAC1C}" srcOrd="0" destOrd="0" presId="urn:microsoft.com/office/officeart/2005/8/layout/radial6"/>
    <dgm:cxn modelId="{45683CE0-2CEC-42A1-88C6-E43B8E26A794}" type="presOf" srcId="{EA8B3BED-0873-4CDE-988A-70EB9C917FB3}" destId="{ECDA8A9E-CB85-4CB4-97BA-2ACE917DB467}" srcOrd="0" destOrd="0" presId="urn:microsoft.com/office/officeart/2005/8/layout/radial6"/>
    <dgm:cxn modelId="{5D13FF75-6EED-4DFC-A90C-DE0A46C4826A}" type="presOf" srcId="{95B84D4E-D9E1-42AA-875C-A4A8D87998B1}" destId="{E971F0AA-A299-4B02-8846-AD7252AA0ECA}" srcOrd="0" destOrd="0" presId="urn:microsoft.com/office/officeart/2005/8/layout/radial6"/>
    <dgm:cxn modelId="{07B1F638-65AD-4C1B-8094-3D9DF9A5BA3D}" type="presOf" srcId="{6F49F919-E9BA-41A3-8C6C-25FF6561C88D}" destId="{209AF43B-EDFD-4BA0-BCDD-C7D14D418C83}" srcOrd="0" destOrd="0" presId="urn:microsoft.com/office/officeart/2005/8/layout/radial6"/>
    <dgm:cxn modelId="{8EE2A831-1F68-40D6-9D20-236DEFD715D8}" srcId="{2ADC2526-8C05-4CF1-8F7B-FF91523E9376}" destId="{34D3AB32-019A-4210-8E97-D98ACB03CCA8}" srcOrd="3" destOrd="0" parTransId="{B01E41A9-C1E9-4BF3-9FE3-EF05D3719B67}" sibTransId="{7B4BEC2F-B5DC-42A7-BE12-BA9960CAFFDA}"/>
    <dgm:cxn modelId="{06B62F82-6A33-4D49-B4A2-303E8C2E3B34}" type="presOf" srcId="{4B7BAA4C-4F19-4D03-A47E-62F0DF7BE525}" destId="{5302051A-C9FB-45F2-AD4C-D072C6CBC59A}" srcOrd="0" destOrd="0" presId="urn:microsoft.com/office/officeart/2005/8/layout/radial6"/>
    <dgm:cxn modelId="{3BB5DDA7-6519-4C1F-B338-DB01C41606CF}" type="presParOf" srcId="{ECDA8A9E-CB85-4CB4-97BA-2ACE917DB467}" destId="{AAF845EC-1D5F-46B8-B59D-6633409EE991}" srcOrd="0" destOrd="0" presId="urn:microsoft.com/office/officeart/2005/8/layout/radial6"/>
    <dgm:cxn modelId="{CD179C97-0D9B-44DA-8044-B8AD00A2354C}" type="presParOf" srcId="{ECDA8A9E-CB85-4CB4-97BA-2ACE917DB467}" destId="{E971F0AA-A299-4B02-8846-AD7252AA0ECA}" srcOrd="1" destOrd="0" presId="urn:microsoft.com/office/officeart/2005/8/layout/radial6"/>
    <dgm:cxn modelId="{EFF59BB9-1070-4629-8550-2CF4ECFAC198}" type="presParOf" srcId="{ECDA8A9E-CB85-4CB4-97BA-2ACE917DB467}" destId="{92D58D11-57F8-4326-AE27-734722CA2DF0}" srcOrd="2" destOrd="0" presId="urn:microsoft.com/office/officeart/2005/8/layout/radial6"/>
    <dgm:cxn modelId="{4B2023E6-914D-43B0-A1D5-5F7E820464EE}" type="presParOf" srcId="{ECDA8A9E-CB85-4CB4-97BA-2ACE917DB467}" destId="{010AB7BB-A79C-4A54-92CE-7A7722953607}" srcOrd="3" destOrd="0" presId="urn:microsoft.com/office/officeart/2005/8/layout/radial6"/>
    <dgm:cxn modelId="{45FF7B75-B36C-4DD1-BC67-D2E6EC15897C}" type="presParOf" srcId="{ECDA8A9E-CB85-4CB4-97BA-2ACE917DB467}" destId="{209AF43B-EDFD-4BA0-BCDD-C7D14D418C83}" srcOrd="4" destOrd="0" presId="urn:microsoft.com/office/officeart/2005/8/layout/radial6"/>
    <dgm:cxn modelId="{DB38FD7D-9334-48FE-B769-02FA609C1036}" type="presParOf" srcId="{ECDA8A9E-CB85-4CB4-97BA-2ACE917DB467}" destId="{C4797171-839D-44B3-982A-4E4BB899DA5C}" srcOrd="5" destOrd="0" presId="urn:microsoft.com/office/officeart/2005/8/layout/radial6"/>
    <dgm:cxn modelId="{ABECD69D-297B-4A72-80FA-F63692B3A5F3}" type="presParOf" srcId="{ECDA8A9E-CB85-4CB4-97BA-2ACE917DB467}" destId="{5302051A-C9FB-45F2-AD4C-D072C6CBC59A}" srcOrd="6" destOrd="0" presId="urn:microsoft.com/office/officeart/2005/8/layout/radial6"/>
    <dgm:cxn modelId="{4F1E2CAA-CFA1-47CC-8190-FBE1FD9389EB}" type="presParOf" srcId="{ECDA8A9E-CB85-4CB4-97BA-2ACE917DB467}" destId="{16AA6075-9891-4F48-9760-7182285EA294}" srcOrd="7" destOrd="0" presId="urn:microsoft.com/office/officeart/2005/8/layout/radial6"/>
    <dgm:cxn modelId="{F1583726-4CB1-4023-AD44-7218C9517A44}" type="presParOf" srcId="{ECDA8A9E-CB85-4CB4-97BA-2ACE917DB467}" destId="{9AFFD7AA-0CB7-4BD5-8001-5D92C04619FD}" srcOrd="8" destOrd="0" presId="urn:microsoft.com/office/officeart/2005/8/layout/radial6"/>
    <dgm:cxn modelId="{697B48BA-0029-4BF4-9DB2-92CCDEE5694C}" type="presParOf" srcId="{ECDA8A9E-CB85-4CB4-97BA-2ACE917DB467}" destId="{D5CF7CDB-E583-4268-80AD-FDB6F0ABAC1C}" srcOrd="9" destOrd="0" presId="urn:microsoft.com/office/officeart/2005/8/layout/radial6"/>
    <dgm:cxn modelId="{99481CE6-9912-4085-BFFA-328ADA44F167}" type="presParOf" srcId="{ECDA8A9E-CB85-4CB4-97BA-2ACE917DB467}" destId="{3815B5F2-A592-45CF-81D3-CE03676072A6}" srcOrd="10" destOrd="0" presId="urn:microsoft.com/office/officeart/2005/8/layout/radial6"/>
    <dgm:cxn modelId="{2161A763-2C64-4BB3-B7B4-629E8D0EE4DA}" type="presParOf" srcId="{ECDA8A9E-CB85-4CB4-97BA-2ACE917DB467}" destId="{A0EE29D5-6664-4C64-9A12-200C8241D50B}" srcOrd="11" destOrd="0" presId="urn:microsoft.com/office/officeart/2005/8/layout/radial6"/>
    <dgm:cxn modelId="{1EAF4D60-3626-49B1-B6E2-2FD44E643133}" type="presParOf" srcId="{ECDA8A9E-CB85-4CB4-97BA-2ACE917DB467}" destId="{A4929C2D-D140-4080-8634-94F1CBFDAB7E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4929C2D-D140-4080-8634-94F1CBFDAB7E}">
      <dsp:nvSpPr>
        <dsp:cNvPr id="0" name=""/>
        <dsp:cNvSpPr/>
      </dsp:nvSpPr>
      <dsp:spPr>
        <a:xfrm>
          <a:off x="1465356" y="147024"/>
          <a:ext cx="3204930" cy="3204930"/>
        </a:xfrm>
        <a:prstGeom prst="blockArc">
          <a:avLst>
            <a:gd name="adj1" fmla="val 10392221"/>
            <a:gd name="adj2" fmla="val 18485861"/>
            <a:gd name="adj3" fmla="val 463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CF7CDB-E583-4268-80AD-FDB6F0ABAC1C}">
      <dsp:nvSpPr>
        <dsp:cNvPr id="0" name=""/>
        <dsp:cNvSpPr/>
      </dsp:nvSpPr>
      <dsp:spPr>
        <a:xfrm>
          <a:off x="1417480" y="757525"/>
          <a:ext cx="3204930" cy="3204930"/>
        </a:xfrm>
        <a:prstGeom prst="blockArc">
          <a:avLst>
            <a:gd name="adj1" fmla="val 2978392"/>
            <a:gd name="adj2" fmla="val 11745859"/>
            <a:gd name="adj3" fmla="val 463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02051A-C9FB-45F2-AD4C-D072C6CBC59A}">
      <dsp:nvSpPr>
        <dsp:cNvPr id="0" name=""/>
        <dsp:cNvSpPr/>
      </dsp:nvSpPr>
      <dsp:spPr>
        <a:xfrm>
          <a:off x="3414581" y="732465"/>
          <a:ext cx="3204930" cy="3204930"/>
        </a:xfrm>
        <a:prstGeom prst="blockArc">
          <a:avLst>
            <a:gd name="adj1" fmla="val 20860953"/>
            <a:gd name="adj2" fmla="val 7735337"/>
            <a:gd name="adj3" fmla="val 463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0AB7BB-A79C-4A54-92CE-7A7722953607}">
      <dsp:nvSpPr>
        <dsp:cNvPr id="0" name=""/>
        <dsp:cNvSpPr/>
      </dsp:nvSpPr>
      <dsp:spPr>
        <a:xfrm>
          <a:off x="3513541" y="159077"/>
          <a:ext cx="2976194" cy="3177335"/>
        </a:xfrm>
        <a:prstGeom prst="blockArc">
          <a:avLst>
            <a:gd name="adj1" fmla="val 13907939"/>
            <a:gd name="adj2" fmla="val 558674"/>
            <a:gd name="adj3" fmla="val 463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F845EC-1D5F-46B8-B59D-6633409EE991}">
      <dsp:nvSpPr>
        <dsp:cNvPr id="0" name=""/>
        <dsp:cNvSpPr/>
      </dsp:nvSpPr>
      <dsp:spPr>
        <a:xfrm>
          <a:off x="2664378" y="1153740"/>
          <a:ext cx="2764091" cy="17396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Эффективное правление  человеческого развития</a:t>
          </a:r>
          <a:endParaRPr lang="ru-RU" sz="2400" b="1" kern="1200" dirty="0"/>
        </a:p>
      </dsp:txBody>
      <dsp:txXfrm>
        <a:off x="2664378" y="1153740"/>
        <a:ext cx="2764091" cy="1739603"/>
      </dsp:txXfrm>
    </dsp:sp>
    <dsp:sp modelId="{E971F0AA-A299-4B02-8846-AD7252AA0ECA}">
      <dsp:nvSpPr>
        <dsp:cNvPr id="0" name=""/>
        <dsp:cNvSpPr/>
      </dsp:nvSpPr>
      <dsp:spPr>
        <a:xfrm>
          <a:off x="3059576" y="1521"/>
          <a:ext cx="1948087" cy="103227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u="sng" kern="1200" dirty="0" smtClean="0"/>
            <a:t>1 сектор </a:t>
          </a:r>
          <a:r>
            <a:rPr lang="ru-RU" sz="1800" kern="1200" dirty="0" smtClean="0"/>
            <a:t>- Правительство</a:t>
          </a:r>
          <a:endParaRPr lang="ru-RU" sz="1800" kern="1200" dirty="0"/>
        </a:p>
      </dsp:txBody>
      <dsp:txXfrm>
        <a:off x="3059576" y="1521"/>
        <a:ext cx="1948087" cy="1032274"/>
      </dsp:txXfrm>
    </dsp:sp>
    <dsp:sp modelId="{209AF43B-EDFD-4BA0-BCDD-C7D14D418C83}">
      <dsp:nvSpPr>
        <dsp:cNvPr id="0" name=""/>
        <dsp:cNvSpPr/>
      </dsp:nvSpPr>
      <dsp:spPr>
        <a:xfrm>
          <a:off x="5539158" y="1286183"/>
          <a:ext cx="2014318" cy="14296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u="sng" kern="1200" dirty="0" smtClean="0"/>
            <a:t>2 сектор </a:t>
          </a:r>
          <a:r>
            <a:rPr lang="ru-RU" sz="1800" kern="1200" dirty="0" smtClean="0"/>
            <a:t>-  Частный или коммерческий</a:t>
          </a:r>
          <a:endParaRPr lang="ru-RU" sz="1800" kern="1200" dirty="0"/>
        </a:p>
      </dsp:txBody>
      <dsp:txXfrm>
        <a:off x="5539158" y="1286183"/>
        <a:ext cx="2014318" cy="1429648"/>
      </dsp:txXfrm>
    </dsp:sp>
    <dsp:sp modelId="{16AA6075-9891-4F48-9760-7182285EA294}">
      <dsp:nvSpPr>
        <dsp:cNvPr id="0" name=""/>
        <dsp:cNvSpPr/>
      </dsp:nvSpPr>
      <dsp:spPr>
        <a:xfrm>
          <a:off x="2927114" y="3036597"/>
          <a:ext cx="2213010" cy="103227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u="sng" kern="1200" dirty="0" smtClean="0"/>
            <a:t>3 сектор </a:t>
          </a:r>
          <a:r>
            <a:rPr lang="ru-RU" sz="1800" kern="1200" dirty="0" smtClean="0"/>
            <a:t>– Гражданские организации, ОО или НПО</a:t>
          </a:r>
          <a:endParaRPr lang="ru-RU" sz="1800" kern="1200" dirty="0"/>
        </a:p>
      </dsp:txBody>
      <dsp:txXfrm>
        <a:off x="2927114" y="3036597"/>
        <a:ext cx="2213010" cy="1032274"/>
      </dsp:txXfrm>
    </dsp:sp>
    <dsp:sp modelId="{3815B5F2-A592-45CF-81D3-CE03676072A6}">
      <dsp:nvSpPr>
        <dsp:cNvPr id="0" name=""/>
        <dsp:cNvSpPr/>
      </dsp:nvSpPr>
      <dsp:spPr>
        <a:xfrm>
          <a:off x="514358" y="1219908"/>
          <a:ext cx="1998317" cy="14296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u="sng" kern="1200" dirty="0" smtClean="0"/>
            <a:t>4 сектор </a:t>
          </a:r>
          <a:r>
            <a:rPr lang="ru-RU" sz="1800" kern="1200" dirty="0" smtClean="0"/>
            <a:t>– Средства массовой информации (СМИ)</a:t>
          </a:r>
          <a:endParaRPr lang="ru-RU" sz="1800" kern="1200" dirty="0"/>
        </a:p>
      </dsp:txBody>
      <dsp:txXfrm>
        <a:off x="514358" y="1219908"/>
        <a:ext cx="1998317" cy="14296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016D25-88A0-AE4C-B868-7D3AF76844FE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EA6DD8-EE36-CA44-9D18-93B749B9C5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1699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8C346-83B7-4CCF-96A4-1115A3762F2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FC8E8-FD00-4E5F-914F-70D9FC931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8C346-83B7-4CCF-96A4-1115A3762F2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FC8E8-FD00-4E5F-914F-70D9FC931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8C346-83B7-4CCF-96A4-1115A3762F2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FC8E8-FD00-4E5F-914F-70D9FC931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8C346-83B7-4CCF-96A4-1115A3762F2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FC8E8-FD00-4E5F-914F-70D9FC931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8C346-83B7-4CCF-96A4-1115A3762F2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FC8E8-FD00-4E5F-914F-70D9FC931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8C346-83B7-4CCF-96A4-1115A3762F2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FC8E8-FD00-4E5F-914F-70D9FC931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8C346-83B7-4CCF-96A4-1115A3762F2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FC8E8-FD00-4E5F-914F-70D9FC931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8C346-83B7-4CCF-96A4-1115A3762F2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FC8E8-FD00-4E5F-914F-70D9FC931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8C346-83B7-4CCF-96A4-1115A3762F2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FC8E8-FD00-4E5F-914F-70D9FC931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8C346-83B7-4CCF-96A4-1115A3762F2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FC8E8-FD00-4E5F-914F-70D9FC931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8C346-83B7-4CCF-96A4-1115A3762F2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FC8E8-FD00-4E5F-914F-70D9FC931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68C346-83B7-4CCF-96A4-1115A3762F2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AFC8E8-FD00-4E5F-914F-70D9FC931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6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6.png"/><Relationship Id="rId2" Type="http://schemas.openxmlformats.org/officeDocument/2006/relationships/hyperlink" Target="https://e.mail.ru/sentmsg?mailto=mailto:akramsr@mail.ru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717032"/>
            <a:ext cx="6444208" cy="1470025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/>
              <a:t>Вовлечение сообщества в повышении </a:t>
            </a:r>
            <a:r>
              <a:rPr lang="ru-RU" sz="2800" dirty="0"/>
              <a:t>осведомленности и ответственности ученых в области наук о жизни </a:t>
            </a:r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5060776"/>
            <a:ext cx="6400800" cy="1752600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sz="3300" b="1" dirty="0" err="1" smtClean="0">
                <a:solidFill>
                  <a:schemeClr val="tx1"/>
                </a:solidFill>
              </a:rPr>
              <a:t>Рахматов</a:t>
            </a:r>
            <a:r>
              <a:rPr lang="ru-RU" sz="3300" b="1" dirty="0" smtClean="0">
                <a:solidFill>
                  <a:schemeClr val="tx1"/>
                </a:solidFill>
              </a:rPr>
              <a:t> А.С</a:t>
            </a:r>
            <a:r>
              <a:rPr lang="ru-RU" dirty="0" smtClean="0">
                <a:solidFill>
                  <a:schemeClr val="tx1"/>
                </a:solidFill>
              </a:rPr>
              <a:t>.,</a:t>
            </a:r>
          </a:p>
          <a:p>
            <a:pPr algn="r"/>
            <a:r>
              <a:rPr lang="ru-RU" dirty="0" err="1" smtClean="0">
                <a:solidFill>
                  <a:schemeClr val="tx1"/>
                </a:solidFill>
              </a:rPr>
              <a:t>к.э.н</a:t>
            </a:r>
            <a:r>
              <a:rPr lang="ru-RU" dirty="0" smtClean="0">
                <a:solidFill>
                  <a:schemeClr val="tx1"/>
                </a:solidFill>
              </a:rPr>
              <a:t>., доцент,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Исполнительный директор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ОО «</a:t>
            </a:r>
            <a:r>
              <a:rPr lang="ru-RU" dirty="0" err="1" smtClean="0">
                <a:solidFill>
                  <a:schemeClr val="tx1"/>
                </a:solidFill>
              </a:rPr>
              <a:t>ТАБиоЗ</a:t>
            </a:r>
            <a:r>
              <a:rPr lang="ru-RU" dirty="0" smtClean="0">
                <a:solidFill>
                  <a:schemeClr val="tx1"/>
                </a:solidFill>
              </a:rPr>
              <a:t>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79512" y="6135439"/>
            <a:ext cx="3960440" cy="7499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2800" b="1" dirty="0" err="1" smtClean="0"/>
              <a:t>Сароб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 29-31 марта 2021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20272" y="1916832"/>
            <a:ext cx="1944224" cy="2499717"/>
          </a:xfrm>
          <a:prstGeom prst="rect">
            <a:avLst/>
          </a:prstGeom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8" y="-9748"/>
            <a:ext cx="180022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675" y="-27384"/>
            <a:ext cx="13684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263" y="-27384"/>
            <a:ext cx="17399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51725" y="-27384"/>
            <a:ext cx="131286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84784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/>
              <a:t>РУКОВОДЯЩИЙ ПРИНЦИП 7: </a:t>
            </a:r>
            <a:br>
              <a:rPr lang="ru-RU" sz="3200" dirty="0"/>
            </a:br>
            <a:r>
              <a:rPr lang="ru-RU" sz="3200" dirty="0"/>
              <a:t>«ВОВЛЕЧЕНИЕ СООБЩЕСТВА»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492896"/>
            <a:ext cx="8640960" cy="4365104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Исследователи и КИЭ должны отдавать себе отчет в </a:t>
            </a:r>
            <a:r>
              <a:rPr lang="ru-RU" dirty="0" smtClean="0"/>
              <a:t>том, с </a:t>
            </a:r>
            <a:r>
              <a:rPr lang="ru-RU" dirty="0"/>
              <a:t>какого момента процесс вовлечения сообщества перерастает в этап </a:t>
            </a:r>
            <a:r>
              <a:rPr lang="ru-RU" dirty="0" err="1"/>
              <a:t>формативного</a:t>
            </a:r>
            <a:r>
              <a:rPr lang="ru-RU" dirty="0"/>
              <a:t> исследования, которое само по себе требует этической экспертизы.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качестве примера процессов вовлечения сообщества, которые могут нуждаться в такой экспертизе, стоит привести систематический сбор данных, которые могут быть обобщены и распространены на форумах за пределами сообщества, в котором проводилось такое исследование, а также любое получение данных, которое чревато социальными рисками для участников.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-27384"/>
            <a:ext cx="180022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17066"/>
            <a:ext cx="13684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-396"/>
            <a:ext cx="17399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1725" y="18951"/>
            <a:ext cx="131286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8139897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34076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/>
              <a:t>Вовлечение общины при первой возможности.</a:t>
            </a:r>
            <a:r>
              <a:rPr lang="ru-RU" sz="3200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492896"/>
            <a:ext cx="8712968" cy="436510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Перед тем как инициировать исследование по мере возможности сначала </a:t>
            </a:r>
            <a:r>
              <a:rPr lang="ru-RU" dirty="0" smtClean="0"/>
              <a:t>следует:</a:t>
            </a:r>
          </a:p>
          <a:p>
            <a:r>
              <a:rPr lang="ru-RU" dirty="0" smtClean="0"/>
              <a:t> </a:t>
            </a:r>
            <a:r>
              <a:rPr lang="ru-RU" dirty="0"/>
              <a:t>провести консультации с сообществом, из которой планируется набирать участников, </a:t>
            </a:r>
            <a:endParaRPr lang="ru-RU" dirty="0" smtClean="0"/>
          </a:p>
          <a:p>
            <a:r>
              <a:rPr lang="ru-RU" dirty="0" smtClean="0"/>
              <a:t>обсудить </a:t>
            </a:r>
            <a:r>
              <a:rPr lang="ru-RU" dirty="0"/>
              <a:t>вопросы о том, какие направления научно-исследовательской деятельности являются приоритетными в местном контексте, </a:t>
            </a:r>
            <a:endParaRPr lang="ru-RU" dirty="0" smtClean="0"/>
          </a:p>
          <a:p>
            <a:r>
              <a:rPr lang="ru-RU" dirty="0" smtClean="0"/>
              <a:t>каким </a:t>
            </a:r>
            <a:r>
              <a:rPr lang="ru-RU" dirty="0"/>
              <a:t>дизайнам исследований отдается предпочтение и насколько представители сообщества готовы принимать участие в процессе подготовки и проведения исследования. 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-27384"/>
            <a:ext cx="180022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17066"/>
            <a:ext cx="13684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-396"/>
            <a:ext cx="17399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1725" y="18951"/>
            <a:ext cx="131286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0476569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484784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/>
              <a:t>Вовлечение общины при первой возможности.</a:t>
            </a:r>
            <a:r>
              <a:rPr lang="ru-RU" sz="3200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708920"/>
            <a:ext cx="8712968" cy="414908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	Вовлечение </a:t>
            </a:r>
            <a:r>
              <a:rPr lang="ru-RU" dirty="0"/>
              <a:t>сообщества на раннем этапе способствует плавному ходу исследования и позволяет сообществу лучше понять суть научно-исследовательского процесса.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	Следует </a:t>
            </a:r>
            <a:r>
              <a:rPr lang="ru-RU" dirty="0"/>
              <a:t>побуждать членов сообщества поднимать любые проблемные вопросы с самого начала и на всем протяжении исследования.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	Неспособность </a:t>
            </a:r>
            <a:r>
              <a:rPr lang="ru-RU" dirty="0"/>
              <a:t>наладить взаимодействие с сообществом может поставить под сомнение социальную ценность исследования, а также сорвать процесс набора и удержания участников.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-27384"/>
            <a:ext cx="180022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17066"/>
            <a:ext cx="13684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-396"/>
            <a:ext cx="17399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1725" y="18951"/>
            <a:ext cx="131286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508569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34076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Взаимодействие с сообществом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420888"/>
            <a:ext cx="9144000" cy="443711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Взаимодействие с сообществом должно носить непрерывный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характер</a:t>
            </a:r>
          </a:p>
          <a:p>
            <a:pPr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включать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создание специального форума для коммуникации между исследователями и ее членами.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Деятельность такого форума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может сыграть важную роль в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создании: </a:t>
            </a:r>
          </a:p>
          <a:p>
            <a:pPr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образовательных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материалов, планировании необходимых организационно-технических мероприятий для проведения исследования и сборе информации о бытующих в сообществе представлениях,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культурных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нормах и практиках в отношении здоровья.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Активное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взаимодействие с членами сообщества –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это:</a:t>
            </a:r>
          </a:p>
          <a:p>
            <a:pPr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процесс взаимного обучения, который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позволяет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исследователям постичь культурные традиции местных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сообществ</a:t>
            </a:r>
          </a:p>
          <a:p>
            <a:pPr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выяснить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степень понимания понятий из сферы научной деятельности,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способствует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распространению научной грамотности путем повышения осведомленности населения о ключевых понятиях, имеющих важнейшее значение для понимания цели и процедур данного исследования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Конструктивное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взаимодействие с сообществом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помогает:</a:t>
            </a:r>
          </a:p>
          <a:p>
            <a:pPr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допустить того, чтобы существующая в нем динамика и неравенство в распределении властных полномочий подорвали усилия по обеспечению всестороннего вовлечения всех соответствующих заинтересованных сторон на уровне сообщества. </a:t>
            </a:r>
          </a:p>
          <a:p>
            <a:pPr marL="0" indent="0">
              <a:spcBef>
                <a:spcPts val="0"/>
              </a:spcBef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-27384"/>
            <a:ext cx="180022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17066"/>
            <a:ext cx="13684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-396"/>
            <a:ext cx="17399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1725" y="18951"/>
            <a:ext cx="131286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545024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922114"/>
          </a:xfrm>
        </p:spPr>
        <p:txBody>
          <a:bodyPr>
            <a:noAutofit/>
          </a:bodyPr>
          <a:lstStyle/>
          <a:p>
            <a:r>
              <a:rPr lang="ru-RU" sz="3200" b="1" dirty="0"/>
              <a:t>Взаимодействие с сообществом</a:t>
            </a:r>
            <a:r>
              <a:rPr lang="ru-RU" sz="3200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132856"/>
            <a:ext cx="8964488" cy="4725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Следует позаботиться о том, </a:t>
            </a:r>
            <a:r>
              <a:rPr lang="ru-RU" b="1" dirty="0" smtClean="0"/>
              <a:t>чтобы:</a:t>
            </a:r>
          </a:p>
          <a:p>
            <a:r>
              <a:rPr lang="ru-RU" dirty="0" smtClean="0"/>
              <a:t> </a:t>
            </a:r>
            <a:r>
              <a:rPr lang="ru-RU" dirty="0"/>
              <a:t>активно и тактично выяснить мнения всех слоев населения. </a:t>
            </a:r>
            <a:endParaRPr lang="ru-RU" dirty="0" smtClean="0"/>
          </a:p>
          <a:p>
            <a:r>
              <a:rPr lang="ru-RU" dirty="0" smtClean="0"/>
              <a:t>целесообразно </a:t>
            </a:r>
            <a:r>
              <a:rPr lang="ru-RU" dirty="0"/>
              <a:t>обратиться к членам сообщества с просьбой помочь в разработке процесса получения информированного согласия и документации с тем, чтобы они были понятны и приемлемы для потенциальных участников. 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-27384"/>
            <a:ext cx="180022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17066"/>
            <a:ext cx="13684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-396"/>
            <a:ext cx="17399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1725" y="18951"/>
            <a:ext cx="131286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945090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96752"/>
            <a:ext cx="8229600" cy="850106"/>
          </a:xfrm>
        </p:spPr>
        <p:txBody>
          <a:bodyPr>
            <a:normAutofit/>
          </a:bodyPr>
          <a:lstStyle/>
          <a:p>
            <a:r>
              <a:rPr lang="ru-RU" sz="3200" b="1" dirty="0"/>
              <a:t>Уверенность и доверие.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988840"/>
            <a:ext cx="9144000" cy="486916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На </a:t>
            </a:r>
            <a:r>
              <a:rPr lang="ru-RU" b="1" dirty="0"/>
              <a:t>местном уровне вовлечение сообщества </a:t>
            </a:r>
            <a:r>
              <a:rPr lang="ru-RU" b="1" dirty="0" smtClean="0"/>
              <a:t>усиливает:</a:t>
            </a:r>
          </a:p>
          <a:p>
            <a:r>
              <a:rPr lang="ru-RU" dirty="0" smtClean="0"/>
              <a:t> </a:t>
            </a:r>
            <a:r>
              <a:rPr lang="ru-RU" dirty="0"/>
              <a:t>ответственность за проведение </a:t>
            </a:r>
            <a:r>
              <a:rPr lang="ru-RU" dirty="0" smtClean="0"/>
              <a:t>исследования</a:t>
            </a:r>
          </a:p>
          <a:p>
            <a:r>
              <a:rPr lang="ru-RU" dirty="0" smtClean="0"/>
              <a:t> формирует </a:t>
            </a:r>
            <a:r>
              <a:rPr lang="ru-RU" dirty="0"/>
              <a:t>уверенность в способности ее лидеров договариваться о различных аспектах, таких </a:t>
            </a:r>
            <a:r>
              <a:rPr lang="ru-RU" dirty="0" smtClean="0"/>
              <a:t>как:</a:t>
            </a:r>
          </a:p>
          <a:p>
            <a:r>
              <a:rPr lang="ru-RU" dirty="0" smtClean="0"/>
              <a:t> </a:t>
            </a:r>
            <a:r>
              <a:rPr lang="ru-RU" dirty="0"/>
              <a:t>методики набора участников, забота об их медико-санитарных потребностях, </a:t>
            </a:r>
            <a:endParaRPr lang="ru-RU" dirty="0" smtClean="0"/>
          </a:p>
          <a:p>
            <a:r>
              <a:rPr lang="ru-RU" dirty="0" smtClean="0"/>
              <a:t>выбор </a:t>
            </a:r>
            <a:r>
              <a:rPr lang="ru-RU" dirty="0"/>
              <a:t>места проведения исследования, </a:t>
            </a:r>
            <a:endParaRPr lang="ru-RU" dirty="0" smtClean="0"/>
          </a:p>
          <a:p>
            <a:r>
              <a:rPr lang="ru-RU" dirty="0" smtClean="0"/>
              <a:t>сбор </a:t>
            </a:r>
            <a:r>
              <a:rPr lang="ru-RU" dirty="0"/>
              <a:t>и обмен данными, </a:t>
            </a:r>
            <a:endParaRPr lang="ru-RU" dirty="0" smtClean="0"/>
          </a:p>
          <a:p>
            <a:r>
              <a:rPr lang="ru-RU" dirty="0" smtClean="0"/>
              <a:t>оказание </a:t>
            </a:r>
            <a:r>
              <a:rPr lang="ru-RU" dirty="0"/>
              <a:t>вспомогательной медицинской помощи и доступности любых разрабатываемых методов вмешательства для популяций и сообществ по окончании </a:t>
            </a:r>
            <a:r>
              <a:rPr lang="ru-RU" dirty="0" smtClean="0"/>
              <a:t>исследования.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 smtClean="0"/>
              <a:t>Открытый </a:t>
            </a:r>
            <a:r>
              <a:rPr lang="ru-RU" b="1" dirty="0"/>
              <a:t>и активный процесс взаимодействия с сообществом </a:t>
            </a:r>
            <a:endParaRPr lang="ru-RU" b="1" dirty="0" smtClean="0"/>
          </a:p>
          <a:p>
            <a:r>
              <a:rPr lang="ru-RU" dirty="0" smtClean="0"/>
              <a:t>имеет </a:t>
            </a:r>
            <a:r>
              <a:rPr lang="ru-RU" dirty="0"/>
              <a:t>решающее значение для формирования и поддержания доверия между исследователями, </a:t>
            </a:r>
            <a:r>
              <a:rPr lang="ru-RU" dirty="0" smtClean="0"/>
              <a:t>участниками </a:t>
            </a:r>
            <a:r>
              <a:rPr lang="ru-RU" dirty="0"/>
              <a:t>и другими членами местного сообщества.</a:t>
            </a: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-27384"/>
            <a:ext cx="180022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17066"/>
            <a:ext cx="13684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-396"/>
            <a:ext cx="17399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1725" y="18951"/>
            <a:ext cx="131286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6972840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628800"/>
            <a:ext cx="8229600" cy="1143000"/>
          </a:xfrm>
        </p:spPr>
        <p:txBody>
          <a:bodyPr/>
          <a:lstStyle/>
          <a:p>
            <a:pPr algn="r"/>
            <a:r>
              <a:rPr lang="ru-RU" dirty="0" smtClean="0"/>
              <a:t>Этика в науке и технологии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9330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- этика продвинутой технологии -биотехнологии, ИКТ, </a:t>
            </a:r>
            <a:r>
              <a:rPr lang="ru-RU" dirty="0" err="1" smtClean="0"/>
              <a:t>нанотехнологии</a:t>
            </a:r>
            <a:r>
              <a:rPr lang="ru-RU" dirty="0" smtClean="0"/>
              <a:t> …</a:t>
            </a:r>
          </a:p>
          <a:p>
            <a:pPr>
              <a:buNone/>
            </a:pPr>
            <a:r>
              <a:rPr lang="ru-RU" dirty="0" smtClean="0"/>
              <a:t>- этика в экономике и развитии - равенство, доступ, экологическая ответственность…</a:t>
            </a:r>
          </a:p>
          <a:p>
            <a:pPr>
              <a:buNone/>
            </a:pPr>
            <a:r>
              <a:rPr lang="ru-RU" dirty="0" smtClean="0"/>
              <a:t>- этика интеллектуальной собственности – </a:t>
            </a:r>
            <a:r>
              <a:rPr lang="ru-RU" dirty="0" err="1" smtClean="0"/>
              <a:t>ГМ-продукты</a:t>
            </a:r>
            <a:r>
              <a:rPr lang="ru-RU" dirty="0" smtClean="0"/>
              <a:t>, </a:t>
            </a:r>
            <a:r>
              <a:rPr lang="ru-RU" dirty="0" err="1" smtClean="0"/>
              <a:t>биоперспектива</a:t>
            </a:r>
            <a:r>
              <a:rPr lang="ru-RU" dirty="0" smtClean="0"/>
              <a:t>, традиционная собственность…</a:t>
            </a:r>
            <a:endParaRPr lang="ru-RU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-27384"/>
            <a:ext cx="180022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17066"/>
            <a:ext cx="13684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-396"/>
            <a:ext cx="17399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1725" y="18951"/>
            <a:ext cx="131286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628800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/>
              <a:t>Биоэтика, НПО и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общественность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708920"/>
            <a:ext cx="8964488" cy="414908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- разработка программы для наращивания потенциала, информирование через СМИ…</a:t>
            </a:r>
          </a:p>
          <a:p>
            <a:pPr>
              <a:buNone/>
            </a:pPr>
            <a:r>
              <a:rPr lang="ru-RU" dirty="0" smtClean="0"/>
              <a:t>- Внедрение  предмета биоэтика в средних и высших школах, организация круглых столов, подключение ученых в дебаты…</a:t>
            </a:r>
          </a:p>
          <a:p>
            <a:pPr>
              <a:buNone/>
            </a:pPr>
            <a:r>
              <a:rPr lang="ru-RU" dirty="0" smtClean="0"/>
              <a:t>- установление механизма посредничества по информированию биоэтики в регионе…</a:t>
            </a:r>
          </a:p>
          <a:p>
            <a:pPr>
              <a:buNone/>
            </a:pPr>
            <a:r>
              <a:rPr lang="ru-RU" dirty="0" smtClean="0"/>
              <a:t>- участие в разработке законодательства в области биоэтики и </a:t>
            </a:r>
            <a:r>
              <a:rPr lang="ru-RU" dirty="0" err="1" smtClean="0"/>
              <a:t>биозащиты</a:t>
            </a:r>
            <a:r>
              <a:rPr lang="ru-RU" dirty="0" smtClean="0"/>
              <a:t>…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-27384"/>
            <a:ext cx="180022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17066"/>
            <a:ext cx="13684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-396"/>
            <a:ext cx="17399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1725" y="18951"/>
            <a:ext cx="131286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90786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412776"/>
            <a:ext cx="8435280" cy="1143000"/>
          </a:xfrm>
        </p:spPr>
        <p:txBody>
          <a:bodyPr/>
          <a:lstStyle/>
          <a:p>
            <a:pPr algn="r"/>
            <a:r>
              <a:rPr lang="ru-RU" dirty="0" smtClean="0"/>
              <a:t>Этика в экономике и развитии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420888"/>
            <a:ext cx="9144000" cy="424847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Процессы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- социальных и экономических изменений…,</a:t>
            </a:r>
          </a:p>
          <a:p>
            <a:pPr>
              <a:buFontTx/>
              <a:buChar char="-"/>
            </a:pPr>
            <a:r>
              <a:rPr lang="ru-RU" dirty="0" smtClean="0"/>
              <a:t>процессы развития и модернизации…,</a:t>
            </a:r>
          </a:p>
          <a:p>
            <a:pPr>
              <a:buFontTx/>
              <a:buChar char="-"/>
            </a:pPr>
            <a:r>
              <a:rPr lang="ru-RU" dirty="0" smtClean="0"/>
              <a:t>передача технологий…,</a:t>
            </a:r>
          </a:p>
          <a:p>
            <a:pPr>
              <a:buFontTx/>
              <a:buChar char="-"/>
            </a:pPr>
            <a:r>
              <a:rPr lang="ru-RU" dirty="0" smtClean="0"/>
              <a:t>экологическая </a:t>
            </a:r>
            <a:r>
              <a:rPr lang="ru-RU" dirty="0" err="1" smtClean="0"/>
              <a:t>жизнеустойчивость</a:t>
            </a:r>
            <a:r>
              <a:rPr lang="ru-RU" dirty="0" smtClean="0"/>
              <a:t>…,</a:t>
            </a:r>
          </a:p>
          <a:p>
            <a:pPr>
              <a:buFontTx/>
              <a:buChar char="-"/>
            </a:pPr>
            <a:r>
              <a:rPr lang="ru-RU" dirty="0" err="1" smtClean="0"/>
              <a:t>гендер</a:t>
            </a:r>
            <a:r>
              <a:rPr lang="ru-RU" dirty="0" smtClean="0"/>
              <a:t> и право…,</a:t>
            </a:r>
          </a:p>
          <a:p>
            <a:pPr>
              <a:buFontTx/>
              <a:buChar char="-"/>
            </a:pPr>
            <a:r>
              <a:rPr lang="ru-RU" dirty="0" smtClean="0"/>
              <a:t>эксплуатация и неравенство…</a:t>
            </a:r>
            <a:endParaRPr lang="ru-RU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-27384"/>
            <a:ext cx="180022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17066"/>
            <a:ext cx="13684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-396"/>
            <a:ext cx="17399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1725" y="18951"/>
            <a:ext cx="131286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556792"/>
            <a:ext cx="8229600" cy="1143000"/>
          </a:xfrm>
        </p:spPr>
        <p:txBody>
          <a:bodyPr/>
          <a:lstStyle/>
          <a:p>
            <a:pPr algn="r"/>
            <a:r>
              <a:rPr lang="ru-RU" dirty="0" smtClean="0"/>
              <a:t>Роль и значение ОО, НПО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36912"/>
            <a:ext cx="9144000" cy="42210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- признание как сектора власти,</a:t>
            </a:r>
          </a:p>
          <a:p>
            <a:pPr>
              <a:buNone/>
            </a:pPr>
            <a:r>
              <a:rPr lang="ru-RU" dirty="0" smtClean="0"/>
              <a:t>- представлять интересы общественности,</a:t>
            </a:r>
          </a:p>
          <a:p>
            <a:pPr>
              <a:buNone/>
            </a:pPr>
            <a:r>
              <a:rPr lang="ru-RU" dirty="0" smtClean="0"/>
              <a:t>- иметь право на своё мнение, выражать и отстаивать это мнение,</a:t>
            </a:r>
          </a:p>
          <a:p>
            <a:pPr>
              <a:buNone/>
            </a:pPr>
            <a:r>
              <a:rPr lang="ru-RU" dirty="0" smtClean="0"/>
              <a:t>- постоянный контакт с правительством, обществом и человеком,</a:t>
            </a:r>
          </a:p>
          <a:p>
            <a:pPr>
              <a:buNone/>
            </a:pPr>
            <a:r>
              <a:rPr lang="ru-RU" dirty="0" smtClean="0"/>
              <a:t>-привлечение людей для развития потенциала и человеческого развития.</a:t>
            </a:r>
            <a:endParaRPr lang="ru-RU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-27384"/>
            <a:ext cx="180022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17066"/>
            <a:ext cx="13684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-396"/>
            <a:ext cx="17399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1725" y="18951"/>
            <a:ext cx="131286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2660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628800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/>
              <a:t>История,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общественность и биоэтика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96044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Прин­ципы</a:t>
            </a:r>
            <a:r>
              <a:rPr lang="ru-RU" i="1" u="sng" dirty="0" smtClean="0"/>
              <a:t> </a:t>
            </a:r>
            <a:r>
              <a:rPr lang="ru-RU" i="1" u="sng" dirty="0"/>
              <a:t>биоэтики</a:t>
            </a:r>
            <a:r>
              <a:rPr lang="ru-RU" dirty="0"/>
              <a:t> включают</a:t>
            </a:r>
            <a:r>
              <a:rPr lang="ru-RU" dirty="0" smtClean="0"/>
              <a:t>:</a:t>
            </a:r>
          </a:p>
          <a:p>
            <a:pPr marL="0" indent="0" algn="ctr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- права и достоинство человека, </a:t>
            </a:r>
          </a:p>
          <a:p>
            <a:pPr marL="0" indent="0">
              <a:buNone/>
            </a:pPr>
            <a:r>
              <a:rPr lang="ru-RU" dirty="0"/>
              <a:t>- освеще­ние жизни, </a:t>
            </a:r>
          </a:p>
          <a:p>
            <a:pPr marL="0" indent="0">
              <a:buNone/>
            </a:pPr>
            <a:r>
              <a:rPr lang="ru-RU" dirty="0"/>
              <a:t>- информированное соглашение, </a:t>
            </a:r>
          </a:p>
          <a:p>
            <a:pPr marL="0" indent="0">
              <a:buNone/>
            </a:pPr>
            <a:r>
              <a:rPr lang="ru-RU" dirty="0"/>
              <a:t>- равенство и доступ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-27384"/>
            <a:ext cx="180022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17066"/>
            <a:ext cx="13684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-396"/>
            <a:ext cx="17399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1725" y="18951"/>
            <a:ext cx="131286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7129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91264" cy="1143000"/>
          </a:xfrm>
        </p:spPr>
        <p:txBody>
          <a:bodyPr>
            <a:normAutofit/>
          </a:bodyPr>
          <a:lstStyle/>
          <a:p>
            <a:pPr lvl="0" algn="r"/>
            <a:r>
              <a:rPr lang="ru-RU" b="1" dirty="0" smtClean="0"/>
              <a:t>Из теории менеджмента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2636912"/>
          <a:ext cx="8075240" cy="41659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2888" y="-27384"/>
            <a:ext cx="180022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87675" y="17066"/>
            <a:ext cx="13684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148263" y="-396"/>
            <a:ext cx="17399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451725" y="18951"/>
            <a:ext cx="131286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29600" cy="922114"/>
          </a:xfrm>
        </p:spPr>
        <p:txBody>
          <a:bodyPr/>
          <a:lstStyle/>
          <a:p>
            <a:pPr algn="r"/>
            <a:r>
              <a:rPr lang="ru-RU" dirty="0" smtClean="0"/>
              <a:t>Сверху вниз =/= снизу вверх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348880"/>
            <a:ext cx="9144000" cy="450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- побуждение национального правительства, международных организаций на:</a:t>
            </a:r>
          </a:p>
          <a:p>
            <a:pPr>
              <a:buFontTx/>
              <a:buChar char="-"/>
            </a:pPr>
            <a:r>
              <a:rPr lang="ru-RU" dirty="0" smtClean="0"/>
              <a:t>выполнение взятых обязательств,</a:t>
            </a:r>
          </a:p>
          <a:p>
            <a:pPr>
              <a:buFontTx/>
              <a:buChar char="-"/>
            </a:pPr>
            <a:r>
              <a:rPr lang="ru-RU" dirty="0" smtClean="0"/>
              <a:t>защищать права человека,</a:t>
            </a:r>
          </a:p>
          <a:p>
            <a:pPr>
              <a:buFontTx/>
              <a:buChar char="-"/>
            </a:pPr>
            <a:r>
              <a:rPr lang="ru-RU" dirty="0" smtClean="0"/>
              <a:t>обеспечивать соблюдение международных стандартов,</a:t>
            </a:r>
          </a:p>
          <a:p>
            <a:pPr>
              <a:buFontTx/>
              <a:buChar char="-"/>
            </a:pPr>
            <a:r>
              <a:rPr lang="ru-RU" dirty="0" smtClean="0"/>
              <a:t>принятие решений наиболее эффективными методами, например  «снизу вверх»</a:t>
            </a:r>
            <a:endParaRPr lang="ru-RU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-27384"/>
            <a:ext cx="180022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17066"/>
            <a:ext cx="13684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-396"/>
            <a:ext cx="17399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1725" y="18951"/>
            <a:ext cx="131286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95670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484784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/>
              <a:t>Деятельность ОО и НПО в Таджикистане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36912"/>
            <a:ext cx="9144000" cy="422108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Осуществляется с 1994 года,</a:t>
            </a:r>
          </a:p>
          <a:p>
            <a:pPr>
              <a:buNone/>
            </a:pPr>
            <a:r>
              <a:rPr lang="ru-RU" dirty="0" smtClean="0"/>
              <a:t>Поддерживается Конституцией Республики Таджикистан (ст.8 «…гарантируется права людей на создание общественных организаций…»),</a:t>
            </a:r>
          </a:p>
          <a:p>
            <a:pPr>
              <a:buNone/>
            </a:pPr>
            <a:r>
              <a:rPr lang="ru-RU" dirty="0" smtClean="0"/>
              <a:t>Закон РТ «Об общественных организациях» (1998)</a:t>
            </a:r>
          </a:p>
          <a:p>
            <a:pPr>
              <a:buNone/>
            </a:pPr>
            <a:r>
              <a:rPr lang="ru-RU" dirty="0" smtClean="0"/>
              <a:t>Закон РТ «Об общественных объединениях» (№ 258 от 12 мая 2007г.), </a:t>
            </a:r>
          </a:p>
          <a:p>
            <a:pPr>
              <a:buNone/>
            </a:pPr>
            <a:r>
              <a:rPr lang="ru-RU" dirty="0" smtClean="0"/>
              <a:t>Масштабный рост ОО в РТ наблюдается с 2007года (около тысяча объединений)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-27384"/>
            <a:ext cx="180022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17066"/>
            <a:ext cx="13684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-396"/>
            <a:ext cx="17399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1725" y="18951"/>
            <a:ext cx="131286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8229600" cy="1143000"/>
          </a:xfrm>
        </p:spPr>
        <p:txBody>
          <a:bodyPr/>
          <a:lstStyle/>
          <a:p>
            <a:r>
              <a:rPr lang="ru-RU" dirty="0" err="1" smtClean="0"/>
              <a:t>ТАБиоЗ</a:t>
            </a:r>
            <a:r>
              <a:rPr lang="ru-RU" dirty="0" smtClean="0"/>
              <a:t> / </a:t>
            </a:r>
            <a:r>
              <a:rPr lang="en-US" dirty="0" err="1" smtClean="0"/>
              <a:t>TABioS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212976"/>
            <a:ext cx="9144000" cy="3645024"/>
          </a:xfrm>
        </p:spPr>
        <p:txBody>
          <a:bodyPr>
            <a:normAutofit fontScale="92500" lnSpcReduction="20000"/>
          </a:bodyPr>
          <a:lstStyle/>
          <a:p>
            <a:r>
              <a:rPr lang="x-none" smtClean="0"/>
              <a:t>Ташкилоти </a:t>
            </a:r>
            <a:r>
              <a:rPr lang="tg-Cyrl-TJ" dirty="0" smtClean="0"/>
              <a:t>ҷ</a:t>
            </a:r>
            <a:r>
              <a:rPr lang="x-none" smtClean="0"/>
              <a:t>амъиятии «Ассотсиатсия оид ба исте</a:t>
            </a:r>
            <a:r>
              <a:rPr lang="tg-Cyrl-TJ" dirty="0" smtClean="0"/>
              <a:t>ҳ</a:t>
            </a:r>
            <a:r>
              <a:rPr lang="x-none" smtClean="0"/>
              <a:t>коми биологии То</a:t>
            </a:r>
            <a:r>
              <a:rPr lang="tg-Cyrl-TJ" dirty="0" smtClean="0"/>
              <a:t>ҷ</a:t>
            </a:r>
            <a:r>
              <a:rPr lang="x-none" smtClean="0"/>
              <a:t>икистон»</a:t>
            </a:r>
            <a:endParaRPr lang="ru-RU" dirty="0" smtClean="0"/>
          </a:p>
          <a:p>
            <a:r>
              <a:rPr lang="x-none" smtClean="0"/>
              <a:t>Общественная о</a:t>
            </a:r>
            <a:r>
              <a:rPr lang="ru-RU" dirty="0" err="1" smtClean="0"/>
              <a:t>рганизация</a:t>
            </a:r>
            <a:r>
              <a:rPr lang="x-none" smtClean="0"/>
              <a:t> «Таджикская ассоциация по билогической защите» – «ТАБиоЗ»</a:t>
            </a:r>
            <a:endParaRPr lang="ru-RU" dirty="0" smtClean="0"/>
          </a:p>
          <a:p>
            <a:r>
              <a:rPr lang="en-US" dirty="0" smtClean="0"/>
              <a:t>Public organization «Association for Biological Security of  Tajikistan» – «</a:t>
            </a:r>
            <a:r>
              <a:rPr lang="en-US" dirty="0" err="1" smtClean="0"/>
              <a:t>TABioS</a:t>
            </a:r>
            <a:r>
              <a:rPr lang="en-US" dirty="0" smtClean="0"/>
              <a:t>»</a:t>
            </a:r>
            <a:endParaRPr lang="ru-RU" dirty="0" smtClean="0"/>
          </a:p>
          <a:p>
            <a:pPr algn="r">
              <a:buNone/>
            </a:pPr>
            <a:endParaRPr lang="ru-RU" sz="2400" dirty="0" smtClean="0"/>
          </a:p>
          <a:p>
            <a:pPr algn="r">
              <a:buNone/>
            </a:pPr>
            <a:r>
              <a:rPr lang="ru-RU" sz="2400" dirty="0" smtClean="0"/>
              <a:t>Образован в ноябре 2012г., </a:t>
            </a:r>
          </a:p>
          <a:p>
            <a:pPr algn="r">
              <a:buNone/>
            </a:pPr>
            <a:r>
              <a:rPr lang="ru-RU" sz="2400" dirty="0" smtClean="0"/>
              <a:t>зарегистрирован в Мин. юстиции РТ в январе 2013г.</a:t>
            </a:r>
          </a:p>
          <a:p>
            <a:endParaRPr lang="ru-RU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-27384"/>
            <a:ext cx="180022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17066"/>
            <a:ext cx="13684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-396"/>
            <a:ext cx="17399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1725" y="18951"/>
            <a:ext cx="131286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29600" cy="1143000"/>
          </a:xfrm>
        </p:spPr>
        <p:txBody>
          <a:bodyPr/>
          <a:lstStyle/>
          <a:p>
            <a:pPr algn="r"/>
            <a:r>
              <a:rPr lang="ru-RU" dirty="0" smtClean="0"/>
              <a:t>Права и обязанности </a:t>
            </a:r>
            <a:r>
              <a:rPr lang="ru-RU" dirty="0" err="1" smtClean="0"/>
              <a:t>ТАБиоЗ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492896"/>
            <a:ext cx="8686800" cy="436510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информировать общественность о своей деятельности;</a:t>
            </a:r>
          </a:p>
          <a:p>
            <a:r>
              <a:rPr lang="ru-RU" dirty="0" smtClean="0"/>
              <a:t>на основе профессиональных особенностей в области биологической защиты привлекать новых членов в ряды </a:t>
            </a:r>
            <a:r>
              <a:rPr lang="ru-RU" dirty="0" err="1" smtClean="0"/>
              <a:t>ТАБиоЗ</a:t>
            </a:r>
            <a:r>
              <a:rPr lang="ru-RU" dirty="0" smtClean="0"/>
              <a:t>;</a:t>
            </a:r>
          </a:p>
          <a:p>
            <a:r>
              <a:rPr lang="ru-RU" dirty="0" smtClean="0"/>
              <a:t>в рамках законодательства создавать средства массовой информации и издания;</a:t>
            </a:r>
          </a:p>
          <a:p>
            <a:r>
              <a:rPr lang="ru-RU" dirty="0" smtClean="0"/>
              <a:t>вести предпринимательскую и внешнеэкономическую деятельность;</a:t>
            </a:r>
          </a:p>
          <a:p>
            <a:endParaRPr lang="ru-RU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-27384"/>
            <a:ext cx="180022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17066"/>
            <a:ext cx="13684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-396"/>
            <a:ext cx="17399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1725" y="18951"/>
            <a:ext cx="131286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1880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29600" cy="1143000"/>
          </a:xfrm>
        </p:spPr>
        <p:txBody>
          <a:bodyPr/>
          <a:lstStyle/>
          <a:p>
            <a:r>
              <a:rPr lang="ru-RU" dirty="0" smtClean="0"/>
              <a:t>Статус </a:t>
            </a:r>
            <a:r>
              <a:rPr lang="ru-RU" dirty="0" err="1" smtClean="0"/>
              <a:t>ТАБиоЗ</a:t>
            </a:r>
            <a:r>
              <a:rPr lang="ru-RU" dirty="0" smtClean="0"/>
              <a:t> / </a:t>
            </a:r>
            <a:r>
              <a:rPr lang="en-US" dirty="0" err="1" smtClean="0"/>
              <a:t>TABioS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36912"/>
            <a:ext cx="9144000" cy="4221088"/>
          </a:xfrm>
        </p:spPr>
        <p:txBody>
          <a:bodyPr>
            <a:normAutofit/>
          </a:bodyPr>
          <a:lstStyle/>
          <a:p>
            <a:pPr lvl="1"/>
            <a:r>
              <a:rPr lang="ru-RU" dirty="0" smtClean="0"/>
              <a:t>добровольная, самостоятельная, некоммерческая общественная организация;</a:t>
            </a:r>
            <a:endParaRPr lang="ru-RU" sz="2000" dirty="0" smtClean="0"/>
          </a:p>
          <a:p>
            <a:pPr lvl="1"/>
            <a:r>
              <a:rPr lang="ru-RU" dirty="0" smtClean="0"/>
              <a:t>самостоятельно осуществляет свою деятельность;</a:t>
            </a:r>
          </a:p>
          <a:p>
            <a:pPr lvl="1"/>
            <a:r>
              <a:rPr lang="ru-RU" dirty="0" smtClean="0"/>
              <a:t>отвечает по своим обязательствам всем принадлежащим ей имуществом и денежными средствами;</a:t>
            </a:r>
            <a:endParaRPr lang="ru-RU" sz="2000" dirty="0" smtClean="0"/>
          </a:p>
          <a:p>
            <a:pPr lvl="1"/>
            <a:r>
              <a:rPr lang="ru-RU" dirty="0" smtClean="0"/>
              <a:t>с момента государственной регистрации является юридическим лицом;</a:t>
            </a:r>
          </a:p>
          <a:p>
            <a:endParaRPr lang="ru-RU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-27384"/>
            <a:ext cx="180022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17066"/>
            <a:ext cx="13684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-396"/>
            <a:ext cx="17399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1725" y="18951"/>
            <a:ext cx="131286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12776"/>
            <a:ext cx="3008313" cy="1643782"/>
          </a:xfrm>
        </p:spPr>
        <p:txBody>
          <a:bodyPr>
            <a:noAutofit/>
          </a:bodyPr>
          <a:lstStyle/>
          <a:p>
            <a:r>
              <a:rPr lang="ru-RU" sz="2800" dirty="0" smtClean="0"/>
              <a:t>Члены и </a:t>
            </a:r>
            <a:br>
              <a:rPr lang="ru-RU" sz="2800" dirty="0" smtClean="0"/>
            </a:br>
            <a:r>
              <a:rPr lang="ru-RU" sz="2800" dirty="0" smtClean="0"/>
              <a:t>участники </a:t>
            </a:r>
            <a:r>
              <a:rPr lang="ru-RU" sz="2800" dirty="0" err="1" smtClean="0"/>
              <a:t>ТАБиоЗ</a:t>
            </a:r>
            <a:r>
              <a:rPr lang="ru-RU" sz="2800" dirty="0" smtClean="0"/>
              <a:t> - физические лица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81128" y="1784573"/>
            <a:ext cx="4762872" cy="507342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-ученые,</a:t>
            </a:r>
          </a:p>
          <a:p>
            <a:pPr>
              <a:buNone/>
            </a:pPr>
            <a:r>
              <a:rPr lang="ru-RU" dirty="0" smtClean="0"/>
              <a:t>-специалисты в области биологии, химии, медицины, экологии, ветеринарии, сельского хозяйства, охраны окружающей среды,</a:t>
            </a:r>
          </a:p>
          <a:p>
            <a:pPr>
              <a:buNone/>
            </a:pPr>
            <a:r>
              <a:rPr lang="ru-RU" dirty="0" smtClean="0"/>
              <a:t>-консультанты в области экономики и юриспруденции,</a:t>
            </a:r>
          </a:p>
          <a:p>
            <a:pPr>
              <a:buNone/>
            </a:pPr>
            <a:r>
              <a:rPr lang="ru-RU" dirty="0" smtClean="0"/>
              <a:t>-молодые люди и волонтеры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3212976"/>
            <a:ext cx="3187825" cy="3645024"/>
          </a:xfrm>
        </p:spPr>
        <p:txBody>
          <a:bodyPr>
            <a:normAutofit/>
          </a:bodyPr>
          <a:lstStyle/>
          <a:p>
            <a:r>
              <a:rPr lang="ru-RU" sz="2000" i="1" dirty="0" smtClean="0"/>
              <a:t>Закон РТ «Об Общественных объединениях» Ст. 8. </a:t>
            </a:r>
            <a:endParaRPr lang="ru-RU" sz="2000" dirty="0" smtClean="0"/>
          </a:p>
          <a:p>
            <a:r>
              <a:rPr lang="ru-RU" sz="2000" dirty="0" smtClean="0"/>
              <a:t> 1. Общественная организация - это учрежденная для совместной деятельности объединившихся граждан по защите общих интересов и достижению уставных целей.</a:t>
            </a:r>
          </a:p>
          <a:p>
            <a:endParaRPr lang="ru-RU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-27384"/>
            <a:ext cx="180022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17066"/>
            <a:ext cx="13684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-396"/>
            <a:ext cx="17399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1725" y="18951"/>
            <a:ext cx="131286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950252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/>
              <a:t>     Цели создания и направления деятельности «</a:t>
            </a:r>
            <a:r>
              <a:rPr lang="ru-RU" dirty="0" err="1" smtClean="0"/>
              <a:t>ТАБиоЗ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2936"/>
            <a:ext cx="9144000" cy="4005064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u="sng" dirty="0" smtClean="0"/>
              <a:t>содействие в решении:</a:t>
            </a:r>
          </a:p>
          <a:p>
            <a:pPr>
              <a:buNone/>
            </a:pPr>
            <a:r>
              <a:rPr lang="ru-RU" dirty="0" smtClean="0"/>
              <a:t>		социальных</a:t>
            </a:r>
            <a:r>
              <a:rPr lang="ru-RU" dirty="0" smtClean="0"/>
              <a:t>, экономических и 	экологических </a:t>
            </a:r>
            <a:r>
              <a:rPr lang="ru-RU" dirty="0" smtClean="0"/>
              <a:t>	задач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		-</a:t>
            </a:r>
            <a:r>
              <a:rPr lang="ru-RU" dirty="0" smtClean="0"/>
              <a:t>вопросов и проблем охраны природы, 	продовольственной безопасности, 	безопасности продуктов питания, здоровья 	населения и биологической защиты, </a:t>
            </a:r>
          </a:p>
          <a:p>
            <a:pPr>
              <a:buNone/>
            </a:pPr>
            <a:r>
              <a:rPr lang="ru-RU" dirty="0" smtClean="0"/>
              <a:t>		</a:t>
            </a:r>
            <a:r>
              <a:rPr lang="ru-RU" dirty="0" smtClean="0"/>
              <a:t>информирование</a:t>
            </a:r>
            <a:r>
              <a:rPr lang="ru-RU" dirty="0" smtClean="0"/>
              <a:t>, повышение 	осведомленности и уровня знания 	населения в этом направлении.</a:t>
            </a:r>
            <a:endParaRPr lang="ru-RU" sz="2400" dirty="0" smtClean="0"/>
          </a:p>
          <a:p>
            <a:endParaRPr lang="ru-RU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-27384"/>
            <a:ext cx="180022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17066"/>
            <a:ext cx="13684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-396"/>
            <a:ext cx="17399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1725" y="18951"/>
            <a:ext cx="131286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854968"/>
          </a:xfrm>
        </p:spPr>
        <p:txBody>
          <a:bodyPr/>
          <a:lstStyle/>
          <a:p>
            <a:r>
              <a:rPr lang="ru-RU" dirty="0" smtClean="0"/>
              <a:t>Статус </a:t>
            </a:r>
            <a:r>
              <a:rPr lang="ru-RU" dirty="0" err="1" smtClean="0"/>
              <a:t>ТАБиоЗ</a:t>
            </a:r>
            <a:r>
              <a:rPr lang="ru-RU" dirty="0" smtClean="0"/>
              <a:t> / </a:t>
            </a:r>
            <a:r>
              <a:rPr lang="en-US" dirty="0" err="1" smtClean="0"/>
              <a:t>TABioS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32856"/>
            <a:ext cx="9144000" cy="4725144"/>
          </a:xfrm>
        </p:spPr>
        <p:txBody>
          <a:bodyPr>
            <a:normAutofit/>
          </a:bodyPr>
          <a:lstStyle/>
          <a:p>
            <a:pPr lvl="1"/>
            <a:r>
              <a:rPr lang="ru-RU" dirty="0" smtClean="0"/>
              <a:t>имеет право сотрудничать с местными и международными организациями, обладающими аналогичными целями и задачами;</a:t>
            </a:r>
            <a:endParaRPr lang="ru-RU" sz="2000" dirty="0" smtClean="0"/>
          </a:p>
          <a:p>
            <a:pPr lvl="1"/>
            <a:r>
              <a:rPr lang="ru-RU" dirty="0" smtClean="0"/>
              <a:t>имеет отдельные движимые и недвижимые имущества, необходимые для материального обеспечения деятельности;</a:t>
            </a:r>
          </a:p>
          <a:p>
            <a:pPr lvl="1"/>
            <a:r>
              <a:rPr lang="ru-RU" dirty="0" smtClean="0"/>
              <a:t>создавать основные и оборотные средства; </a:t>
            </a:r>
          </a:p>
          <a:p>
            <a:pPr lvl="1"/>
            <a:r>
              <a:rPr lang="ru-RU" dirty="0" smtClean="0"/>
              <a:t>образовывать фонды развития и инвестиции;</a:t>
            </a:r>
          </a:p>
          <a:p>
            <a:pPr lvl="1"/>
            <a:r>
              <a:rPr lang="ru-RU" dirty="0" smtClean="0"/>
              <a:t>создать собственный баланс, банковские счета, в том числе в иностранной валюте и т.д.</a:t>
            </a:r>
            <a:endParaRPr lang="ru-RU" sz="2400" dirty="0" smtClean="0"/>
          </a:p>
          <a:p>
            <a:endParaRPr lang="ru-RU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-27384"/>
            <a:ext cx="180022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17066"/>
            <a:ext cx="13684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-396"/>
            <a:ext cx="17399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1725" y="18951"/>
            <a:ext cx="131286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84784"/>
            <a:ext cx="3008313" cy="1162050"/>
          </a:xfrm>
        </p:spPr>
        <p:txBody>
          <a:bodyPr>
            <a:noAutofit/>
          </a:bodyPr>
          <a:lstStyle/>
          <a:p>
            <a:r>
              <a:rPr lang="ru-RU" sz="4000" dirty="0" smtClean="0"/>
              <a:t>Учредители </a:t>
            </a:r>
            <a:r>
              <a:rPr lang="ru-RU" sz="4000" dirty="0" err="1" smtClean="0"/>
              <a:t>ТАБиоЗ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95936" y="1412776"/>
            <a:ext cx="5111750" cy="585311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tg-Cyrl-TJ" dirty="0" smtClean="0"/>
              <a:t>ОО “</a:t>
            </a:r>
            <a:r>
              <a:rPr lang="ru-RU" dirty="0" smtClean="0"/>
              <a:t>Ассоциация по социальной защиты населения «</a:t>
            </a:r>
            <a:r>
              <a:rPr lang="ru-RU" dirty="0" err="1" smtClean="0"/>
              <a:t>Сурхоб</a:t>
            </a:r>
            <a:r>
              <a:rPr lang="ru-RU" dirty="0" smtClean="0"/>
              <a:t>»</a:t>
            </a:r>
          </a:p>
          <a:p>
            <a:pPr>
              <a:buNone/>
            </a:pPr>
            <a:r>
              <a:rPr lang="tg-Cyrl-TJ" dirty="0" smtClean="0"/>
              <a:t>ОО “Союз налоговых консультантов РТ”</a:t>
            </a:r>
            <a:endParaRPr lang="ru-RU" dirty="0" smtClean="0"/>
          </a:p>
          <a:p>
            <a:pPr>
              <a:buNone/>
            </a:pPr>
            <a:r>
              <a:rPr lang="tg-Cyrl-TJ" dirty="0" smtClean="0"/>
              <a:t>ОО“Ассоциация пользователей леса и земель Таджикистана”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 Насырова </a:t>
            </a:r>
            <a:r>
              <a:rPr lang="ru-RU" dirty="0" err="1" smtClean="0"/>
              <a:t>Фируза</a:t>
            </a:r>
            <a:r>
              <a:rPr lang="ru-RU" dirty="0" smtClean="0"/>
              <a:t> </a:t>
            </a:r>
            <a:r>
              <a:rPr lang="ru-RU" dirty="0" err="1" smtClean="0"/>
              <a:t>Юсуфовна</a:t>
            </a:r>
            <a:r>
              <a:rPr lang="ru-RU" dirty="0" smtClean="0"/>
              <a:t>, д.б.н., профессор,</a:t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ru-RU" dirty="0" err="1" smtClean="0"/>
              <a:t>Рахматов</a:t>
            </a:r>
            <a:r>
              <a:rPr lang="ru-RU" dirty="0" smtClean="0"/>
              <a:t> Акрам </a:t>
            </a:r>
            <a:r>
              <a:rPr lang="ru-RU" dirty="0" err="1" smtClean="0"/>
              <a:t>Субхонович</a:t>
            </a:r>
            <a:r>
              <a:rPr lang="ru-RU" dirty="0" smtClean="0"/>
              <a:t>, </a:t>
            </a:r>
            <a:r>
              <a:rPr lang="ru-RU" dirty="0" err="1" smtClean="0"/>
              <a:t>к.э.н</a:t>
            </a:r>
            <a:r>
              <a:rPr lang="ru-RU" dirty="0" smtClean="0"/>
              <a:t>., доцент</a:t>
            </a:r>
            <a:br>
              <a:rPr lang="ru-RU" dirty="0" smtClean="0"/>
            </a:br>
            <a:r>
              <a:rPr lang="ru-RU" dirty="0" smtClean="0"/>
              <a:t>- </a:t>
            </a:r>
            <a:r>
              <a:rPr lang="ru-RU" dirty="0" err="1" smtClean="0"/>
              <a:t>Муродов</a:t>
            </a:r>
            <a:r>
              <a:rPr lang="ru-RU" dirty="0" smtClean="0"/>
              <a:t> </a:t>
            </a:r>
            <a:r>
              <a:rPr lang="ru-RU" dirty="0" err="1" smtClean="0"/>
              <a:t>Рамазон</a:t>
            </a:r>
            <a:r>
              <a:rPr lang="ru-RU" dirty="0" smtClean="0"/>
              <a:t> </a:t>
            </a:r>
            <a:r>
              <a:rPr lang="ru-RU" dirty="0" err="1" smtClean="0"/>
              <a:t>Гурезович</a:t>
            </a:r>
            <a:r>
              <a:rPr lang="ru-RU" dirty="0" smtClean="0"/>
              <a:t>, врач-эпидемиолог, инфекционист.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496" y="2636912"/>
            <a:ext cx="3008313" cy="4176464"/>
          </a:xfrm>
        </p:spPr>
        <p:txBody>
          <a:bodyPr>
            <a:noAutofit/>
          </a:bodyPr>
          <a:lstStyle/>
          <a:p>
            <a:r>
              <a:rPr lang="ru-RU" sz="2800" i="1" dirty="0" smtClean="0"/>
              <a:t>Закон РТ «Об Общественных объединениях» Статья 6. </a:t>
            </a:r>
            <a:endParaRPr lang="ru-RU" sz="2800" dirty="0" smtClean="0"/>
          </a:p>
          <a:p>
            <a:r>
              <a:rPr lang="ru-RU" sz="2800" dirty="0" smtClean="0"/>
              <a:t> Учредителями общественного объединения являются физические и юридические лица </a:t>
            </a:r>
            <a:endParaRPr lang="ru-RU" sz="2800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-27384"/>
            <a:ext cx="180022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17066"/>
            <a:ext cx="13684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-396"/>
            <a:ext cx="17399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1725" y="18951"/>
            <a:ext cx="131286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849888"/>
            <a:ext cx="8229600" cy="1008112"/>
          </a:xfrm>
        </p:spPr>
        <p:txBody>
          <a:bodyPr>
            <a:noAutofit/>
          </a:bodyPr>
          <a:lstStyle/>
          <a:p>
            <a:r>
              <a:rPr lang="ru-RU" sz="3200" dirty="0"/>
              <a:t>РУКОВОДЯЩИЙ ПРИНЦИП </a:t>
            </a:r>
            <a:r>
              <a:rPr lang="ru-RU" sz="3200" dirty="0" smtClean="0"/>
              <a:t>7: </a:t>
            </a:r>
            <a:br>
              <a:rPr lang="ru-RU" sz="3200" dirty="0" smtClean="0"/>
            </a:br>
            <a:r>
              <a:rPr lang="ru-RU" sz="3200" dirty="0" smtClean="0"/>
              <a:t>«ВОВЛЕЧЕНИЕ СООБЩЕСТВА»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4008" y="2204864"/>
            <a:ext cx="4114800" cy="2246400"/>
          </a:xfrm>
        </p:spPr>
        <p:txBody>
          <a:bodyPr/>
          <a:lstStyle/>
          <a:p>
            <a:r>
              <a:rPr lang="ru-RU" dirty="0"/>
              <a:t>25 Руководящих </a:t>
            </a:r>
            <a:r>
              <a:rPr lang="ru-RU" dirty="0" smtClean="0"/>
              <a:t>принципов; </a:t>
            </a:r>
          </a:p>
          <a:p>
            <a:r>
              <a:rPr lang="ru-RU" dirty="0" smtClean="0"/>
              <a:t>4 </a:t>
            </a:r>
            <a:r>
              <a:rPr lang="ru-RU" dirty="0"/>
              <a:t>Приложений.</a:t>
            </a:r>
          </a:p>
          <a:p>
            <a:endParaRPr lang="ru-RU" dirty="0"/>
          </a:p>
        </p:txBody>
      </p:sp>
      <p:pic>
        <p:nvPicPr>
          <p:cNvPr id="5" name="Рисунок 4" descr="/Users/rahmatovakram/Desktop/WEB-CIOMS-EthicalGuidelinesRussianLayout.pd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3672408" cy="42484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8" y="-27384"/>
            <a:ext cx="180022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675" y="17066"/>
            <a:ext cx="13684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263" y="-396"/>
            <a:ext cx="17399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51725" y="18951"/>
            <a:ext cx="131286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470359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84784"/>
            <a:ext cx="3008313" cy="730002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Стратегические партнёры </a:t>
            </a:r>
            <a:r>
              <a:rPr lang="ru-RU" sz="3200" dirty="0" err="1" smtClean="0"/>
              <a:t>ТАБиоЗ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1641203"/>
            <a:ext cx="5111750" cy="5244181"/>
          </a:xfrm>
        </p:spPr>
        <p:txBody>
          <a:bodyPr>
            <a:noAutofit/>
          </a:bodyPr>
          <a:lstStyle/>
          <a:p>
            <a:pPr algn="r">
              <a:buNone/>
            </a:pP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Заключены Меморандумы о сотрудничестве и взаимопонимании с: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Институт ботаники, физиологии и генетики растений АН РТ,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Институт леса АН РТ,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НИИ биопрепаратов АСХН РТ,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Служба Госсанэпиднадзора МЗ РТ,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 Республиканский центр борьбы с карантинными заболеваниями Министерства здравоохранения Республики Таджикистан,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Государственное учреждение «Научно-исследовательский институт леса» Комитета охраны окружающей среды при Правительстве Республики Таджикистан.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Консалтинговая группа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 «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Камолот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1»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496" y="2276872"/>
            <a:ext cx="3456384" cy="460851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Закон РТ «Об Общественных объединениях» Ст. 11.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Союзы (ассоциации, советы) общественных объединений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Общественные объединения вправе создавать союзы (ассоциации, советы) общественных объединений. В такие союзы (ассоциации, советы) вправе вступать граждане, общественные объединения, юридические лица, государственные органы.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-27384"/>
            <a:ext cx="180022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17066"/>
            <a:ext cx="13684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-396"/>
            <a:ext cx="17399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1725" y="18951"/>
            <a:ext cx="131286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56792"/>
            <a:ext cx="3008313" cy="1162050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Перспектива партнёрства с  </a:t>
            </a:r>
            <a:r>
              <a:rPr lang="ru-RU" sz="3200" dirty="0" err="1" smtClean="0"/>
              <a:t>ТАБиоЗ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1608335"/>
            <a:ext cx="5111750" cy="513303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u="sng" dirty="0" smtClean="0"/>
              <a:t> В настоящее время изучаются и готовы к подписанию другие Меморандумы с такими организациями, как:</a:t>
            </a:r>
          </a:p>
          <a:p>
            <a:pPr>
              <a:buNone/>
            </a:pPr>
            <a:r>
              <a:rPr lang="ru-RU" sz="2000" dirty="0" smtClean="0"/>
              <a:t>- Служба </a:t>
            </a:r>
            <a:r>
              <a:rPr lang="ru-RU" sz="2000" dirty="0" err="1" smtClean="0"/>
              <a:t>Госинспекции</a:t>
            </a:r>
            <a:r>
              <a:rPr lang="ru-RU" sz="2000" dirty="0" smtClean="0"/>
              <a:t> по </a:t>
            </a:r>
            <a:r>
              <a:rPr lang="ru-RU" sz="2000" dirty="0" err="1" smtClean="0"/>
              <a:t>фитосанитарии</a:t>
            </a:r>
            <a:r>
              <a:rPr lang="ru-RU" sz="2000" dirty="0" smtClean="0"/>
              <a:t> и карантину растений МСХ РТ,</a:t>
            </a:r>
          </a:p>
          <a:p>
            <a:pPr>
              <a:buFontTx/>
              <a:buChar char="-"/>
            </a:pPr>
            <a:r>
              <a:rPr lang="ru-RU" sz="2000" dirty="0" smtClean="0"/>
              <a:t>Комитетом охраны окружающей среды при Правительстве Республики Таджикистан,</a:t>
            </a:r>
          </a:p>
          <a:p>
            <a:pPr>
              <a:buFontTx/>
              <a:buChar char="-"/>
            </a:pPr>
            <a:r>
              <a:rPr lang="ru-RU" sz="2000" dirty="0" smtClean="0"/>
              <a:t>Таможенной службой при Правительстве Республики Таджикистан,</a:t>
            </a:r>
          </a:p>
          <a:p>
            <a:pPr>
              <a:buNone/>
            </a:pPr>
            <a:r>
              <a:rPr lang="ru-RU" sz="2000" dirty="0" smtClean="0"/>
              <a:t>- Торгово-промышленной палатой Республики Таджикистан,</a:t>
            </a:r>
          </a:p>
          <a:p>
            <a:pPr>
              <a:buNone/>
            </a:pPr>
            <a:r>
              <a:rPr lang="ru-RU" sz="2000" dirty="0" smtClean="0"/>
              <a:t>- Государственным учреждением «Национальный центр ветеринарной диагностики Республики Таджикистан».</a:t>
            </a:r>
          </a:p>
          <a:p>
            <a:pPr algn="r">
              <a:buNone/>
            </a:pP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2708920"/>
            <a:ext cx="3491880" cy="3938116"/>
          </a:xfrm>
        </p:spPr>
        <p:txBody>
          <a:bodyPr>
            <a:noAutofit/>
          </a:bodyPr>
          <a:lstStyle/>
          <a:p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Закон РТ «Об Общественных объединениях» Ст. 11.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Союзы (ассоциации, советы) общественных объединений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Общественные объединения вправе создавать союзы (ассоциации, советы) общественных объединений. В такие союзы (ассоциации, советы) вправе вступать граждане, общественные объединения, юридические лица, государственные органы.</a:t>
            </a:r>
          </a:p>
          <a:p>
            <a:endParaRPr lang="ru-RU" sz="1800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-27384"/>
            <a:ext cx="180022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17066"/>
            <a:ext cx="13684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-396"/>
            <a:ext cx="17399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1725" y="18951"/>
            <a:ext cx="131286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700808"/>
            <a:ext cx="2699792" cy="995710"/>
          </a:xfrm>
        </p:spPr>
        <p:txBody>
          <a:bodyPr>
            <a:noAutofit/>
          </a:bodyPr>
          <a:lstStyle/>
          <a:p>
            <a:r>
              <a:rPr lang="ru-RU" sz="2800" dirty="0" smtClean="0"/>
              <a:t>Организация тренингов и семинаров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2852936"/>
            <a:ext cx="3475857" cy="36004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Обучение на базе СГСЭН МЗ РТ по теме:</a:t>
            </a:r>
          </a:p>
          <a:p>
            <a:pPr>
              <a:spcBef>
                <a:spcPts val="0"/>
              </a:spcBef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«Современные методы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детекции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патогенов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в пищевых продуктах и других материалах животного происхождения»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рамках Проекта Т-1989 МНТЦ.</a:t>
            </a:r>
          </a:p>
          <a:p>
            <a:pPr>
              <a:spcBef>
                <a:spcPts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Участники:</a:t>
            </a:r>
          </a:p>
          <a:p>
            <a:pPr>
              <a:spcBef>
                <a:spcPts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Сотрудники 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СГСЭН МЗ РТ ,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НИИ биопрепаратов АСХН РТ.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1611295"/>
            <a:ext cx="5111750" cy="3617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Текст 3"/>
          <p:cNvSpPr txBox="1">
            <a:spLocks/>
          </p:cNvSpPr>
          <p:nvPr/>
        </p:nvSpPr>
        <p:spPr>
          <a:xfrm>
            <a:off x="3779912" y="5229200"/>
            <a:ext cx="5364088" cy="1628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Результат: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Практические навыки работы с ПЦР в режиме «реального времени», выдача сертификатов участникам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8" y="-27384"/>
            <a:ext cx="180022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675" y="17066"/>
            <a:ext cx="13684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263" y="-396"/>
            <a:ext cx="17399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51725" y="18951"/>
            <a:ext cx="131286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340768"/>
            <a:ext cx="3008313" cy="1499766"/>
          </a:xfrm>
        </p:spPr>
        <p:txBody>
          <a:bodyPr>
            <a:noAutofit/>
          </a:bodyPr>
          <a:lstStyle/>
          <a:p>
            <a:r>
              <a:rPr lang="ru-RU" sz="3200" dirty="0" smtClean="0"/>
              <a:t>Ближайшие проекты </a:t>
            </a:r>
            <a:r>
              <a:rPr lang="ru-RU" sz="3200" dirty="0" err="1" smtClean="0"/>
              <a:t>ТАБиоЗ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32250" y="1772816"/>
            <a:ext cx="5111750" cy="508518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Проект Т-2073: «Организация независимого центра по пищевой безопасности в РТ»;</a:t>
            </a:r>
          </a:p>
          <a:p>
            <a:r>
              <a:rPr lang="ru-RU" sz="2400" dirty="0" smtClean="0"/>
              <a:t>Проект </a:t>
            </a:r>
            <a:r>
              <a:rPr lang="ru-RU" sz="2400" dirty="0" smtClean="0"/>
              <a:t>Т-2075: «Сохранение  </a:t>
            </a:r>
            <a:r>
              <a:rPr lang="ru-RU" sz="2400" dirty="0" err="1" smtClean="0"/>
              <a:t>гермплазмы</a:t>
            </a:r>
            <a:r>
              <a:rPr lang="ru-RU" sz="2400" dirty="0" smtClean="0"/>
              <a:t> дикорастущих пищевых, лекарственных и кормовых растений  Таджикистана»;</a:t>
            </a:r>
          </a:p>
          <a:p>
            <a:r>
              <a:rPr lang="ru-RU" sz="2400" dirty="0" smtClean="0"/>
              <a:t>Проект </a:t>
            </a:r>
            <a:r>
              <a:rPr lang="ru-RU" sz="2400" dirty="0" smtClean="0"/>
              <a:t>Т-2078: «Создание Электронного кадастра и Атласа “Лекарственные растения в охраняемых территориях Таджикистана и Кыргызстана”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2720677"/>
            <a:ext cx="3008313" cy="413732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International Science and Technology Center (ISTC)</a:t>
            </a:r>
            <a:endParaRPr lang="ru-RU" sz="3200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-27384"/>
            <a:ext cx="180022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17066"/>
            <a:ext cx="13684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-396"/>
            <a:ext cx="17399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1725" y="18951"/>
            <a:ext cx="131286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5157192"/>
            <a:ext cx="13684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7904" y="273050"/>
            <a:ext cx="4824536" cy="2867918"/>
          </a:xfrm>
        </p:spPr>
        <p:txBody>
          <a:bodyPr>
            <a:noAutofit/>
          </a:bodyPr>
          <a:lstStyle/>
          <a:p>
            <a:r>
              <a:rPr lang="ru-RU" sz="4800" dirty="0" smtClean="0"/>
              <a:t>Благодарю Вас за внимание!</a:t>
            </a:r>
            <a:endParaRPr lang="ru-RU" sz="4800" dirty="0"/>
          </a:p>
        </p:txBody>
      </p:sp>
      <p:sp>
        <p:nvSpPr>
          <p:cNvPr id="6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3575050" y="3688230"/>
            <a:ext cx="511175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Акрам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Рахматов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Исполнительный директор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ОО "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ТАБиоЗ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". 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Т: (+992) 918 76 70 76; 919 00 22 77 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E-mail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: 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857A6"/>
                </a:solidFill>
                <a:effectLst/>
                <a:latin typeface="Arial" charset="0"/>
                <a:cs typeface="Arial" charset="0"/>
                <a:hlinkClick r:id="rId2"/>
              </a:rPr>
              <a:t>akramsr@mail.ru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</a:p>
        </p:txBody>
      </p:sp>
      <p:pic>
        <p:nvPicPr>
          <p:cNvPr id="7" name="Picture 1" descr="C:\Users\Akram Rahmatov\Desktop\ТАБиоЗ\Бланки, визитки, логотипы\зна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601416"/>
            <a:ext cx="1800201" cy="5054408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8" y="-27384"/>
            <a:ext cx="180022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675" y="17066"/>
            <a:ext cx="13684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263" y="-396"/>
            <a:ext cx="17399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51725" y="18951"/>
            <a:ext cx="131286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340768"/>
            <a:ext cx="9144000" cy="1143000"/>
          </a:xfrm>
        </p:spPr>
        <p:txBody>
          <a:bodyPr>
            <a:noAutofit/>
          </a:bodyPr>
          <a:lstStyle/>
          <a:p>
            <a:r>
              <a:rPr lang="ru-RU" sz="2800" dirty="0"/>
              <a:t>РУКОВОДЯЩИЙ ПРИНЦИП 7: </a:t>
            </a:r>
            <a:br>
              <a:rPr lang="ru-RU" sz="2800" dirty="0"/>
            </a:br>
            <a:r>
              <a:rPr lang="ru-RU" sz="2800" dirty="0"/>
              <a:t>«ВОВЛЕЧЕНИЕ СООБЩЕСТВА»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492896"/>
            <a:ext cx="8435280" cy="4365104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b="1" dirty="0" smtClean="0"/>
              <a:t>Общие соображения.</a:t>
            </a:r>
          </a:p>
          <a:p>
            <a:pPr marL="0" indent="0">
              <a:buNone/>
            </a:pPr>
            <a:r>
              <a:rPr lang="ru-RU" dirty="0" smtClean="0"/>
              <a:t>Исследователям, </a:t>
            </a:r>
            <a:r>
              <a:rPr lang="ru-RU" dirty="0"/>
              <a:t>спонсорам, органам здравоохранения и соответствующим учреждениям </a:t>
            </a:r>
            <a:r>
              <a:rPr lang="ru-RU" dirty="0" smtClean="0"/>
              <a:t>следует:</a:t>
            </a:r>
          </a:p>
          <a:p>
            <a:r>
              <a:rPr lang="ru-RU" dirty="0" smtClean="0"/>
              <a:t> </a:t>
            </a:r>
            <a:r>
              <a:rPr lang="ru-RU" dirty="0"/>
              <a:t>вовлекать потенциальных участников и сообщества в процесс значимого совместного взаимодействия, </a:t>
            </a:r>
            <a:endParaRPr lang="ru-RU" dirty="0" smtClean="0"/>
          </a:p>
          <a:p>
            <a:r>
              <a:rPr lang="ru-RU" dirty="0" smtClean="0"/>
              <a:t>Это позволит им:</a:t>
            </a:r>
          </a:p>
          <a:p>
            <a:r>
              <a:rPr lang="ru-RU" dirty="0" smtClean="0"/>
              <a:t>с </a:t>
            </a:r>
            <a:r>
              <a:rPr lang="ru-RU" dirty="0"/>
              <a:t>первых этапов и на постоянной основе принимать участие в планировании, разработке, проведении исследования, планировании процесса получения информированного согласия, мониторинге хода исследования и распространении его результатов.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-27384"/>
            <a:ext cx="180022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17066"/>
            <a:ext cx="13684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-396"/>
            <a:ext cx="17399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1725" y="18951"/>
            <a:ext cx="131286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68450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772816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/>
              <a:t>РУКОВОДЯЩИЙ ПРИНЦИП 7: </a:t>
            </a:r>
            <a:br>
              <a:rPr lang="ru-RU" sz="3200" dirty="0"/>
            </a:br>
            <a:r>
              <a:rPr lang="ru-RU" sz="3200" dirty="0"/>
              <a:t>«ВОВЛЕЧЕНИЕ СООБЩЕСТВА»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636912"/>
            <a:ext cx="9144000" cy="422108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Комментарии:</a:t>
            </a:r>
          </a:p>
          <a:p>
            <a:pPr>
              <a:buFontTx/>
              <a:buChar char="-"/>
            </a:pPr>
            <a:r>
              <a:rPr lang="ru-RU" dirty="0" smtClean="0"/>
              <a:t>Активное </a:t>
            </a:r>
            <a:r>
              <a:rPr lang="ru-RU" dirty="0"/>
              <a:t>и постоянное взаимодействие с сообществами, представителям которых будет предложено принять участие в исследовании - это способ проявления уважения к ним, к их традициям и нормам.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Вовлечение </a:t>
            </a:r>
            <a:r>
              <a:rPr lang="ru-RU" dirty="0"/>
              <a:t>сообщества также ценно с точки зрения того вклада, который она способна сделать в успешное проведение научных исследований.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Вовлечение </a:t>
            </a:r>
            <a:r>
              <a:rPr lang="ru-RU" dirty="0"/>
              <a:t>сообщества является средством обеспечения актуальности предложенного исследования для затрагиваемого сообщества, а также его принятия этим сообществом.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Участие сообщества </a:t>
            </a:r>
            <a:r>
              <a:rPr lang="ru-RU" dirty="0"/>
              <a:t>помогает гарантировать этическую и социальную ценность, а также конечный результат предложенного исследования. 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-27384"/>
            <a:ext cx="180022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17066"/>
            <a:ext cx="13684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-396"/>
            <a:ext cx="17399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1725" y="18951"/>
            <a:ext cx="131286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30174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34076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/>
              <a:t>РУКОВОДЯЩИЙ ПРИНЦИП 7: </a:t>
            </a:r>
            <a:br>
              <a:rPr lang="ru-RU" sz="3200" dirty="0"/>
            </a:br>
            <a:r>
              <a:rPr lang="ru-RU" sz="3200" dirty="0"/>
              <a:t>«ВОВЛЕЧЕНИЕ СООБЩЕСТВА»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420888"/>
            <a:ext cx="9144000" cy="443711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Особая </a:t>
            </a:r>
            <a:r>
              <a:rPr lang="ru-RU" dirty="0"/>
              <a:t>важность вовлечение </a:t>
            </a:r>
            <a:r>
              <a:rPr lang="ru-RU" dirty="0" smtClean="0"/>
              <a:t>сообщества:</a:t>
            </a:r>
          </a:p>
          <a:p>
            <a:r>
              <a:rPr lang="ru-RU" dirty="0" smtClean="0"/>
              <a:t> </a:t>
            </a:r>
            <a:r>
              <a:rPr lang="ru-RU" dirty="0"/>
              <a:t>обретает в условиях, когда исследование касается меньшинств или </a:t>
            </a:r>
            <a:r>
              <a:rPr lang="ru-RU" dirty="0" err="1"/>
              <a:t>маргинализованных</a:t>
            </a:r>
            <a:r>
              <a:rPr lang="ru-RU" dirty="0"/>
              <a:t> групп, в том числе лиц, страдающих от заболеваний, которые имеют стигматизирующее воздействие, таких как ВИЧ, для устранения любой возможности дискриминации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Сообщество состоит не только из людей, проживающих на географической территории, где планируется провести исследование; </a:t>
            </a:r>
            <a:endParaRPr lang="ru-RU" dirty="0" smtClean="0"/>
          </a:p>
          <a:p>
            <a:r>
              <a:rPr lang="ru-RU" dirty="0" smtClean="0"/>
              <a:t>Сообщество объединяет </a:t>
            </a:r>
            <a:r>
              <a:rPr lang="ru-RU" dirty="0"/>
              <a:t>в себе различные секторы общества, которые заинтересованы в предложенном исследовании, и </a:t>
            </a:r>
            <a:r>
              <a:rPr lang="ru-RU" dirty="0" err="1"/>
              <a:t>суб</a:t>
            </a:r>
            <a:r>
              <a:rPr lang="ru-RU" dirty="0"/>
              <a:t>-популяции, из которых будет осуществляться набор участников. 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-27384"/>
            <a:ext cx="180022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17066"/>
            <a:ext cx="13684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-396"/>
            <a:ext cx="17399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1725" y="18951"/>
            <a:ext cx="131286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2278965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556792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РУКОВОДЯЩИЙ ПРИНЦИП 7: 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«ВОВЛЕЧЕНИЕ СООБЩЕСТВА»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708920"/>
            <a:ext cx="8964488" cy="414908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К заинтересованным сторонам </a:t>
            </a:r>
            <a:r>
              <a:rPr lang="ru-RU" dirty="0" smtClean="0"/>
              <a:t>принадлежат:</a:t>
            </a:r>
          </a:p>
          <a:p>
            <a:r>
              <a:rPr lang="ru-RU" dirty="0" smtClean="0"/>
              <a:t> </a:t>
            </a:r>
            <a:r>
              <a:rPr lang="ru-RU" dirty="0"/>
              <a:t>индивидуальные лица, группы, организации, правительственные органы или любые другие структуры, которые способны влиять на проведение или конечный результат научно-исследовательского проекта или которых он </a:t>
            </a:r>
            <a:r>
              <a:rPr lang="ru-RU" dirty="0" smtClean="0"/>
              <a:t>затрагивает; </a:t>
            </a:r>
          </a:p>
          <a:p>
            <a:r>
              <a:rPr lang="ru-RU" dirty="0" smtClean="0"/>
              <a:t>широкий круг </a:t>
            </a:r>
            <a:r>
              <a:rPr lang="ru-RU" dirty="0"/>
              <a:t>субъектов, в том числе пациентов и потребительских организаций, местных лидеров и представителей </a:t>
            </a:r>
            <a:r>
              <a:rPr lang="ru-RU" dirty="0" smtClean="0"/>
              <a:t>сообществ; </a:t>
            </a:r>
          </a:p>
          <a:p>
            <a:r>
              <a:rPr lang="ru-RU" dirty="0" smtClean="0"/>
              <a:t>соответствующие </a:t>
            </a:r>
            <a:r>
              <a:rPr lang="ru-RU" dirty="0"/>
              <a:t>НПО и </a:t>
            </a:r>
            <a:r>
              <a:rPr lang="ru-RU" dirty="0" smtClean="0"/>
              <a:t>инициативные группы, </a:t>
            </a:r>
            <a:r>
              <a:rPr lang="ru-RU" dirty="0"/>
              <a:t>регуляторных органов, государственных ведомств и общественных консультативных советов. 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-27384"/>
            <a:ext cx="180022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17066"/>
            <a:ext cx="13684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-396"/>
            <a:ext cx="17399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1725" y="18951"/>
            <a:ext cx="131286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2281834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34076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/>
              <a:t>РУКОВОДЯЩИЙ ПРИНЦИП 7: </a:t>
            </a:r>
            <a:br>
              <a:rPr lang="ru-RU" sz="3200" dirty="0"/>
            </a:br>
            <a:r>
              <a:rPr lang="ru-RU" sz="3200" dirty="0"/>
              <a:t>«ВОВЛЕЧЕНИЕ СООБЩЕСТВА»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492896"/>
            <a:ext cx="8712968" cy="4032448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В</a:t>
            </a:r>
            <a:r>
              <a:rPr lang="ru-RU" dirty="0" smtClean="0"/>
              <a:t>ажно </a:t>
            </a:r>
            <a:r>
              <a:rPr lang="ru-RU" dirty="0"/>
              <a:t>обеспечить, чтобы в процессе консультаций был представлен широкий диапазон мнений. Например, если среди общественных лидеров представлены только мужчины, исследователям следует активно искать возможности для того, чтобы также учесть мнение женщин. </a:t>
            </a:r>
            <a:endParaRPr lang="ru-RU" dirty="0" smtClean="0"/>
          </a:p>
          <a:p>
            <a:r>
              <a:rPr lang="ru-RU" dirty="0" smtClean="0"/>
              <a:t>Целесообразно </a:t>
            </a:r>
            <a:r>
              <a:rPr lang="ru-RU" dirty="0"/>
              <a:t>провести консультации с лицами, которые ранее принимали участие в похожих исследованиях.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протоколе исследования или других документах, которые подаются в </a:t>
            </a:r>
            <a:r>
              <a:rPr lang="ru-RU" dirty="0" smtClean="0"/>
              <a:t>Комитет по исследовательской этике (КИЭ), </a:t>
            </a:r>
            <a:r>
              <a:rPr lang="ru-RU" dirty="0"/>
              <a:t>следует изложить описание плана по вовлечению сообщества и указать, какие ресурсы были выделены для проведения этих мероприятий.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этой документации необходимо указать, что, кем и в какие сроки было и будет сделано для того, чтобы сформировать четкое определение сообщества и активно вовлекать его на всех этапах исследования с целью гарантировать принятие и актуальность данного исследования этим сообществом. </a:t>
            </a:r>
            <a:endParaRPr lang="ru-RU" dirty="0" smtClean="0"/>
          </a:p>
          <a:p>
            <a:r>
              <a:rPr lang="ru-RU" dirty="0" smtClean="0"/>
              <a:t>По </a:t>
            </a:r>
            <a:r>
              <a:rPr lang="ru-RU" dirty="0"/>
              <a:t>мере возможности, сообществу следует участвовать в процессе обсуждения и подготовки протокола исследования и других документов. 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-27384"/>
            <a:ext cx="180022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17066"/>
            <a:ext cx="13684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-396"/>
            <a:ext cx="17399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1725" y="18951"/>
            <a:ext cx="131286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663115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84784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/>
              <a:t>РУКОВОДЯЩИЙ ПРИНЦИП 7: </a:t>
            </a:r>
            <a:br>
              <a:rPr lang="ru-RU" sz="3200" dirty="0"/>
            </a:br>
            <a:r>
              <a:rPr lang="ru-RU" sz="3200" dirty="0"/>
              <a:t>«ВОВЛЕЧЕНИЕ СООБЩЕСТВА»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672408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Исследователям, спонсорам, органам здравоохранения и соответствующим учреждениям следует проявлять осмотрительность, чтобы, вовлекая сообщество, не оказать давления или неуместного влияния на его отдельных членов, принуждая их к </a:t>
            </a:r>
            <a:r>
              <a:rPr lang="ru-RU" dirty="0" smtClean="0"/>
              <a:t>участию.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Для </a:t>
            </a:r>
            <a:r>
              <a:rPr lang="ru-RU" dirty="0"/>
              <a:t>того, чтобы этого не допустить, именно сам исследователь должен получать информированное согласие от каждого отдельного человека. 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-27384"/>
            <a:ext cx="180022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17066"/>
            <a:ext cx="13684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-396"/>
            <a:ext cx="17399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1725" y="18951"/>
            <a:ext cx="131286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7299010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712</TotalTime>
  <Words>1957</Words>
  <Application>Microsoft Office PowerPoint</Application>
  <PresentationFormat>Экран (4:3)</PresentationFormat>
  <Paragraphs>211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Вовлечение сообщества в повышении осведомленности и ответственности ученых в области наук о жизни </vt:lpstr>
      <vt:lpstr>История,  общественность и биоэтика</vt:lpstr>
      <vt:lpstr>РУКОВОДЯЩИЙ ПРИНЦИП 7:  «ВОВЛЕЧЕНИЕ СООБЩЕСТВА» </vt:lpstr>
      <vt:lpstr>РУКОВОДЯЩИЙ ПРИНЦИП 7:  «ВОВЛЕЧЕНИЕ СООБЩЕСТВА» </vt:lpstr>
      <vt:lpstr>РУКОВОДЯЩИЙ ПРИНЦИП 7:  «ВОВЛЕЧЕНИЕ СООБЩЕСТВА» </vt:lpstr>
      <vt:lpstr>РУКОВОДЯЩИЙ ПРИНЦИП 7:  «ВОВЛЕЧЕНИЕ СООБЩЕСТВА» </vt:lpstr>
      <vt:lpstr>РУКОВОДЯЩИЙ ПРИНЦИП 7:  «ВОВЛЕЧЕНИЕ СООБЩЕСТВА» </vt:lpstr>
      <vt:lpstr>РУКОВОДЯЩИЙ ПРИНЦИП 7:  «ВОВЛЕЧЕНИЕ СООБЩЕСТВА» </vt:lpstr>
      <vt:lpstr>РУКОВОДЯЩИЙ ПРИНЦИП 7:  «ВОВЛЕЧЕНИЕ СООБЩЕСТВА» </vt:lpstr>
      <vt:lpstr>РУКОВОДЯЩИЙ ПРИНЦИП 7:  «ВОВЛЕЧЕНИЕ СООБЩЕСТВА» </vt:lpstr>
      <vt:lpstr>Вовлечение общины при первой возможности. </vt:lpstr>
      <vt:lpstr>Вовлечение общины при первой возможности. </vt:lpstr>
      <vt:lpstr>Взаимодействие с сообществом </vt:lpstr>
      <vt:lpstr>Взаимодействие с сообществом </vt:lpstr>
      <vt:lpstr>Уверенность и доверие.</vt:lpstr>
      <vt:lpstr>Этика в науке и технологии</vt:lpstr>
      <vt:lpstr>Биоэтика, НПО и  общественность</vt:lpstr>
      <vt:lpstr>Этика в экономике и развитии</vt:lpstr>
      <vt:lpstr>Роль и значение ОО, НПО </vt:lpstr>
      <vt:lpstr>Из теории менеджмента</vt:lpstr>
      <vt:lpstr>Сверху вниз =/= снизу вверх</vt:lpstr>
      <vt:lpstr>Деятельность ОО и НПО в Таджикистане</vt:lpstr>
      <vt:lpstr>ТАБиоЗ / TABioS</vt:lpstr>
      <vt:lpstr>Права и обязанности ТАБиоЗ</vt:lpstr>
      <vt:lpstr>Статус ТАБиоЗ / TABioS</vt:lpstr>
      <vt:lpstr>Члены и  участники ТАБиоЗ - физические лица</vt:lpstr>
      <vt:lpstr>     Цели создания и направления деятельности «ТАБиоЗ»</vt:lpstr>
      <vt:lpstr>Статус ТАБиоЗ / TABioS</vt:lpstr>
      <vt:lpstr>Учредители ТАБиоЗ</vt:lpstr>
      <vt:lpstr>Стратегические партнёры ТАБиоЗ</vt:lpstr>
      <vt:lpstr>Перспектива партнёрства с  ТАБиоЗ</vt:lpstr>
      <vt:lpstr>Организация тренингов и семинаров</vt:lpstr>
      <vt:lpstr>Ближайшие проекты ТАБиоЗ</vt:lpstr>
      <vt:lpstr>Благодарю Вас за внимание!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НПО в биозащите и биоэтике</dc:title>
  <dc:creator>Akram Rahmatov</dc:creator>
  <cp:lastModifiedBy>Samar</cp:lastModifiedBy>
  <cp:revision>68</cp:revision>
  <dcterms:created xsi:type="dcterms:W3CDTF">2013-06-11T05:09:45Z</dcterms:created>
  <dcterms:modified xsi:type="dcterms:W3CDTF">2021-04-15T14:10:22Z</dcterms:modified>
</cp:coreProperties>
</file>