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2B38A-ED46-4019-BD5D-B3673422CE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00A5-D6EB-4EC1-A163-C9AA5634E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25_%D0%B3%D0%BE%D0%B4" TargetMode="External"/><Relationship Id="rId3" Type="http://schemas.openxmlformats.org/officeDocument/2006/relationships/hyperlink" Target="https://ru.wikipedia.org/wiki/%D0%A2%D0%BE%D0%BA%D1%81%D0%B8%D0%BD" TargetMode="External"/><Relationship Id="rId7" Type="http://schemas.openxmlformats.org/officeDocument/2006/relationships/hyperlink" Target="https://ru.wikipedia.org/wiki/%D0%96%D0%B5%D0%BD%D0%B5%D0%B2%D1%81%D0%BA%D0%B8%D0%B9_%D0%BF%D1%80%D0%BE%D1%82%D0%BE%D0%BA%D0%BE%D0%BB_(1925)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s://ru.wikipedia.org/wiki/%D0%92%D0%B8%D1%80%D1%83%D1%81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1%80%D1%83%D0%B6%D0%B8%D0%B5_%D0%BC%D0%B0%D1%81%D1%81%D0%BE%D0%B2%D0%BE%D0%B3%D0%BE_%D0%BF%D0%BE%D1%80%D0%B0%D0%B6%D0%B5%D0%BD%D0%B8%D1%8F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ru.wikipedia.org/w/index.php?title=%D0%A1%D1%80%D0%B5%D0%B4%D1%81%D1%82%D0%B2%D0%B0_%D0%B4%D0%BE%D1%81%D1%82%D0%B0%D0%B2%D0%BA%D0%B8&amp;action=edit&amp;redlink=1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ru.wikipedia.org/wiki/%D0%96%D0%B8%D0%B2%D0%BE%D1%82%D0%BD%D1%8B%D0%B5" TargetMode="Externa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s://ru.wikipedia.org/wiki/%D0%91%D0%B0%D0%BA%D1%82%D0%B5%D1%80%D0%B8%D1%8F" TargetMode="External"/><Relationship Id="rId7" Type="http://schemas.openxmlformats.org/officeDocument/2006/relationships/hyperlink" Target="https://ru.wikipedia.org/wiki/%D0%93%D0%B5%D0%BD%D0%B5%D1%82%D0%B8%D1%87%D0%B5%D1%81%D0%BA%D0%BE%D0%B5_%D0%BE%D1%80%D1%83%D0%B6%D0%B8%D0%B5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s://ru.wikipedia.org/wiki/%D0%91%D0%BE%D0%B5%D0%BF%D1%80%D0%B8%D0%BF%D0%B0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D%D0%BD%D1%82%D0%BE%D0%BC%D0%BE%D0%BB%D0%BE%D0%B3%D0%B8%D1%87%D0%B5%D1%81%D0%BA%D0%BE%D0%B5_%D0%BE%D1%80%D1%83%D0%B6%D0%B8%D0%B5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ru.wikipedia.org/wiki/%D0%AD%D0%BF%D0%B8%D0%B4%D0%B5%D0%BC%D0%B8%D1%8F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ru.wikipedia.org/wiki/%D0%92%D0%B8%D1%80%D1%83%D1%81" TargetMode="Externa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213236" cy="196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549128"/>
            <a:ext cx="777686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ОБРАЗОВАТЕЛЬНЫЙ ПРОЦЕСС</a:t>
            </a:r>
          </a:p>
          <a:p>
            <a:pPr algn="ctr"/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В НАУКАХ ДВОЙНОГО НАЗНАЧЕНИЯ В ТГПУ </a:t>
            </a:r>
          </a:p>
          <a:p>
            <a:pPr algn="ctr"/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995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92"/>
    </mc:Choice>
    <mc:Fallback>
      <p:transition spd="slow" advTm="199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492896"/>
            <a:ext cx="4392488" cy="4392488"/>
          </a:xfrm>
        </p:spPr>
        <p:txBody>
          <a:bodyPr>
            <a:normAutofit fontScale="70000" lnSpcReduction="20000"/>
          </a:bodyPr>
          <a:lstStyle/>
          <a:p>
            <a:pPr lvl="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Осведомленность населения о биологической опасности через листовки.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круглого стола с участием опытных специалистов, преподавателей и доноров.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Биобезопасность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средствах массовой информации в Республике Таджикистан.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информацию в учебнике о причинах инфекционных заболеваний.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сурат\pic_68062198b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78075"/>
            <a:ext cx="4104456" cy="358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33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8820471" cy="4608512"/>
          </a:xfrm>
        </p:spPr>
        <p:txBody>
          <a:bodyPr>
            <a:normAutofit fontScale="77500" lnSpcReduction="20000"/>
          </a:bodyPr>
          <a:lstStyle/>
          <a:p>
            <a:pPr marL="301943" lvl="1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01943" lvl="1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Биологическое оружие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это патогенные микроорганизмы или их споры,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Вирусы"/>
              </a:rPr>
              <a:t>вирусы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бактериальные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Токсин"/>
              </a:rPr>
              <a:t>токсины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заражающие людей 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Животные"/>
              </a:rPr>
              <a:t>животных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предназначенные для массового поражения живой силы и населения противника, сельскохозяйственных животных, посевов сельскохозяйственных культур, заражения продовольствия и источников воды, а также порчи некоторых видов военного снаряжения и военных материалов. Биологическое оружие включает также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Средства доставки (страница отсутствует)"/>
              </a:rPr>
              <a:t>средства доставки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патогенных микроорганизмов и животных-переносчиков. Является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 tooltip="Оружие массового поражения"/>
              </a:rPr>
              <a:t>оружием массового поражения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запрещено согласно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7" tooltip="Женевский протокол (1925)"/>
              </a:rPr>
              <a:t>Женевскому протоколу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8" tooltip="1925 год"/>
              </a:rPr>
              <a:t>1925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tooltip="1925 год"/>
              </a:rPr>
              <a:t>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01943" lvl="1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Поражающее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действие биологического оружия основано в первую очередь на использовании болезнетворных свойств патогенных микроорганизмов и токсичных продуктов 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жизнедеятельности.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20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92859" y="2276872"/>
            <a:ext cx="4599620" cy="45811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Биологическое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оружие применяется в виде различных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Боеприпас"/>
              </a:rPr>
              <a:t>боеприпасов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для его снаряжения используются некоторые виды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Бактерия"/>
              </a:rPr>
              <a:t>бактерий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Вирус"/>
              </a:rPr>
              <a:t>вирусов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возбуждающие инфекционные заболевания, принимающие вид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Эпидемия"/>
              </a:rPr>
              <a:t>эпидемий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Оно предназначено для поражения людей, сельскохозяйственных растений и животных, а также для заражения продовольствия и источников воды.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Разновидностями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биологического оружия являются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 tooltip="Энтомологическое оружие"/>
              </a:rPr>
              <a:t>энтомологическое оружие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которое использует насекомых для атаки противника, 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7" tooltip="Генетическое оружие"/>
              </a:rPr>
              <a:t>генетическое оружие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предназначенное для избирательного поражения населения по расовому, этническому, половому или иному генетически обусловленному признаку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сурат\630_360_1583846120-150 (1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2511152"/>
            <a:ext cx="3960440" cy="372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260648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260648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260648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61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465313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Нельзя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забывать, что окружающая нас природа – неисчерпаемый источник микроорганизмов вирусов, бактерий и грибов, вызывающих заболевания человека, растений и животных.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Всемирная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здравоохранения (ВОЗ) считает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инфекционные заболевания второй ведущей причиной смертности и первой причиной преждевременной смертности в мире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Согласно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оценкам ВОЗ, ежедневно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млрд. людей болеют инфекционными заболеваниями, 17 млн. из которых умирают; ежедневно 50 тыс. смертей являются следствием инфекционных болезней и половина населения планеты находится под угрозой эпидемических заболеваний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537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105472"/>
            <a:ext cx="6336704" cy="4752528"/>
          </a:xfrm>
        </p:spPr>
      </p:pic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844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88840"/>
            <a:ext cx="8820471" cy="460851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Новые технологии двойного назначения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Генно-инженерные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методы, которые позволяют создавать лекарства, могут быть применены для создания оружия. Прежде всего это касается разработки биологического оружия.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Причем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оружие, созданное на основе генной инженерии, в различных модификациях (генетическое, даже этническое) разрабатывалось еще с 60-х годов прошлого века, прежде всего в СССР и США.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Известно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помимо смертельно опасных генетически измененных вирусов разрабатывается биологическое оружие, которое может быть этнически нацеленным и выбивать даже отдельные группы среди популяций (например, в зависимости от пола, возраста, различных антропологических признаков, которые можно выявить путём анализа структуры ДНК, хранящей генетический код, по цвету кожи, разрезу глаз)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566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16832"/>
            <a:ext cx="8640960" cy="460851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источники биологической угрозы: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Эпидемии и вспышки инфекционных заболеваний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Эпизоотии (эпидемия о животных)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Эпифитотии (инфекционные болезни у растений)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Аварии и диверсии на биологически опасных объектах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Естественные резервуары патогенных микроорганизмов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Трансграничный перенос патогенных микроорганизмов, представителей флоры и фауны, опасных для экосистем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Биологический терроризм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Применение биологического оружия  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331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424935" cy="4353347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ПРЕДЛОЖЕНИЯ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РЕКОМЕНДАЦИИ            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1. На основе посвященное двадцатилетию естественных наук, которое  было  предложено в обращении Президента Республики Таджикистан в рамках  сотрудничества между Национальной  академией наук Таджикистана и МНТЦ, посвященного двадцатилетию естественных наук, руководство Таджикского государственного педагогического университета им.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Садриддина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Айни имеет желание  принять участие  в реализации Международных  научных проектов, с целью повышения качества работы и состояний лабораторий и их совершенствования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Научные проекты для развития качества к развитию научных проектов по естествознанию поставить на должный уровень.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520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836712"/>
            <a:ext cx="7660373" cy="528945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76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говорит: великий Саади.</a:t>
            </a:r>
          </a:p>
          <a:p>
            <a:pPr algn="ctr"/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Не золотом, не серебром прославлен человек,</a:t>
            </a:r>
          </a:p>
          <a:p>
            <a:pPr algn="ctr"/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Своим трудом и мастерством  прославлен 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Добрый день, уважаемые коллеги!</a:t>
            </a:r>
          </a:p>
          <a:p>
            <a:pPr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Хочу выразить Вам свою благодарность за то, что пригласили меня, принять участие на данном семинаре. Сегодня хочу выступить с докладом на тему «Образовательный процесс в науках двойного назначения в ТГПУ имени С. Айни».</a:t>
            </a:r>
          </a:p>
          <a:p>
            <a:pPr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Таджикский государственный педагогический университет имени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Садриддина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Айни является одним из первых высших учебных заведений Республики Таджикистан, основателем науки и культуры таджикского народа, который внёс огромный вклад в подготовку научно-педагогических кадров. В сентябре Этого года нашему университету исполнится 90 лет. </a:t>
            </a:r>
          </a:p>
          <a:p>
            <a:pPr algn="just"/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В ТГПУ им.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С.Айни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на 2020-2021 учебный год количество студентов составляет 22019 человек. По дисциплинам естественных и точных наук 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среди студентов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на факультетах химии – 543 студента, биологии – 599 студентов и физики – 635 студентов, 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среди магистров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обучаются по специальности биология – 30 человек, химия – 11 и физика - 11 человек, а также в докторантуре по специальности «биология» – 4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докторант,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«химия» -6 и «физика» – 5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докторантов. 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289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432048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Политика большинства стран мира, направленная на развитие сферы исследований и разработок, активизацию инновационного развития, способствует кардинальному усилению внимания к ресурсному обеспечению сферы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НИОКР (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Научно-исследовательские и опытно-конструкторские работ</a:t>
            </a:r>
            <a:r>
              <a:rPr lang="ru-RU" sz="4000" b="1" dirty="0"/>
              <a:t>ы</a:t>
            </a:r>
            <a:r>
              <a:rPr lang="ru-RU" sz="4000" dirty="0"/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росту ее эффективности, рационализации и оптимизации этой сферы деятельности. В этих целях первоочередное внимание обращается на выбор приоритетов развития НИОКР (как в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ближнесрочном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так и в средне- и долгосрочном периоде), определение принципов формирования приоритетов технологий двойного использования, оценку воздействия технологических потребностей государства (как военных, так и гражданских) на систему планирования. В приоритетах НИОКР двойного назначения в наиболее концентрированном виде находят свое отражение военная стратегия и военно-экономические планы государств, а также тенденции развития процессов коммерциализации критически важных технологий. Изучение приоритетов НИОКР двойного назначения имеет большое практическое значение, особенно с позиции возможностей и направлений коммерциализации военно-ориентированных наукоемких технологий, а также оценки опыта государственного регулирования военно-экономической деятельности в условиях рыночного хозяйства. Критический анализ опыта зарубежных стран по установлению и практической реализации приоритетов развития НИОКР двойного назначения имеет, на наш взгляд, большое практическое значение для нашей страны, особенно в условиях модернизации военно-промышленной базы и в целом национальной экономики. 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347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Autofit/>
          </a:bodyPr>
          <a:lstStyle/>
          <a:p>
            <a:pPr algn="ctr"/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Хранение химических реактивов в лаборатории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предприятия представляют собой объект повышенной опасности, так как риск возникновения чрезвычайных ситуаций присутствует не только во время непосредственного производства, но и при сбережении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вещества.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поэтому хранение химических реактивов в лаборатории достаточно строго регламентируется не только законодательством, но и внутренними правилами производственной безопасности.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 лабораториям для хранения реактивов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правило, любая лаборатория имеет собственное, специально оборудованное, помещение, в котором и хранятся реактивы.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таким помещениям выдвигается целый ряд требований: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1. Влажность.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Определенные химические вещества способны взаимодействовать с водой, поэтому процент влажности должен быть минимальный.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Проветриваемость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Вентиляция должна работать исправно, выводя все возможные испарения. При этом важно не допустить нагрева воздуха, так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может вызвать реакцию. 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3. Солнечный свет.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Идеально, если такое помещение освещается только искусственным освещением с использованием специальных светильников. Если таких условий нет, то нужно как минимум не допустить попадания прямых солнечных лучей на сосуды с реактивами. Для большей безопасности также рекомендуется поддерживать в помещении оптимальную температуру. В этих целях используют автоматические системы климат контроля. Современные технологии позволяют полностью исключить человеческий фактор, что приводит к редуцированию риска возникновения чрезвычайных происшествий.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898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ХРАНЕНИЯ ХИМИЧЕСКИХ РЕАКТИВОВ В ЛАБОРАТОРИИ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	Хранение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химических реактивов в лаборатории регламентируется общими рекомендациями, однако они варьируются в зависимости от типа реактивов: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горючие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газообразные — сберегаются отдельно от окисляющихся газов, могут храниться совместно с инертными и горючими газами;</a:t>
            </a:r>
          </a:p>
          <a:p>
            <a:pPr lvl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кислоты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неорганические — отдельно от любых других реактивов;</a:t>
            </a:r>
          </a:p>
          <a:p>
            <a:pPr lvl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самовоспламеняющиеся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— исключить попадание света или тепла;</a:t>
            </a:r>
          </a:p>
          <a:p>
            <a:pPr lvl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яды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— отдельно от других химических реактивов.</a:t>
            </a:r>
          </a:p>
          <a:p>
            <a:pPr algn="just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Особо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опасные реактивы необходимо помечать специальными этикетками, а также обеспечивать им герметичное хранение в специальной посуде. Некоторые особо агрессивные химические соединения следует хранить только в кислостойких сосудах.</a:t>
            </a:r>
          </a:p>
          <a:p>
            <a:pPr algn="just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любом случае нельзя использовать посуду, которая уже служила для хранения других реактивов, без предварительной очищающей обработки. В противном случае остатки вещества могут вступить в реакцию с новым содержимым и вызвать непредвидимые последствия.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Утилизация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химических отходов после лабораторных работ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самая современная лаборатория не может обойтись без отходов производства. Некоторые нетоксичные неагрессивные вещества допускается выливать в канализацию, предварительно растворив их в воде. Однако большая часть хранимых реактивов требует особого подхода. Для них создаются специальные паспорта опасных отходов, по которым после и определяются способы утилизации. Как правило, они обезвреживаются и смешиваются с другими веществами, после чего используются в различных отраслях в качестве сырья.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86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76673"/>
            <a:ext cx="8640959" cy="6480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ЛАБОРАТОРИИ ТГПУ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ЛАБОРАТОРИЯ\IMG_7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564395" cy="252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ЛАБОРАТОРИЯ\IMG_75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5"/>
            <a:ext cx="3749448" cy="237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ЛАБОРАТОРИЯ\IMG_75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81120"/>
            <a:ext cx="3564395" cy="250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ЛАБОРАТОРИЯ\IMG_75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81120"/>
            <a:ext cx="3893464" cy="250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6647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136768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3721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103235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683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53650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Изучение вопросов общественной осведомленности о безопасной биобезопасности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Одной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проблем, которая всем хорошо известна в конце 2019 и начале 2020 года, является распространение коммерческого вируса гриппа по всему миру. Через средства массовой информации стало известно, что более ста тысяч человек по всему миру заразились вирусом.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Учитывая все это, Всемирная организация здравоохранения объявила о всемирной пандемии. Это заболевание нанесло финансовый ущерб более чем одному триллиону долларов во всем мире и вызывает его. Все страны мира временно закрыли свои границы из-за этой болезни. 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751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75252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Одной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особенностей инфекционных заболеваний является то, что они быстро распространяются среди населения и не имеют в мире возможности преодолеть чуму этого столетия. Доступная научная литература в большинстве случаев является естественным распространителем болезней животных. Некоторые исследователи считают, что вирус, который заставляет вирус короны становиться крокодилами. Другие млекопитающие, крысы и другие грызуны также участвуют в распространении инфекции.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Лучший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 борьбы с инфекционными заболеваниями - профилактические меры среди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 и населения.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249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53650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целью этой программы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повышение осведомленности о биологически опасных популяциях путем распространения профилактических и профилактических мер.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Задачи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семинаров о способах предотвращения распространения инфекционных заболеваний среди общеобразовательных школ, студентов вузов и учреждений. </a:t>
            </a:r>
          </a:p>
          <a:p>
            <a:pPr lvl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семинаров и консультаций по профилактике инфекционных заболеваний, в том числе: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Сибирская язва, тонзиллит, туберкулез, вирусный гепатит, птичий грипп, малярия, геморрагическая лихорадка и др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9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665" y="504216"/>
            <a:ext cx="1368287" cy="1348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xmlns:lc="http://schemas.openxmlformats.org/drawingml/2006/lockedCanvas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92487" y="40466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xmlns:lc="http://schemas.openxmlformats.org/drawingml/2006/lockedCanvas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23465" y="470683"/>
            <a:ext cx="1224730" cy="1302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925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498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Samar</cp:lastModifiedBy>
  <cp:revision>3</cp:revision>
  <dcterms:created xsi:type="dcterms:W3CDTF">2021-03-20T08:29:30Z</dcterms:created>
  <dcterms:modified xsi:type="dcterms:W3CDTF">2021-04-15T11:45:21Z</dcterms:modified>
</cp:coreProperties>
</file>