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3"/>
  </p:normalViewPr>
  <p:slideViewPr>
    <p:cSldViewPr snapToGrid="0" snapToObjects="1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2B4DD-86C1-4E28-935D-911EB255E7EE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897AC-9CDC-4613-B69D-46220F006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72B9-8068-BE49-9FF5-814302396789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D00B-4793-EB40-8A68-841F46639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9994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72B9-8068-BE49-9FF5-814302396789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D00B-4793-EB40-8A68-841F46639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947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72B9-8068-BE49-9FF5-814302396789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D00B-4793-EB40-8A68-841F46639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1477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72B9-8068-BE49-9FF5-814302396789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D00B-4793-EB40-8A68-841F46639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449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72B9-8068-BE49-9FF5-814302396789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D00B-4793-EB40-8A68-841F46639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1054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72B9-8068-BE49-9FF5-814302396789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D00B-4793-EB40-8A68-841F46639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8086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72B9-8068-BE49-9FF5-814302396789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D00B-4793-EB40-8A68-841F46639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1570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72B9-8068-BE49-9FF5-814302396789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D00B-4793-EB40-8A68-841F46639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355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72B9-8068-BE49-9FF5-814302396789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D00B-4793-EB40-8A68-841F46639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6675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72B9-8068-BE49-9FF5-814302396789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D00B-4793-EB40-8A68-841F46639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1360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72B9-8068-BE49-9FF5-814302396789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D00B-4793-EB40-8A68-841F46639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0257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F72B9-8068-BE49-9FF5-814302396789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0D00B-4793-EB40-8A68-841F46639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53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34745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Проект 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«Повышение осведомленности и обязанности ученых в области наук о жизни»</a:t>
            </a:r>
            <a:r>
              <a:rPr lang="ru-RU" sz="3600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dirty="0" smtClean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122554"/>
            <a:ext cx="9144000" cy="1655762"/>
          </a:xfrm>
        </p:spPr>
        <p:txBody>
          <a:bodyPr/>
          <a:lstStyle/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Насырова Ф.Ю.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Душанбе, 29-31 марта 2021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716" y="340307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808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424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9621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75151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7625" y="1688123"/>
            <a:ext cx="11521440" cy="4488840"/>
          </a:xfrm>
        </p:spPr>
        <p:txBody>
          <a:bodyPr/>
          <a:lstStyle/>
          <a:p>
            <a:pPr lvl="0"/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Какой материал должен содержать курс для ученых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?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Профессиональное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поведение. Независимо от перечисленных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специальностей,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для ученых и исследователей все перечисленные предметы, даже если не в обязательном порядке, были бы полезны при изучении курса этики на всех этапах (не исключая повышение квалификации в процессе трудовой деятельности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). </a:t>
            </a:r>
            <a:endParaRPr lang="ru-RU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Общая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теория по этике профессионального поведения и кодексы поведения для ученых.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Общая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теория по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этике.</a:t>
            </a:r>
            <a:endParaRPr lang="ru-RU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53172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083" y="1561514"/>
            <a:ext cx="11760591" cy="4615449"/>
          </a:xfrm>
        </p:spPr>
        <p:txBody>
          <a:bodyPr/>
          <a:lstStyle/>
          <a:p>
            <a:pPr lvl="0"/>
            <a:r>
              <a:rPr lang="ru-RU" b="1" i="1" dirty="0">
                <a:latin typeface="Times New Roman" charset="0"/>
                <a:ea typeface="Times New Roman" charset="0"/>
                <a:cs typeface="Times New Roman" charset="0"/>
              </a:rPr>
              <a:t>Какой способ обучения этому содержанию наилучший на ваш взгляд?</a:t>
            </a:r>
          </a:p>
          <a:p>
            <a:pPr marL="0" indent="0">
              <a:buNone/>
            </a:pP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симпозиум | лекции | семинары | добровольный курс | кредитный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курс</a:t>
            </a:r>
          </a:p>
          <a:p>
            <a:pPr marL="0" indent="0">
              <a:buNone/>
            </a:pPr>
            <a:endParaRPr lang="ru-RU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Осуществимость 	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Разработку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курсов в виде лекций может осуществить группа специалистов, имеющих соответствующую квалификацию.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На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семинарах использовать методику опроса, письменного контроля, диспутов, игровые или ролевые постановки.</a:t>
            </a:r>
          </a:p>
          <a:p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99766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На ваш взгляд, какой тип курса может быть наилучшим для вашего института?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Семинар, лекции,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Общая теория по этике профессионального поведения и кодексы поведения для ученых.</a:t>
            </a:r>
            <a:endParaRPr lang="ru-RU" b="1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64622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Имеется ли в вашем институте программа по ответственной науке?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Нет</a:t>
            </a:r>
            <a:endParaRPr lang="ru-RU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Проводится ли в ваших институтах этическая экспертиза?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en-GB" i="1" dirty="0" err="1" smtClean="0">
                <a:latin typeface="Times New Roman" charset="0"/>
                <a:ea typeface="Times New Roman" charset="0"/>
                <a:cs typeface="Times New Roman" charset="0"/>
              </a:rPr>
              <a:t>Нет</a:t>
            </a:r>
            <a:endParaRPr lang="ru-RU" b="1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74545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812" y="1560466"/>
            <a:ext cx="12023188" cy="5168947"/>
          </a:xfrm>
        </p:spPr>
        <p:txBody>
          <a:bodyPr>
            <a:noAutofit/>
          </a:bodyPr>
          <a:lstStyle/>
          <a:p>
            <a:pPr lvl="0"/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Как </a:t>
            </a:r>
            <a:r>
              <a:rPr lang="ru-RU" sz="1800" b="1" dirty="0">
                <a:latin typeface="Times New Roman" charset="0"/>
                <a:ea typeface="Times New Roman" charset="0"/>
                <a:cs typeface="Times New Roman" charset="0"/>
              </a:rPr>
              <a:t>следует учить ответственности на ваш взгляд?</a:t>
            </a:r>
          </a:p>
          <a:p>
            <a:pPr marL="0" indent="0">
              <a:buNone/>
            </a:pPr>
            <a:r>
              <a:rPr lang="ru-RU" sz="1600" i="1" dirty="0" smtClean="0">
                <a:latin typeface="Times New Roman" charset="0"/>
                <a:ea typeface="Times New Roman" charset="0"/>
                <a:cs typeface="Times New Roman" charset="0"/>
              </a:rPr>
              <a:t>- На </a:t>
            </a:r>
            <a:r>
              <a:rPr lang="ru-RU" sz="1600" i="1" dirty="0">
                <a:latin typeface="Times New Roman" charset="0"/>
                <a:ea typeface="Times New Roman" charset="0"/>
                <a:cs typeface="Times New Roman" charset="0"/>
              </a:rPr>
              <a:t>семинарах и курсах, </a:t>
            </a:r>
            <a:r>
              <a:rPr lang="ru-RU" sz="1600" i="1" dirty="0" smtClean="0">
                <a:latin typeface="Times New Roman" charset="0"/>
                <a:ea typeface="Times New Roman" charset="0"/>
                <a:cs typeface="Times New Roman" charset="0"/>
              </a:rPr>
              <a:t>лекции, практические занятия. </a:t>
            </a:r>
            <a:r>
              <a:rPr lang="ru-RU" sz="1600" i="1" dirty="0">
                <a:latin typeface="Times New Roman" charset="0"/>
                <a:ea typeface="Times New Roman" charset="0"/>
                <a:cs typeface="Times New Roman" charset="0"/>
              </a:rPr>
              <a:t>В случае, когда имеется курс этики – давать задания в виде наглядных примеров или вопросника (обсуждение всей аудиторией), хорошо было бы учебный материал давать в виде постановочных игр с </a:t>
            </a:r>
            <a:r>
              <a:rPr lang="ru-RU" sz="1600" i="1" dirty="0" smtClean="0">
                <a:latin typeface="Times New Roman" charset="0"/>
                <a:ea typeface="Times New Roman" charset="0"/>
                <a:cs typeface="Times New Roman" charset="0"/>
              </a:rPr>
              <a:t>возможностью </a:t>
            </a:r>
            <a:r>
              <a:rPr lang="ru-RU" sz="1600" i="1" dirty="0">
                <a:latin typeface="Times New Roman" charset="0"/>
                <a:ea typeface="Times New Roman" charset="0"/>
                <a:cs typeface="Times New Roman" charset="0"/>
              </a:rPr>
              <a:t>разного исхода событий, а для обучающихся предоставить выбор правильного действия для выработки ответственности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600" i="1" dirty="0" smtClean="0">
                <a:latin typeface="Times New Roman" charset="0"/>
                <a:ea typeface="Times New Roman" charset="0"/>
                <a:cs typeface="Times New Roman" charset="0"/>
              </a:rPr>
              <a:t>- В </a:t>
            </a:r>
            <a:r>
              <a:rPr lang="ru-RU" sz="1600" i="1" dirty="0">
                <a:latin typeface="Times New Roman" charset="0"/>
                <a:ea typeface="Times New Roman" charset="0"/>
                <a:cs typeface="Times New Roman" charset="0"/>
              </a:rPr>
              <a:t>обычной практике (если это не курс этики) контролировать выполняемость заданий, использовать напоминание, проверять какова обратная связь с соблюдением этических правил и норм</a:t>
            </a:r>
            <a:r>
              <a:rPr lang="ru-RU" sz="1600" i="1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sz="1600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00000"/>
              </a:lnSpc>
            </a:pPr>
            <a:r>
              <a:rPr lang="ru-RU" sz="1600" b="1" dirty="0">
                <a:latin typeface="Times New Roman" charset="0"/>
                <a:ea typeface="Times New Roman" charset="0"/>
                <a:cs typeface="Times New Roman" charset="0"/>
              </a:rPr>
              <a:t>Обучение </a:t>
            </a:r>
            <a:r>
              <a:rPr lang="ru-RU" sz="1600" b="1" dirty="0" smtClean="0">
                <a:latin typeface="Times New Roman" charset="0"/>
                <a:ea typeface="Times New Roman" charset="0"/>
                <a:cs typeface="Times New Roman" charset="0"/>
              </a:rPr>
              <a:t>этике</a:t>
            </a:r>
            <a:endParaRPr lang="ru-RU" sz="1600" b="1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600" i="1" dirty="0" smtClean="0">
                <a:latin typeface="Times New Roman" charset="0"/>
                <a:ea typeface="Times New Roman" charset="0"/>
                <a:cs typeface="Times New Roman" charset="0"/>
              </a:rPr>
              <a:t>- Через </a:t>
            </a:r>
            <a:r>
              <a:rPr lang="ru-RU" sz="1600" i="1" dirty="0">
                <a:latin typeface="Times New Roman" charset="0"/>
                <a:ea typeface="Times New Roman" charset="0"/>
                <a:cs typeface="Times New Roman" charset="0"/>
              </a:rPr>
              <a:t>лекции и семинары, конференции, онлайн-курсы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600" i="1" dirty="0" smtClean="0">
                <a:latin typeface="Times New Roman" charset="0"/>
                <a:ea typeface="Times New Roman" charset="0"/>
                <a:cs typeface="Times New Roman" charset="0"/>
              </a:rPr>
              <a:t>- Проблема </a:t>
            </a:r>
            <a:r>
              <a:rPr lang="ru-RU" sz="1600" i="1" dirty="0">
                <a:latin typeface="Times New Roman" charset="0"/>
                <a:ea typeface="Times New Roman" charset="0"/>
                <a:cs typeface="Times New Roman" charset="0"/>
              </a:rPr>
              <a:t>ответственности в полной мере относится и к социальной и моральной ответственности ученого, научного работника за социальные последствия его деятельности, за степень их соответствия внутреннему гуманизму науки и коренным интересам человечества. Понятие ответственности современного ученого, можно представить как ответственность за социальное применение своих знаний в интересах общества, за последствия применения научного прогресса для человека и человеческой цивилизации; за выбор направлений, темы научных исследований в рамках дисциплины, научного проекта; за степень обоснованности, </a:t>
            </a:r>
            <a:r>
              <a:rPr lang="ru-RU" sz="1600" i="1" dirty="0" err="1">
                <a:latin typeface="Times New Roman" charset="0"/>
                <a:ea typeface="Times New Roman" charset="0"/>
                <a:cs typeface="Times New Roman" charset="0"/>
              </a:rPr>
              <a:t>проверенности</a:t>
            </a:r>
            <a:r>
              <a:rPr lang="ru-RU" sz="1600" i="1" dirty="0">
                <a:latin typeface="Times New Roman" charset="0"/>
                <a:ea typeface="Times New Roman" charset="0"/>
                <a:cs typeface="Times New Roman" charset="0"/>
              </a:rPr>
              <a:t> выводов, за объективность полученных данных и за распространение достижений своей научной дисциплины в научную среду и широкие слои общества, за популяризацию и пропаганду научных знаний. Это - ответственность не только перед своей совестью, но и гражданская ответственность перед страной и обществом; за развитие отечественной науки, за обеспечение преемственности в науке, за подготовку новых научных кадров. </a:t>
            </a:r>
          </a:p>
          <a:p>
            <a:endParaRPr lang="ru-RU" sz="1600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29306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895" y="1800673"/>
            <a:ext cx="11563643" cy="4770194"/>
          </a:xfrm>
        </p:spPr>
        <p:txBody>
          <a:bodyPr>
            <a:normAutofit/>
          </a:bodyPr>
          <a:lstStyle/>
          <a:p>
            <a:pPr lvl="0"/>
            <a:r>
              <a:rPr lang="ru-RU" b="1" i="1" dirty="0">
                <a:latin typeface="Times New Roman" charset="0"/>
                <a:ea typeface="Times New Roman" charset="0"/>
                <a:cs typeface="Times New Roman" charset="0"/>
              </a:rPr>
              <a:t>Какую программу вы бы составили, если бы вы участвовали в этом?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Обучающий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курс по этим вопросам. Практический курс.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Оценку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обучающимся давать по итогам ответов и совместных решений.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Биобезопасность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в лабораториях, что такое этика? 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Биологическая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угроза в современном мире, Кодекс поведения медицинских работников. В виде презентаций.</a:t>
            </a:r>
            <a:endParaRPr lang="ru-RU" b="1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Такую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программу, которая бы соответствовала современным знаниям, особенно в нынешних условиях кризиса в связи с </a:t>
            </a:r>
            <a:r>
              <a:rPr lang="ru-RU" i="1" dirty="0" err="1">
                <a:latin typeface="Times New Roman" charset="0"/>
                <a:ea typeface="Times New Roman" charset="0"/>
                <a:cs typeface="Times New Roman" charset="0"/>
              </a:rPr>
              <a:t>коронавирусом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80342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218" y="1603725"/>
            <a:ext cx="11938781" cy="5430130"/>
          </a:xfrm>
        </p:spPr>
        <p:txBody>
          <a:bodyPr>
            <a:noAutofit/>
          </a:bodyPr>
          <a:lstStyle/>
          <a:p>
            <a:pPr lvl="0"/>
            <a:r>
              <a:rPr lang="ru-RU" sz="1200" b="1" dirty="0">
                <a:latin typeface="Times New Roman" charset="0"/>
                <a:ea typeface="Times New Roman" charset="0"/>
                <a:cs typeface="Times New Roman" charset="0"/>
              </a:rPr>
              <a:t>Имеются ли у вас другие предложения или комментарии относительно того, что необходимо для этики и ответственной науки в Таджикистане?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charset="0"/>
                <a:ea typeface="Times New Roman" charset="0"/>
                <a:cs typeface="Times New Roman" charset="0"/>
              </a:rPr>
              <a:t>1.Необходимо </a:t>
            </a: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в НАН Таджикистана организовать </a:t>
            </a:r>
            <a:r>
              <a:rPr lang="ru-RU" sz="1200" dirty="0" smtClean="0">
                <a:latin typeface="Times New Roman" charset="0"/>
                <a:ea typeface="Times New Roman" charset="0"/>
                <a:cs typeface="Times New Roman" charset="0"/>
              </a:rPr>
              <a:t>2-х </a:t>
            </a:r>
            <a:r>
              <a:rPr lang="ru-RU" sz="1200" dirty="0" err="1" smtClean="0">
                <a:latin typeface="Times New Roman" charset="0"/>
                <a:ea typeface="Times New Roman" charset="0"/>
                <a:cs typeface="Times New Roman" charset="0"/>
              </a:rPr>
              <a:t>дневный</a:t>
            </a:r>
            <a:r>
              <a:rPr lang="ru-RU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семинар с привлечением молодежи и опытных ученых со всех институтов </a:t>
            </a:r>
            <a:r>
              <a:rPr lang="ru-RU" sz="1200" dirty="0" smtClean="0">
                <a:latin typeface="Times New Roman" charset="0"/>
                <a:ea typeface="Times New Roman" charset="0"/>
                <a:cs typeface="Times New Roman" charset="0"/>
              </a:rPr>
              <a:t>НАНТ.  </a:t>
            </a:r>
            <a:endParaRPr lang="ru-RU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2. Необходимо пригласить опытных специалистов из других развитых странах в этих областях для проведения семинаров и занятий.</a:t>
            </a: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3. Может быть привлечь в этот процесс </a:t>
            </a:r>
            <a:r>
              <a:rPr lang="ru-RU" sz="1200" dirty="0" smtClean="0">
                <a:latin typeface="Times New Roman" charset="0"/>
                <a:ea typeface="Times New Roman" charset="0"/>
                <a:cs typeface="Times New Roman" charset="0"/>
              </a:rPr>
              <a:t>СМИ, транслировать его по </a:t>
            </a: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телевизионным каналам, чтобы в обществе тоже узнали об этом.</a:t>
            </a: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4. Надо печатать нескольких статьей по этой теме в республиканских газетах и размещать их на вебсайтах институтов, вузов, </a:t>
            </a:r>
            <a:r>
              <a:rPr lang="ru-RU" sz="1200" dirty="0" smtClean="0">
                <a:latin typeface="Times New Roman" charset="0"/>
                <a:ea typeface="Times New Roman" charset="0"/>
                <a:cs typeface="Times New Roman" charset="0"/>
              </a:rPr>
              <a:t>НАНТ. </a:t>
            </a:r>
            <a:endParaRPr lang="ru-RU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5. Надо подготовить молодых ученых по этим проблемам.</a:t>
            </a: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6. Может быть отправить специалистов на учебу в другие страны.</a:t>
            </a: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7. Среди механизмов регулирования доступности информации учеными должны приняты ряд мер, в частности:</a:t>
            </a: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• повышение осведомленности научного сообщества о проблеме технологий двойного назначения в ракурсе проблем биобезопасности и борьбы с биологическим терроризмом;</a:t>
            </a: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• расширение полномочий институциональных комитетов по биобезопасности в вопросах ограничения публикации спорных с точки зрения двойного назначения результатов;</a:t>
            </a: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• повышение роли </a:t>
            </a:r>
            <a:r>
              <a:rPr lang="ru-RU" sz="1200" dirty="0" err="1">
                <a:latin typeface="Times New Roman" charset="0"/>
                <a:ea typeface="Times New Roman" charset="0"/>
                <a:cs typeface="Times New Roman" charset="0"/>
              </a:rPr>
              <a:t>самоцензуры</a:t>
            </a: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 научной общественности (как противовеса государственной цензуре) при подготовке материалов, направляемых в печать;</a:t>
            </a: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• создание нового консультативного органа, призванного осуществлять координацию действий правительства в отношении технологий двойного назначения.</a:t>
            </a: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8. Обмен опытом с ведущими лабораториями и специалистами в этой </a:t>
            </a:r>
            <a:r>
              <a:rPr lang="ru-RU" sz="1200" dirty="0" smtClean="0">
                <a:latin typeface="Times New Roman" charset="0"/>
                <a:ea typeface="Times New Roman" charset="0"/>
                <a:cs typeface="Times New Roman" charset="0"/>
              </a:rPr>
              <a:t>области, например</a:t>
            </a: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, кратковременные стажировки в ведущие мировые современные лаборатории.</a:t>
            </a: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9. Этические правила и нормы должны соответствовать международным, национальным нормам или правилам, например, в отношении специальностей, связанных с экспериментами с участием людей или животных. При этом учитывать специфику поведения нашего народа, таджикские традиции.</a:t>
            </a: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10. Государство в лице определенных структур должно быть заинтересовано в проведении научных исследований, т.е. надо увеличивать финансированию.</a:t>
            </a:r>
          </a:p>
          <a:p>
            <a:pPr marL="0" indent="0">
              <a:buNone/>
            </a:pP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11. При </a:t>
            </a:r>
            <a:r>
              <a:rPr lang="ru-RU" sz="1200" dirty="0" smtClean="0">
                <a:latin typeface="Times New Roman" charset="0"/>
                <a:ea typeface="Times New Roman" charset="0"/>
                <a:cs typeface="Times New Roman" charset="0"/>
              </a:rPr>
              <a:t>НАНТ </a:t>
            </a: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существует Совет по биоэтике. Можно разработать программу по этическому кодексу, ответственной науке и предложить читать этот курс для магистров, докторантов в областях наук о жизни силами членов Совета по биоэтике в виде добровольного или специального курса. Предложить Президиуму </a:t>
            </a:r>
            <a:r>
              <a:rPr lang="ru-RU" sz="1200" dirty="0" smtClean="0">
                <a:latin typeface="Times New Roman" charset="0"/>
                <a:ea typeface="Times New Roman" charset="0"/>
                <a:cs typeface="Times New Roman" charset="0"/>
              </a:rPr>
              <a:t>НАНТ </a:t>
            </a:r>
            <a:r>
              <a:rPr lang="ru-RU" sz="1200" dirty="0">
                <a:latin typeface="Times New Roman" charset="0"/>
                <a:ea typeface="Times New Roman" charset="0"/>
                <a:cs typeface="Times New Roman" charset="0"/>
              </a:rPr>
              <a:t>рассмотреть этот вопрос и согласовать с Министерством образования и науки РТ. </a:t>
            </a:r>
          </a:p>
          <a:p>
            <a:endParaRPr lang="ru-RU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32533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7994" y="3193365"/>
            <a:ext cx="9658875" cy="7737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32533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52" y="340307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060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220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553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152" y="1803764"/>
            <a:ext cx="10515600" cy="559607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Актульность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endParaRPr lang="ru-RU" sz="5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7625" y="2363371"/>
            <a:ext cx="11854375" cy="4494629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charset="0"/>
                <a:ea typeface="Times New Roman" charset="0"/>
                <a:cs typeface="Times New Roman" charset="0"/>
              </a:rPr>
              <a:t>21 век провозглашен веком науки</a:t>
            </a:r>
            <a:r>
              <a:rPr lang="ru-RU" sz="1600" dirty="0" smtClean="0">
                <a:latin typeface="Times New Roman" charset="0"/>
                <a:ea typeface="Times New Roman" charset="0"/>
                <a:cs typeface="Times New Roman" charset="0"/>
              </a:rPr>
              <a:t>. Действительно, наука и технологии развиваются с непостижимой скоростью. Это век научно-технической и сетевой глобализации, когда такие проекты, как «наука без границ» более чем приветствуются, компьютеры, телефоны, другие устройства и сети создают простые способы обмена информацией, включая передачу конфиденциальных технологий.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С</a:t>
            </a:r>
            <a:r>
              <a:rPr lang="ru-RU" sz="1600" dirty="0" smtClean="0">
                <a:latin typeface="Times New Roman" charset="0"/>
                <a:ea typeface="Times New Roman" charset="0"/>
                <a:cs typeface="Times New Roman" charset="0"/>
              </a:rPr>
              <a:t>егодня для нас большая проблема, потому что ученые, не имеющие критериев в отношении ИТ, легко предоставляют информацию во время международных научных конференций, специализированных выставок, грантов, публикуют статьи и рефераты.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А</a:t>
            </a:r>
            <a:r>
              <a:rPr lang="ru-RU" sz="1600" dirty="0" smtClean="0">
                <a:latin typeface="Times New Roman" charset="0"/>
                <a:ea typeface="Times New Roman" charset="0"/>
                <a:cs typeface="Times New Roman" charset="0"/>
              </a:rPr>
              <a:t>ктуальным является вопрос о том, что и как контролировать, а также как сбалансировать публичность и безопасность обмена результатами исследований.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О</a:t>
            </a:r>
            <a:r>
              <a:rPr lang="ru-RU" sz="1600" dirty="0" smtClean="0">
                <a:latin typeface="Times New Roman" charset="0"/>
                <a:ea typeface="Times New Roman" charset="0"/>
                <a:cs typeface="Times New Roman" charset="0"/>
              </a:rPr>
              <a:t>пасения по поводу использования новых научных и технологических открытий до сих пор остаются достаточно невысказанными. Исследователи и разработчики новых технологий иногда не осознают объем своей ответственности за возможное использование и влияние нового продукта.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dirty="0" smtClean="0">
                <a:latin typeface="Times New Roman" charset="0"/>
                <a:ea typeface="Times New Roman" charset="0"/>
                <a:cs typeface="Times New Roman" charset="0"/>
              </a:rPr>
              <a:t>Науки 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о жизни по своей сути неразрывно связаны с опасениями по поводу их двойного использования. </a:t>
            </a:r>
            <a:r>
              <a:rPr lang="ru-RU" sz="1600" dirty="0" smtClean="0">
                <a:latin typeface="Times New Roman" charset="0"/>
                <a:ea typeface="Times New Roman" charset="0"/>
                <a:cs typeface="Times New Roman" charset="0"/>
              </a:rPr>
              <a:t>Дилеммы 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двойного назначения возникают, когда одна и та же научная работа может использоваться в мирных или враждебных целях.</a:t>
            </a:r>
            <a:endParaRPr lang="ru-RU" sz="16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charset="0"/>
                <a:ea typeface="Times New Roman" charset="0"/>
                <a:cs typeface="Times New Roman" charset="0"/>
              </a:rPr>
              <a:t>Повышение </a:t>
            </a:r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осведомленности о возможности неправомерного использования и ответственности ученых за решение проблем, связанных с материалами, знаниями и технологиями двойного назначения в качестве неотъемлемой части формального образования, является важным первым шагом в этом процессе.</a:t>
            </a:r>
            <a:endParaRPr lang="ru-RU" sz="16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1600" b="1" dirty="0" err="1" smtClean="0">
                <a:latin typeface="Times New Roman" charset="0"/>
                <a:ea typeface="Times New Roman" charset="0"/>
                <a:cs typeface="Times New Roman" charset="0"/>
              </a:rPr>
              <a:t>Проект</a:t>
            </a:r>
            <a:r>
              <a:rPr lang="en-US" sz="16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направлен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на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повышение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осведомленности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о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возможности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неправомерного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использования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в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науках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о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жизни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ответственности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ученых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за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работу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с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материалами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знаниями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технологиями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двойного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назначения</a:t>
            </a:r>
            <a:r>
              <a:rPr lang="en-US" sz="1800" b="1" dirty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sz="18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endParaRPr lang="ru-RU" sz="900" dirty="0"/>
          </a:p>
        </p:txBody>
      </p:sp>
    </p:spTree>
    <p:extLst>
      <p:ext uri="{BB962C8B-B14F-4D97-AF65-F5344CB8AC3E}">
        <p14:creationId xmlns="" xmlns:p14="http://schemas.microsoft.com/office/powerpoint/2010/main" val="1340858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88" y="11521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904" y="14331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316" y="15624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7241" y="67575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65477"/>
            <a:ext cx="10515600" cy="107791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  <a:t>Цель проекта - внедрить элементы двойного назначения в формальное образование в области естественных наук и инженерии в Таджикистане.</a:t>
            </a:r>
            <a:br>
              <a:rPr lang="ru-RU" sz="24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151" y="2264904"/>
            <a:ext cx="11577711" cy="4593096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Эта тема слабо освещается в университетах, не часто обсуждается на конференциях, поэтому вопрос разработки образовательной программы по этой теме может внести существенный вклад и оказать широкое влияние на практику и дискурс.</a:t>
            </a:r>
            <a:endParaRPr lang="ru-RU" sz="18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Для достижения цели и задач проекта необходимы следующие шаги:</a:t>
            </a:r>
          </a:p>
          <a:p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провести семинар с ключевыми национальными экспертами для проведения всесторонних консультаций о целесообразности и необходимости разработки образовательной программы двойного использования в науках о жизни и содержании образовательной программы, а также о том, как лучше всего интегрировать это сообщение в </a:t>
            </a:r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Национальную программу;</a:t>
            </a:r>
          </a:p>
          <a:p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на основе выводов семинара составить </a:t>
            </a:r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политические рекомендации для лиц, принимающих решения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;</a:t>
            </a:r>
            <a:endParaRPr lang="ru-RU" sz="18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разработать соответствующие </a:t>
            </a:r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учебные материалы </a:t>
            </a:r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на основе имеющихся материалов в соответствии с руководством семинара экспертов;</a:t>
            </a:r>
            <a:endParaRPr lang="ru-RU" sz="18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1800" b="1" dirty="0" smtClean="0">
                <a:latin typeface="Times New Roman" charset="0"/>
                <a:ea typeface="Times New Roman" charset="0"/>
                <a:cs typeface="Times New Roman" charset="0"/>
              </a:rPr>
              <a:t>внедрить курсы, разработанные на основе учебных материалов в университетах Таджикистана</a:t>
            </a:r>
          </a:p>
          <a:p>
            <a:r>
              <a:rPr lang="ru-RU" sz="1800" dirty="0" smtClean="0">
                <a:latin typeface="Times New Roman" charset="0"/>
                <a:ea typeface="Times New Roman" charset="0"/>
                <a:cs typeface="Times New Roman" charset="0"/>
              </a:rPr>
              <a:t>представить результаты и инициативу в соответствующих международных журналах, национальных СМИ и на международных конференциях, повышая известность этой инициативы.</a:t>
            </a:r>
          </a:p>
        </p:txBody>
      </p:sp>
    </p:spTree>
    <p:extLst>
      <p:ext uri="{BB962C8B-B14F-4D97-AF65-F5344CB8AC3E}">
        <p14:creationId xmlns="" xmlns:p14="http://schemas.microsoft.com/office/powerpoint/2010/main" val="77971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60466"/>
            <a:ext cx="10515600" cy="7715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Задачи проекта: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35237"/>
            <a:ext cx="12192000" cy="433286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Опрос специалистов по разработанной анкете.</a:t>
            </a:r>
            <a:endParaRPr lang="ru-RU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Разработка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программы семинаров (круглых столов), ориентированных на результат. </a:t>
            </a:r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>Целевая аудитория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- профессора университетов и исследователи с 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опытом работы.</a:t>
            </a:r>
            <a:endParaRPr lang="ru-RU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Организация семинара, включающего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презентацию 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планируемого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курса, обсуждение мнений 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участников. </a:t>
            </a:r>
          </a:p>
          <a:p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Разработка плана действий по повышению уровня знаний нормативных актов, законов, этических норм и кодексов поведения.</a:t>
            </a:r>
            <a:endParaRPr lang="ru-RU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Брифинг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с участием Министерства образования и науки Таджикистана и Национальных академий по результатам круглого стола с целью представления руководящих принципов реализации в различных университетах и ​​исследовательских институтах.</a:t>
            </a:r>
          </a:p>
          <a:p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Работа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со 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СМИ, продвижение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проекта </a:t>
            </a:r>
            <a:r>
              <a:rPr lang="ru-RU" sz="2400" dirty="0" smtClean="0">
                <a:latin typeface="Times New Roman" charset="0"/>
                <a:ea typeface="Times New Roman" charset="0"/>
                <a:cs typeface="Times New Roman" charset="0"/>
              </a:rPr>
              <a:t>для 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повышения авторитета проекта.</a:t>
            </a:r>
            <a:r>
              <a:rPr lang="ru-RU" sz="24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ru-RU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0900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49231"/>
            <a:ext cx="10006013" cy="39211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План действий:</a:t>
            </a:r>
            <a:b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36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56935"/>
            <a:ext cx="12191999" cy="487247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600" dirty="0" smtClean="0">
                <a:latin typeface="Times New Roman" charset="0"/>
                <a:ea typeface="Times New Roman" charset="0"/>
                <a:cs typeface="Times New Roman" charset="0"/>
              </a:rPr>
              <a:t>Ознакомление с основными положениями и содержанием образовательного модуля.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600" dirty="0">
                <a:latin typeface="Times New Roman" charset="0"/>
                <a:ea typeface="Times New Roman" charset="0"/>
                <a:cs typeface="Times New Roman" charset="0"/>
              </a:rPr>
              <a:t>Проведение Круглого </a:t>
            </a:r>
            <a:r>
              <a:rPr lang="ru-RU" sz="2600" dirty="0" smtClean="0">
                <a:latin typeface="Times New Roman" charset="0"/>
                <a:ea typeface="Times New Roman" charset="0"/>
                <a:cs typeface="Times New Roman" charset="0"/>
              </a:rPr>
              <a:t>стола для представления и обсуждения участниками семинара и экспертами макета </a:t>
            </a:r>
            <a:r>
              <a:rPr lang="ru-RU" sz="2600" dirty="0">
                <a:latin typeface="Times New Roman" charset="0"/>
                <a:ea typeface="Times New Roman" charset="0"/>
                <a:cs typeface="Times New Roman" charset="0"/>
              </a:rPr>
              <a:t>образовательного </a:t>
            </a:r>
            <a:r>
              <a:rPr lang="ru-RU" sz="2600" dirty="0" smtClean="0">
                <a:latin typeface="Times New Roman" charset="0"/>
                <a:ea typeface="Times New Roman" charset="0"/>
                <a:cs typeface="Times New Roman" charset="0"/>
              </a:rPr>
              <a:t>модуля.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600" dirty="0" smtClean="0">
                <a:latin typeface="Times New Roman" charset="0"/>
                <a:ea typeface="Times New Roman" charset="0"/>
                <a:cs typeface="Times New Roman" charset="0"/>
              </a:rPr>
              <a:t>Выработка </a:t>
            </a:r>
            <a:r>
              <a:rPr lang="ru-RU" sz="2600" dirty="0">
                <a:latin typeface="Times New Roman" charset="0"/>
                <a:ea typeface="Times New Roman" charset="0"/>
                <a:cs typeface="Times New Roman" charset="0"/>
              </a:rPr>
              <a:t>практических вариантов политики и рекомендаций, а также руководящих принципов реализации проекта. </a:t>
            </a:r>
            <a:endParaRPr lang="ru-RU" sz="2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600" dirty="0" smtClean="0">
                <a:latin typeface="Times New Roman" charset="0"/>
                <a:ea typeface="Times New Roman" charset="0"/>
                <a:cs typeface="Times New Roman" charset="0"/>
              </a:rPr>
              <a:t>Разработка обучающего модуля, Кодекса поведения ученых и других учебных материалов в </a:t>
            </a:r>
            <a:r>
              <a:rPr lang="ru-RU" sz="2600" dirty="0">
                <a:latin typeface="Times New Roman" charset="0"/>
                <a:ea typeface="Times New Roman" charset="0"/>
                <a:cs typeface="Times New Roman" charset="0"/>
              </a:rPr>
              <a:t>соответствии с </a:t>
            </a:r>
            <a:r>
              <a:rPr lang="ru-RU" sz="2600" dirty="0" smtClean="0">
                <a:latin typeface="Times New Roman" charset="0"/>
                <a:ea typeface="Times New Roman" charset="0"/>
                <a:cs typeface="Times New Roman" charset="0"/>
              </a:rPr>
              <a:t>рекомендациями экспертов </a:t>
            </a:r>
            <a:r>
              <a:rPr lang="ru-RU" sz="2600" dirty="0">
                <a:latin typeface="Times New Roman" charset="0"/>
                <a:ea typeface="Times New Roman" charset="0"/>
                <a:cs typeface="Times New Roman" charset="0"/>
              </a:rPr>
              <a:t>и с учетом результатов инструктажа для лиц, принимающих </a:t>
            </a:r>
            <a:r>
              <a:rPr lang="ru-RU" sz="2600" dirty="0" smtClean="0">
                <a:latin typeface="Times New Roman" charset="0"/>
                <a:ea typeface="Times New Roman" charset="0"/>
                <a:cs typeface="Times New Roman" charset="0"/>
              </a:rPr>
              <a:t>решения.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600" dirty="0" smtClean="0">
                <a:latin typeface="Times New Roman" charset="0"/>
                <a:ea typeface="Times New Roman" charset="0"/>
                <a:cs typeface="Times New Roman" charset="0"/>
              </a:rPr>
              <a:t>Подготовка тренеров</a:t>
            </a:r>
            <a:r>
              <a:rPr lang="ru-RU" sz="26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sz="2600" dirty="0" smtClean="0">
                <a:latin typeface="Times New Roman" charset="0"/>
                <a:ea typeface="Times New Roman" charset="0"/>
                <a:cs typeface="Times New Roman" charset="0"/>
              </a:rPr>
              <a:t>и внедрение модуля в </a:t>
            </a:r>
            <a:r>
              <a:rPr lang="ru-RU" sz="2600" dirty="0">
                <a:latin typeface="Times New Roman" charset="0"/>
                <a:ea typeface="Times New Roman" charset="0"/>
                <a:cs typeface="Times New Roman" charset="0"/>
              </a:rPr>
              <a:t>университетах </a:t>
            </a:r>
            <a:r>
              <a:rPr lang="ru-RU" sz="2600" dirty="0" smtClean="0">
                <a:latin typeface="Times New Roman" charset="0"/>
                <a:ea typeface="Times New Roman" charset="0"/>
                <a:cs typeface="Times New Roman" charset="0"/>
              </a:rPr>
              <a:t>Таджикистана. 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600" dirty="0" smtClean="0">
                <a:latin typeface="Times New Roman" charset="0"/>
                <a:ea typeface="Times New Roman" charset="0"/>
                <a:cs typeface="Times New Roman" charset="0"/>
              </a:rPr>
              <a:t>Отчет и подготовка позиционного документа </a:t>
            </a:r>
            <a:r>
              <a:rPr lang="ru-RU" sz="2600" dirty="0">
                <a:latin typeface="Times New Roman" charset="0"/>
                <a:ea typeface="Times New Roman" charset="0"/>
                <a:cs typeface="Times New Roman" charset="0"/>
              </a:rPr>
              <a:t>для Министерства образования и науки Республики </a:t>
            </a:r>
            <a:r>
              <a:rPr lang="ru-RU" sz="2600" dirty="0" smtClean="0">
                <a:latin typeface="Times New Roman" charset="0"/>
                <a:ea typeface="Times New Roman" charset="0"/>
                <a:cs typeface="Times New Roman" charset="0"/>
              </a:rPr>
              <a:t>Таджикистан.</a:t>
            </a:r>
            <a:endParaRPr lang="ru-RU" sz="26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97844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48987"/>
            <a:ext cx="10515600" cy="71745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charset="0"/>
                <a:ea typeface="Times New Roman" charset="0"/>
                <a:cs typeface="Times New Roman" charset="0"/>
              </a:rPr>
              <a:t>Опрос</a:t>
            </a:r>
            <a:endParaRPr lang="ru-RU" sz="3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015" y="2236763"/>
            <a:ext cx="11802794" cy="394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Собрали информацию: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опыт работы; </a:t>
            </a: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что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считаете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нужным;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ч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то считаете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возможным;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что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по мнению участников опроса, </a:t>
            </a:r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должно быть включено в содержание образовательного модуля. </a:t>
            </a:r>
            <a:endParaRPr lang="ru-RU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Эта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информация поможет проекту разработать лучший, более подходящий подход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b="1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38949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9829" y="1533378"/>
            <a:ext cx="11535506" cy="5324622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Какая у вас специальность? </a:t>
            </a:r>
            <a:endParaRPr lang="ru-RU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Биологи, химики, врачи-вирусологи, инженеры-технологи, экономисты</a:t>
            </a:r>
            <a:r>
              <a:rPr lang="ru-RU" i="1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lvl="0"/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Затрагивал ли ваш курс социальные проблемы? </a:t>
            </a:r>
            <a:endParaRPr lang="ru-RU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lv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экономику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, безопасность, политику, этику, философию, историю </a:t>
            </a:r>
          </a:p>
          <a:p>
            <a:pPr lvl="0"/>
            <a:r>
              <a:rPr lang="ru-RU" b="1" i="1" dirty="0">
                <a:latin typeface="Times New Roman" charset="0"/>
                <a:ea typeface="Times New Roman" charset="0"/>
                <a:cs typeface="Times New Roman" charset="0"/>
              </a:rPr>
              <a:t>Знаете ли вы о курсах или любой другой деятельности для студентов/выпускников, занимающихся этикой и ответственной наукой?</a:t>
            </a:r>
          </a:p>
          <a:p>
            <a:pPr marL="0" indent="0">
              <a:buNone/>
            </a:pP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Такой информацией некоторые не обладают, некоторые знают в общем (не в деталях), в Техническом университете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преподают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предмет «Научную этику».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55899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28399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12576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292663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3327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150" y="1463040"/>
            <a:ext cx="11718387" cy="5152073"/>
          </a:xfrm>
        </p:spPr>
        <p:txBody>
          <a:bodyPr>
            <a:normAutofit fontScale="62500" lnSpcReduction="20000"/>
          </a:bodyPr>
          <a:lstStyle/>
          <a:p>
            <a:pPr lvl="0"/>
            <a:endParaRPr lang="ru-RU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lvl="0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Считаете </a:t>
            </a:r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ли вы, что ученые должны учить этику в рамках своих исследований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?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Да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, обязательно! Ученые несут особую ответственность. 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Характер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угроз в области наук двойного назначения постоянно меняется, вклад в это вносят различные экономические, политические и научно-технические факторы. Для решения указанной проблемы необходим многосторонний подход, основанный на глобальном признанных руководящих принципах и эффективном национальном законодательстве, отражающем достигнутый уровень науки и техники, в </a:t>
            </a:r>
            <a:r>
              <a:rPr lang="ru-RU" i="1" dirty="0" err="1">
                <a:latin typeface="Times New Roman" charset="0"/>
                <a:ea typeface="Times New Roman" charset="0"/>
                <a:cs typeface="Times New Roman" charset="0"/>
              </a:rPr>
              <a:t>т.ч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. и образовательных программ по наукам двойного назначения для студентов естественных факультетов, ветеринаров и медиков.</a:t>
            </a:r>
          </a:p>
          <a:p>
            <a:pPr marL="0" indent="0">
              <a:buNone/>
            </a:pP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В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химии имеется вещества, которые используются в мирных целях и в тоже время они используются в создание хим. оружии, поэтому ученые несут ответственность!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Имеет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место низкий уровень общей осведомленности.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Не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только ученые должны учить этику, а также медицинские работники (врачи, медсестры) в обязательном порядке.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Ученые должны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следовать принципам научной этики, чтобы успешно заниматься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научными исследованиями. Важнейший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принцип этики научного сообщества призван ориентировать исследователя на новизну научного знания, ведь наука развивается непрерывным приращением и обновлением знания.  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- Наука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должна быть направлена в первую очередь на производство и результаты научных исследований если не направлены на практическое использование и применение, то они становятся малоэффективными и можно сказать не нужными! Играют ли ученые роль в обществе? Да, отчасти в Таджикистане.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66818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21983"/>
            <a:ext cx="10515600" cy="4891088"/>
          </a:xfrm>
        </p:spPr>
        <p:txBody>
          <a:bodyPr>
            <a:normAutofit fontScale="92500"/>
          </a:bodyPr>
          <a:lstStyle/>
          <a:p>
            <a:pPr lvl="0"/>
            <a:r>
              <a:rPr lang="ru-RU" b="1" dirty="0">
                <a:latin typeface="Times New Roman" charset="0"/>
                <a:ea typeface="Times New Roman" charset="0"/>
                <a:cs typeface="Times New Roman" charset="0"/>
              </a:rPr>
              <a:t>На каком этапе следует учить студентов этим вопросам?</a:t>
            </a:r>
          </a:p>
          <a:p>
            <a:pPr marL="0" indent="0">
              <a:buNone/>
            </a:pPr>
            <a:r>
              <a:rPr lang="ru-RU" i="1" dirty="0" err="1">
                <a:latin typeface="Times New Roman" charset="0"/>
                <a:ea typeface="Times New Roman" charset="0"/>
                <a:cs typeface="Times New Roman" charset="0"/>
              </a:rPr>
              <a:t>Бакалаврият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Магистратура, Аспирантура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, Лекции для студентов 4-5 курсов, регулярно (на всех этапах обучения,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и,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особенно, если выбранная специальность связана с исследованиями и наукой). Курс может быть, например, в виде 2-х дневного обучения. </a:t>
            </a:r>
          </a:p>
          <a:p>
            <a:r>
              <a:rPr lang="ru-RU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ru-RU" b="1" i="1" dirty="0" smtClean="0">
                <a:latin typeface="Times New Roman" charset="0"/>
                <a:ea typeface="Times New Roman" charset="0"/>
                <a:cs typeface="Times New Roman" charset="0"/>
              </a:rPr>
              <a:t>Требования</a:t>
            </a:r>
            <a:r>
              <a:rPr lang="ru-RU" b="1" i="1" dirty="0">
                <a:latin typeface="Times New Roman" charset="0"/>
                <a:ea typeface="Times New Roman" charset="0"/>
                <a:cs typeface="Times New Roman" charset="0"/>
              </a:rPr>
              <a:t>	</a:t>
            </a:r>
          </a:p>
          <a:p>
            <a:pPr marL="0" indent="0">
              <a:buNone/>
            </a:pP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Курс этики должен читать квалифицированный специалист, имеющий не только теоретические предпосылки, но и практические навыки. Желательно, чтобы имел сертификат о прохождении курсов повышения квалификации и подтверждении о непрерывном прохождении тренингов, либо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онлайн </a:t>
            </a:r>
            <a:r>
              <a:rPr lang="ru-RU" i="1" dirty="0">
                <a:latin typeface="Times New Roman" charset="0"/>
                <a:ea typeface="Times New Roman" charset="0"/>
                <a:cs typeface="Times New Roman" charset="0"/>
              </a:rPr>
              <a:t>курсов (удостоверения или сертификаты обязательны), содержащий этические правила и </a:t>
            </a:r>
            <a:r>
              <a:rPr lang="ru-RU" i="1" dirty="0" smtClean="0">
                <a:latin typeface="Times New Roman" charset="0"/>
                <a:ea typeface="Times New Roman" charset="0"/>
                <a:cs typeface="Times New Roman" charset="0"/>
              </a:rPr>
              <a:t>нормы.</a:t>
            </a:r>
            <a:endParaRPr lang="ru-RU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E44ED710-910C-4A9A-962C-9021111A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0" y="284035"/>
            <a:ext cx="1800200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3D62B312-E0F7-4246-AED2-C4368C51C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04" y="354332"/>
            <a:ext cx="1224271" cy="120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79383251-7970-407C-9E19-71ECC587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32" y="254780"/>
            <a:ext cx="1667745" cy="13739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FEC97565-2BC4-4569-A3A1-450162B2B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320799"/>
            <a:ext cx="1167883" cy="1241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69114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1714</Words>
  <Application>Microsoft Office PowerPoint</Application>
  <PresentationFormat>Произвольный</PresentationFormat>
  <Paragraphs>105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Проект  «Повышение осведомленности и обязанности ученых в области наук о жизни» </vt:lpstr>
      <vt:lpstr> Актульность </vt:lpstr>
      <vt:lpstr>Цель проекта - внедрить элементы двойного назначения в формальное образование в области естественных наук и инженерии в Таджикистане. </vt:lpstr>
      <vt:lpstr> Задачи проекта: </vt:lpstr>
      <vt:lpstr> План действий: </vt:lpstr>
      <vt:lpstr>Опрос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«Повышение осведомленности и обязанности ученых в области наук о жизни» </dc:title>
  <dc:creator>пользователь Microsoft Office</dc:creator>
  <cp:lastModifiedBy>Samar</cp:lastModifiedBy>
  <cp:revision>25</cp:revision>
  <dcterms:created xsi:type="dcterms:W3CDTF">2021-03-01T06:20:46Z</dcterms:created>
  <dcterms:modified xsi:type="dcterms:W3CDTF">2021-04-15T11:49:29Z</dcterms:modified>
</cp:coreProperties>
</file>