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7" r:id="rId18"/>
    <p:sldId id="278" r:id="rId19"/>
    <p:sldId id="274" r:id="rId20"/>
    <p:sldId id="279" r:id="rId21"/>
    <p:sldId id="275" r:id="rId22"/>
    <p:sldId id="28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43"/>
  </p:normalViewPr>
  <p:slideViewPr>
    <p:cSldViewPr snapToGrid="0" snapToObjects="1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4E61A-5BAE-AF40-8B57-E07D5CF1FD3D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CBDF8-BEAC-9845-B1B0-889BD06A59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9322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166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937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569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128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907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97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159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469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25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281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82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0FA05-9CB0-2A42-AF7F-0664D69B67E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312BD-BCAB-D848-8A62-5FC90A4BF9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46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?cmd=Search&amp;doptcmdl=Citation&amp;defaultField=Title%20Word&amp;term=Imai%5bauthor%5d%20AND%20Experimental%20adaptation%20of%20an%20influenza%20H5%20HA%20confers%20respiratory%20droplet%20transmission%20to%20a%20reassortant%20H5%20HA/H1N1%20virus%20in%20ferrets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ncbi.nlm.nih.gov/pubmed?cmd=Search&amp;doptcmdl=Citation&amp;defaultField=Title%20Word&amp;term=Herfst%5bauthor%5d%20AND%20Airborne%20transmission%20of%20influenza%20A/H5N1%20virus%20between%20ferre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llea.org/members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ec.europa.eu/research/index.cfm?&amp;na=na-240317-1&amp;pg=newsalert&amp;year=201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920163" cy="14779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«Этические дилеммы»</a:t>
            </a: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Насырова Ф.Ю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29-31 марта 2021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237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307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207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73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4754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00" y="1477271"/>
            <a:ext cx="10333383" cy="69504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Чтобы отразить угрозу, надо ее знать</a:t>
            </a: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233749"/>
            <a:ext cx="12192000" cy="462425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Однако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Даньел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Перез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- как, впрочем, и значительное большинство его коллег - придерживается иной точки зрения. Он полагает, что работы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Каваоки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должны быть опубликованы полностью: "Тот вирус H5N1, который впервые инфицировал человека, был создан не в лаборатории, его создала природа.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Вирус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птичьего гриппа распространен весьма широко, и он бурно мутирует. Очень может быть, что пока мы тут дискутируем, такой же вирус, какой создал в лаборатории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уже давно появился в дикой природе. Просто он пока еще не встретился с человеком".</a:t>
            </a:r>
          </a:p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Чтобы эффективно отразить угрозу,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надо знать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 чем она состоит, указывает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Даньел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Перез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Ученые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ведущие постоянный мониторинг эпидемиологической ситуации в странах, где распространен вирус H5N1, должны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целенаправленно искать в его геноме наиболее опасные мутации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сразу бить тревогу.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кроме того, "мы могли бы заблаговременно приступить к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разработке вакцины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против этого опасного штамма, - говорит эксперт. - Тогда мы были бы во всеоружии на случай, если вирус-убийца все же начнет свое шествие по планете - будь то по вине террористов, по небрежности ученых или по воле природы".</a:t>
            </a:r>
          </a:p>
          <a:p>
            <a:pPr algn="just"/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7619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конечном итоге мораторий был снят и статьи опубликованы: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2" invalidUrl="http://www.ncbi.nlm.nih.gov/pubmed?cmd=Search&amp;doptcmdl=Citation&amp;defaultField=Title Word&amp;term=Herfst[author] AND Airborne transmission of influenza A%2FH5N1 virus between ferrets"/>
              </a:rPr>
              <a:t>работа Рона Фуше – в Science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3" invalidUrl="http://www.ncbi.nlm.nih.gov/pubmed?cmd=Search&amp;doptcmdl=Citation&amp;defaultField=Title Word&amp;term=Imai[author] AND Experimental adaptation of an influenza H5 HA confers respiratory droplet transmission to a reassortant H5 HA%2FH1N1 virus in ferrets"/>
              </a:rPr>
              <a:t>статья Каваоки –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  <a:hlinkClick r:id="rId3" invalidUrl="http://www.ncbi.nlm.nih.gov/pubmed?cmd=Search&amp;doptcmdl=Citation&amp;defaultField=Title Word&amp;term=Imai[author] AND Experimental adaptation of an influenza H5 HA confers respiratory droplet transmission to a reassortant H5 HA%2FH1N1 virus in ferrets"/>
              </a:rPr>
              <a:t>Nature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;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оба ученых и еще 38 ведущих мировых вирусологов взяли на себя добровольное обязательство в течение года не проводить опасных экспериментов типа </a:t>
            </a:r>
            <a:r>
              <a:rPr lang="ru-RU" b="1" dirty="0" err="1">
                <a:latin typeface="Times New Roman" charset="0"/>
                <a:ea typeface="Times New Roman" charset="0"/>
                <a:cs typeface="Times New Roman" charset="0"/>
              </a:rPr>
              <a:t>gain-of-function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(GOF, это можно перевести как "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эксперименты приобретения свойств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") – к этому типу как раз и относятся исследования, в процессе которых путем лабораторных манипуляций создаются новые штаммы опасных вирусов, крайне вирулентных и против которых у человека нет естественного иммунитета.</a:t>
            </a:r>
            <a:br>
              <a:rPr lang="ru-RU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84783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55080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55528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21547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5528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Таким образом, опасность биотеррора привела к увеличению закрытости науки, к появлению цензуры в тех областях, где еще не работает штемпель государственной тайны. 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этого было мало – 40 млн. потенциальных жертв лабораторного вируса требовали более решительных действий. 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Многие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ученые требовали вообще прекратить всякие исследования с H5N1. 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январе газета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New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York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Times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в своей редакционной статье призвала ученых во имя безопасности уничтожить все варианты H5N1, правительство США приступило к пересмотру правил обращения с исследованиями «двойного использования» в сторону их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ужесточения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97846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68143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68591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34610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4526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68233"/>
            <a:ext cx="10359887" cy="45651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Игнорирование </a:t>
            </a:r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социальных последствий </a:t>
            </a:r>
            <a:b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7" y="2220686"/>
            <a:ext cx="11639005" cy="463731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Этот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случай показывает, что игнорирование социальных последствий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может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подорвать исследовательские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усилия; </a:t>
            </a:r>
          </a:p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а также,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что </a:t>
            </a:r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принятие на себя этой ответственности </a:t>
            </a:r>
            <a:r>
              <a:rPr lang="ru-RU" b="1" i="1" dirty="0" smtClean="0">
                <a:latin typeface="Times New Roman" charset="0"/>
                <a:ea typeface="Times New Roman" charset="0"/>
                <a:cs typeface="Times New Roman" charset="0"/>
              </a:rPr>
              <a:t>отвечает </a:t>
            </a:r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личным интересам ученых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i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Эксперименты </a:t>
            </a: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Каваока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 вызвали мораторий на исследования, финансируемые США, который занял 3 года. </a:t>
            </a:r>
            <a:endParaRPr lang="ru-RU" i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этот период ценные исследования были остановлены, и прогресс остановился, чтобы обсудить вопрос о приросте функциональных исследований. </a:t>
            </a:r>
            <a:endParaRPr lang="ru-RU" i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будущем вовлечение ученых-биологов на раннем этапе в диалог по возникающим вопросам биобезопасности и по надлежащим мерам предосторожности для укрепления сети предотвращения неправомерного использования наук о жизни двойного назначения может способствовать усилению общественной поддержки этого вида научных исследований.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1623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4730"/>
            <a:ext cx="10515600" cy="103960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Вопросы, связанные с институционализацией науки и общества: групповое мышление</a:t>
            </a:r>
            <a:endParaRPr lang="ru-RU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6" y="2521130"/>
            <a:ext cx="11891554" cy="433686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Групповое мышление - это «… рациональное соответствие - открытая, четко сформулированная философия, которая утверждает, что групповые ценности не только целесообразны [полезны], но также правильны и хороши»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(Уильям Х. Уайт мл. 1952)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Групповое мышление препятствует участию в коллективной ответственности за управление науками о жизни в обществе.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Групповое мышление в некоторой степени является естественным социальным явлением, способствующим социальным отношениям между членами сообщества и вдохновляющим приверженность общим ценностям, таким как профессиональная гордость и чувство ответственности.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3357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45922"/>
            <a:ext cx="10515600" cy="679268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Проблемные аспекты 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группового </a:t>
            </a: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мышления: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2638697"/>
            <a:ext cx="11678194" cy="42193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переоценка силы и морали группы, замкнутость и стремление к единообразию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Ярким примером является анализ групповой динамики в лаборатории ядерного оружия, проведенный Хью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Гастерсоном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(1996): исследователей не поощряли размышлять над этическими проблемами.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Социальные и институциональные особенности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и конфигурации в лаборатории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оправдывали, нормализовали и узаконивали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исследования оружия посредством абстракции, с одной стороны, и групповой динамики, с другой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 и все остальные, ученые являются членами отдельных сообществ и других групп. В частности, ученые являются членами своих исследовательских отделов, университетов или исследовательских институтов, дисциплинарных обществ и других исследовательских сообществ. Члены определенной группы склонны разделять общие ценности и интересы, которые могут отличаться от остального общества. Отдельные ученые, которые хотели бы внести более активный вклад в коллективную ответственность за влияние своих исследований на общество, могут испытывать либо поддержку, либо разочарование со стороны других членов группы.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58657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28954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29402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95421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9591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1234"/>
            <a:ext cx="10624930" cy="2709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40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40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40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4000" b="1" dirty="0" smtClean="0">
                <a:latin typeface="Times New Roman" charset="0"/>
                <a:ea typeface="Times New Roman" charset="0"/>
                <a:cs typeface="Times New Roman" charset="0"/>
              </a:rPr>
              <a:t>Фрагментация </a:t>
            </a:r>
            <a:r>
              <a:rPr lang="ru-RU" sz="4000" b="1" dirty="0">
                <a:latin typeface="Times New Roman" charset="0"/>
                <a:ea typeface="Times New Roman" charset="0"/>
                <a:cs typeface="Times New Roman" charset="0"/>
              </a:rPr>
              <a:t>ответственности</a:t>
            </a:r>
            <a:r>
              <a:rPr lang="ru-RU" sz="40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40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2155370"/>
            <a:ext cx="11612880" cy="4702629"/>
          </a:xfrm>
        </p:spPr>
        <p:txBody>
          <a:bodyPr>
            <a:normAutofit fontScale="25000" lnSpcReduction="20000"/>
          </a:bodyPr>
          <a:lstStyle/>
          <a:p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Одной из проблем является наличие </a:t>
            </a:r>
            <a:r>
              <a:rPr lang="ru-RU" sz="7200" b="1" i="1" dirty="0">
                <a:latin typeface="Times New Roman" charset="0"/>
                <a:ea typeface="Times New Roman" charset="0"/>
                <a:cs typeface="Times New Roman" charset="0"/>
              </a:rPr>
              <a:t>пустот ответственности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, то есть ситуаций, в которых результат является результатом индивидуального взаимодействия, но за которые </a:t>
            </a:r>
            <a:r>
              <a:rPr lang="ru-RU" sz="7200" b="1" i="1" dirty="0">
                <a:latin typeface="Times New Roman" charset="0"/>
                <a:ea typeface="Times New Roman" charset="0"/>
                <a:cs typeface="Times New Roman" charset="0"/>
              </a:rPr>
              <a:t>никто не несет ответственности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sz="7200" i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Другая 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причина состоит в том, что ответственность может быть фрагментирована в том смысле, что ответственные лица могут нести ответственность за различные характеристики результата». </a:t>
            </a:r>
            <a:endParaRPr lang="ru-RU" sz="7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dirty="0">
                <a:latin typeface="Times New Roman" charset="0"/>
                <a:ea typeface="Times New Roman" charset="0"/>
                <a:cs typeface="Times New Roman" charset="0"/>
              </a:rPr>
              <a:t>Организация коллективной ответственности за управление науками о жизни в обществе не является самоочевидной</a:t>
            </a:r>
            <a:r>
              <a:rPr lang="ru-RU" sz="7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7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dirty="0">
                <a:latin typeface="Times New Roman" charset="0"/>
                <a:ea typeface="Times New Roman" charset="0"/>
                <a:cs typeface="Times New Roman" charset="0"/>
              </a:rPr>
              <a:t>Даже когда правительства, исследователи, промышленность и организации гражданского общества выполняют возложенные на них ролевые обязанности, общим результатом может быть фрагментация ответственности</a:t>
            </a:r>
            <a:r>
              <a:rPr lang="ru-RU" sz="7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7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Фрагментация 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может привести к перекрытию и столкновениям, например, если две организации несут ответственность за реагирование на один и тот же кризис, но у каждой разные цели и разные </a:t>
            </a:r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компетенции;</a:t>
            </a:r>
            <a:endParaRPr lang="ru-RU" sz="72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Фрагментация </a:t>
            </a:r>
            <a:r>
              <a:rPr lang="ru-RU" sz="7200" i="1" dirty="0">
                <a:latin typeface="Times New Roman" charset="0"/>
                <a:ea typeface="Times New Roman" charset="0"/>
                <a:cs typeface="Times New Roman" charset="0"/>
              </a:rPr>
              <a:t>также может привести к возникновению пробелов, когда ни одна организация или отдельное лицо не несет формальной ролевой ответственности по реагированию на кризис или устранению рисков</a:t>
            </a:r>
            <a:r>
              <a:rPr lang="ru-RU" sz="7200" i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sz="72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r>
              <a:rPr lang="ru-RU" sz="7200" b="1" dirty="0">
                <a:latin typeface="Times New Roman" charset="0"/>
                <a:ea typeface="Times New Roman" charset="0"/>
                <a:cs typeface="Times New Roman" charset="0"/>
              </a:rPr>
              <a:t>Прогресс в науке и новых технологиях постоянно создает новые бреши, создавая новые непредвиденные риски</a:t>
            </a:r>
            <a:r>
              <a:rPr lang="ru-RU" sz="7200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72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7200" b="1" i="1" dirty="0">
                <a:latin typeface="Times New Roman" charset="0"/>
                <a:ea typeface="Times New Roman" charset="0"/>
                <a:cs typeface="Times New Roman" charset="0"/>
              </a:rPr>
              <a:t>Помимо выполнения собственной ролевой обязанности, правительства, ученые, промышленность и гражданское общество должны постоянно участвовать в диалоге о возникающих рисках и вносить свой вклад в применение предупредительного подхода</a:t>
            </a:r>
            <a:r>
              <a:rPr lang="ru-RU" sz="7200" b="1" i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sz="7200" b="1" i="1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ru-RU" sz="72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2145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99976"/>
            <a:ext cx="10108096" cy="5360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Выводы 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- Резюме</a:t>
            </a:r>
            <a: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1867988"/>
            <a:ext cx="11364686" cy="4990011"/>
          </a:xfrm>
        </p:spPr>
        <p:txBody>
          <a:bodyPr>
            <a:normAutofit fontScale="85000" lnSpcReduction="10000"/>
          </a:bodyPr>
          <a:lstStyle/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Суждения и интерпретация являются важными детерминантами использования научных данных политиками. Одни и те же данные могут использоваться для обоснования очень разных ответных мер политики. Ученые, консультирующие политиков, должны знать, как их данные могут быть использованы в обществе.</a:t>
            </a:r>
          </a:p>
          <a:p>
            <a:pPr marL="0" indent="0" algn="just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Пример исследования «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Gain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Function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» показывает важность своевременного и постоянного вложения времени в диалог с правительствами и заинтересованными сторонами в обществе о потенциальных рисках их исследований и о соответствующих предупредительных подходах для снижения этих рисков.</a:t>
            </a:r>
          </a:p>
          <a:p>
            <a:pPr marL="0" indent="0" algn="just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Групповое мышление в какой-то мере естественно в любом человеческом сообществе, включая науки о жизни. Это может вызвать этические проблемы, о которых ученым следует знать и избегать.</a:t>
            </a:r>
          </a:p>
          <a:p>
            <a:pPr marL="0" indent="0" algn="just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Фрагментация ответственности может привести к дублированию, но противоречивым обязанностям и пробелам в ответственности, когда никто не несет формальной ролевой ответственности.</a:t>
            </a:r>
          </a:p>
          <a:p>
            <a:pPr algn="just"/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46583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4" y="1632858"/>
            <a:ext cx="11665130" cy="52251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Академическая свобода - это основная ценность научных исследований, которая должна быть сбалансирована в каждом конкретном случае с необходимостью защиты безопасности граждан и общества.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Аргументы в пользу публикации результатов научных исследований должны быть сбалансированы аргументами в пользу защиты секретной или коммерческой информации.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Отдельные ученые могут ценить объективность больше, чем актуальность для общества, или наоборот. На общественном уровне содействие принятию решений по управлению науками о жизни на основе фактических данных и участия требует ответственного баланса обоих принципов.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Концепции и подходы к коллективной ответственности за управление науками о жизни и технологиями в обществе, а также представленные инструменты, которые позволяют ученым выполнять свою особую роль, могут помочь исследователям в разработке стратегий ответственного управления науками о жизни двойного назначения в реальной жизни.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1000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7551"/>
            <a:ext cx="10611678" cy="3843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Этические 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дилеммы в научной практике</a:t>
            </a:r>
            <a: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11" y="1946366"/>
            <a:ext cx="11612880" cy="4533947"/>
          </a:xfrm>
        </p:spPr>
        <p:txBody>
          <a:bodyPr>
            <a:normAutofit fontScale="32500" lnSpcReduction="20000"/>
          </a:bodyPr>
          <a:lstStyle/>
          <a:p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В обществе не существует единого универсального стандарта выполнения научных исследований, некоторые ученые склонны подчеркивать стандарты честности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исследований,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в то время как другие уделяют больше внимания достижению социальных целей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4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ALLEA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- Европейская федерация академий наук и гуманитарных наук, представляющая более 50 академий из более чем 40 стран ЕС и стран, не входящих в ЕС. С момента своего основания в 1994 году ALLEA выступает от имени своих членов на европейской и международной арене, продвигает науку как глобальное общественное благо и способствует научному сотрудничеству через границы и дисциплины.</a:t>
            </a:r>
          </a:p>
          <a:p>
            <a:pPr fontAlgn="base"/>
            <a:r>
              <a:rPr lang="ru-RU" sz="4600" b="1" i="1" dirty="0" smtClean="0">
                <a:latin typeface="Times New Roman" charset="0"/>
                <a:ea typeface="Times New Roman" charset="0"/>
                <a:cs typeface="Times New Roman" charset="0"/>
              </a:rPr>
              <a:t>Европейский </a:t>
            </a:r>
            <a:r>
              <a:rPr lang="ru-RU" sz="4600" b="1" i="1" dirty="0">
                <a:latin typeface="Times New Roman" charset="0"/>
                <a:ea typeface="Times New Roman" charset="0"/>
                <a:cs typeface="Times New Roman" charset="0"/>
              </a:rPr>
              <a:t>кодекс поведения в отношении честности исследований 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  служит европейскому исследовательскому сообществу основой для саморегулирования во всех научных и научных дисциплинах и для всех исследовательских условий.</a:t>
            </a:r>
          </a:p>
          <a:p>
            <a:pPr fontAlgn="base"/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В пересмотренной редакции Кодекса от 2017 года рассматриваются новые проблемы, возникающие, среди прочего, в результате технологических достижений, открытой науки, гражданской науки и социальных сетей. 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  <a:hlinkClick r:id="rId2"/>
              </a:rPr>
              <a:t>Европейская комиссия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  признает Кодекс в качестве справочного документа для целостности исследований для всех финансируемого ЕС исследовательских проектов и в качестве модели для организаций и исследователей по всей Европе.</a:t>
            </a:r>
          </a:p>
          <a:p>
            <a:pPr fontAlgn="base"/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Кодекс был первоначально опубликован на английском языке 24 марта 2017 года и переведен на все официальные языки ЕС Службой переводов Европейской комиссии при поддержке  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  <a:hlinkClick r:id="rId3"/>
              </a:rPr>
              <a:t>академий-членов ALLEA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sz="4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46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ru-RU" sz="4600" b="1" dirty="0" smtClean="0">
                <a:latin typeface="Times New Roman" charset="0"/>
                <a:ea typeface="Times New Roman" charset="0"/>
                <a:cs typeface="Times New Roman" charset="0"/>
              </a:rPr>
              <a:t>Принципы </a:t>
            </a:r>
            <a:r>
              <a:rPr lang="ru-RU" sz="4600" b="1" dirty="0">
                <a:latin typeface="Times New Roman" charset="0"/>
                <a:ea typeface="Times New Roman" charset="0"/>
                <a:cs typeface="Times New Roman" charset="0"/>
              </a:rPr>
              <a:t>честности исследований </a:t>
            </a:r>
            <a:r>
              <a:rPr lang="ru-RU" sz="4600" b="1" dirty="0" smtClean="0">
                <a:latin typeface="Times New Roman" charset="0"/>
                <a:ea typeface="Times New Roman" charset="0"/>
                <a:cs typeface="Times New Roman" charset="0"/>
              </a:rPr>
              <a:t>ALLEA</a:t>
            </a:r>
            <a:endParaRPr lang="ru-RU" sz="4600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4600" i="1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sz="4600" i="1" dirty="0">
                <a:latin typeface="Times New Roman" charset="0"/>
                <a:ea typeface="Times New Roman" charset="0"/>
                <a:cs typeface="Times New Roman" charset="0"/>
              </a:rPr>
              <a:t>Надежность</a:t>
            </a:r>
            <a:endParaRPr lang="ru-RU" sz="46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4600" i="1" dirty="0">
                <a:latin typeface="Times New Roman" charset="0"/>
                <a:ea typeface="Times New Roman" charset="0"/>
                <a:cs typeface="Times New Roman" charset="0"/>
              </a:rPr>
              <a:t>- Честность</a:t>
            </a:r>
            <a:endParaRPr lang="ru-RU" sz="46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4600" i="1" dirty="0">
                <a:latin typeface="Times New Roman" charset="0"/>
                <a:ea typeface="Times New Roman" charset="0"/>
                <a:cs typeface="Times New Roman" charset="0"/>
              </a:rPr>
              <a:t>- Уважение</a:t>
            </a:r>
            <a:endParaRPr lang="ru-RU" sz="46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4600" i="1" dirty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sz="4600" i="1" dirty="0" smtClean="0">
                <a:latin typeface="Times New Roman" charset="0"/>
                <a:ea typeface="Times New Roman" charset="0"/>
                <a:cs typeface="Times New Roman" charset="0"/>
              </a:rPr>
              <a:t>Подотчетность</a:t>
            </a:r>
            <a:endParaRPr lang="ru-RU" sz="46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533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99144"/>
            <a:ext cx="10206038" cy="5778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Д</a:t>
            </a:r>
            <a:r>
              <a:rPr lang="en-US" sz="3200" b="1" dirty="0" err="1" smtClean="0">
                <a:latin typeface="Times New Roman" charset="0"/>
                <a:ea typeface="Times New Roman" charset="0"/>
                <a:cs typeface="Times New Roman" charset="0"/>
              </a:rPr>
              <a:t>войно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b="1" dirty="0" err="1" smtClean="0">
                <a:latin typeface="Times New Roman" charset="0"/>
                <a:ea typeface="Times New Roman" charset="0"/>
                <a:cs typeface="Times New Roman" charset="0"/>
              </a:rPr>
              <a:t>назначени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7" y="2442754"/>
            <a:ext cx="11560629" cy="37342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Дилемма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— очень сложный выбор.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Этическая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дилемма — очень сложный выбор, который должен быть разрешён исходя из этических и моральных норм.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ой путь, является интернет</a:t>
            </a:r>
            <a:r>
              <a:rPr lang="en-US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Для ученых, работающих в области наук о жизни, действительно очень важна возможность разобраться с этой новой формой двойного назначения.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Лишь только когда они понимают, что их работа, выполняемая с самыми благими намерениями, может быть использована ненадлежащим образом в злонамеренных целях, они могут осознать важность оценки собственных обязательств, с тем чтобы помочь предотвратить такое ненадлежащие использование.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надлежащих</a:t>
            </a:r>
            <a:r>
              <a:rPr lang="en-US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гражданских целей, которые могут быть злонамеренно использованы другими сторонами для враждебных целей.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8739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00" y="1666682"/>
            <a:ext cx="10373140" cy="880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100" b="1" dirty="0" smtClean="0">
                <a:latin typeface="Times New Roman" charset="0"/>
                <a:ea typeface="Times New Roman" charset="0"/>
                <a:cs typeface="Times New Roman" charset="0"/>
              </a:rPr>
              <a:t>Этический </a:t>
            </a:r>
            <a:r>
              <a:rPr lang="ru-RU" sz="3100" b="1" dirty="0">
                <a:latin typeface="Times New Roman" charset="0"/>
                <a:ea typeface="Times New Roman" charset="0"/>
                <a:cs typeface="Times New Roman" charset="0"/>
              </a:rPr>
              <a:t>кодекс молодых </a:t>
            </a:r>
            <a:r>
              <a:rPr lang="ru-RU" sz="3100" b="1" dirty="0" smtClean="0">
                <a:latin typeface="Times New Roman" charset="0"/>
                <a:ea typeface="Times New Roman" charset="0"/>
                <a:cs typeface="Times New Roman" charset="0"/>
              </a:rPr>
              <a:t>ученых, принятый на Всемирном Экономическом Форуме, январь 2018 </a:t>
            </a:r>
            <a:r>
              <a:rPr lang="ru-RU" sz="31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1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69326"/>
            <a:ext cx="11075126" cy="3931919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Взаимодействовать с общественностью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Искать правду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Минимизировать вред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Общаться с лицами, принимающими решения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Поддержка разнообразия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Быть наставником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- Быть подотчетным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1167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55371"/>
            <a:ext cx="10320130" cy="402159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 Большое внимание уделяется роли науки в обществе как в средствах массовой информации, так и в научном сообществе. Позиция, которую люди занимают в публичном обсуждении, зависит от их личного представления о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технологии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(например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нейтральная, полезная, рискованная или неэтичная). 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Ученые, участвующие в публичном диалоге о своей работе, должны учитывать эти различия в восприятии, если они хотят эффективно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общаться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5341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838200" y="2952659"/>
            <a:ext cx="10320338" cy="96619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5341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686163"/>
            <a:ext cx="4129777" cy="12300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b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Свобода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научных исследований - ценнейшее завоевание цивилизации </a:t>
            </a:r>
            <a:b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26" y="1687204"/>
            <a:ext cx="5596162" cy="314983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35131" y="2599513"/>
            <a:ext cx="5524095" cy="41929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Нидерландские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американские и японские исследователи вывели смертельно опасный для человека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штамм вируса птичьего гриппа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Можно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ли публиковать результаты этих работ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Вирус-убийца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: как сделать так, чтобы наука не служила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террористам!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Но,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как быть, если эти исследования касаются темы, имеющей прямое отношение к общественной безопасности?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что делать, если публикация результатов исследований может быть использована злоумышленниками - например, террористами - во вред человечеству?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Эти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вопросы сами по себе не новы, но они опять встали в полный рост в конце прошлого - начале нынешнего годов и вызвали бурные дискуссии среди ученых.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6862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48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charset="0"/>
                <a:ea typeface="Times New Roman" charset="0"/>
                <a:cs typeface="Times New Roman" charset="0"/>
              </a:rPr>
              <a:t>Жаркие дискуссии вокруг смертельно опасного штамма вируса H5N1</a:t>
            </a:r>
            <a:endParaRPr lang="ru-RU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2596342"/>
            <a:ext cx="11364686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группы исследователей: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одна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во главе с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Роном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Ron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Fouchier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) из Медицинского центра Эразма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Роттердамского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в Нидерландах,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другая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под руководством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Йошихиро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Каваоки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Yoshihiro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Kawaoka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) из Висконсинского университета в Мэдисоне, США, и Токийского университета, Япония.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Обе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группы, независимо друг от друга занимающиеся изучением вируса H5N1 (возбудителя птичьего гриппа), доложили на одном из семинаров, что им удалось в лабораторных условиях посредством всего лишь нескольких генетических манипуляций получить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штамм, способный вызвать среди людей глобальную пандемию со многими миллионами жертв.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1870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Подробные статьи об этих исследований были переданы в авторитетный журнал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Science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для публикации и получили одобрение редакции.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тут в дело вмешался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Национальный научно-консультативный совет по биобезопасности при Министерстве здравоохранения США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выступил с призывом к авторам статей и редакции журнала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воздержаться в публикации от изложения методических и прочих деталей, которые позволили бы злоумышленникам повторить эти эксперименты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71720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42017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42465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08484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6020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36081"/>
            <a:ext cx="10293626" cy="503727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Авторы и редакция, хоть и с оговорками, согласились с этой рекомендацией, в целом же научное сообщество раскололось, причем не на две, а на три части.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Одни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выступают против каких бы то ни было ограничений, считая их цензурой и чуть ли не возвратом к временам инквизиции,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другие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ратуют за разумные меры безопасности при публикации результатов научных работ,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третьи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полагают, что ответственные исследователи в принципе не вправе проводить подобные эксперименты.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 каждой группы есть свои весомые аргументы.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21090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81206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8165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24767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3635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8962"/>
            <a:ext cx="10267122" cy="66431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Реальные угрозы</a:t>
            </a: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4240"/>
            <a:ext cx="10267122" cy="4345577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 одной стороны, угрозу действительно нельзя сбрасывать со счетов. Пока вирус H5N1 если и передается человеку, то лишь непосредственно от птицы, да и то "не очень охотно".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что будет, если террористы, опираясь на детальные описания опытов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Каваоки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воссоздадут в своих подпольных лабораториях высоковирулентный штамм вируса птичьего гриппа?</a:t>
            </a:r>
          </a:p>
          <a:p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Доналд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Хендерсон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Donald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Henderson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), издатель журнала "Биобезопасность и биотерроризм", говорит: "С моей точки зрения, такой вирус H5N1 был бы самым опасным биологическим оружием из всех возможных. Возьмите одну из наиболее массовых эпидемий прошлого: от так называемой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"испанки" в 1918 году умерли всего два процента заболевших, и тем не менее она унесла - по разным оценкам - от 25 до 50 миллионов жизней.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теперь посмотрите на птичий грипп: за последние восемь лет во всем мире им заболели чуть менее 600 человек, но из них почти 60 процентов умерли. Если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вирус птичьего гриппа обретет вирулентность вируса испанского гриппа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то есть станет так же легко передаваться от человека к человеку воздушно-капельным путем,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вызовет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глобальную пандемию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 десятками или даже сотнями миллионов жертв. Вот поэтому я и считаю, что результаты этих исследований публиковать нельзя".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857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4230"/>
            <a:ext cx="10359887" cy="9070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Всего несколько мутаций - и вирус становится убийцей</a:t>
            </a: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2351314"/>
            <a:ext cx="11625943" cy="434993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А результаты эти действительно впечатляют и вселяют нешуточную тревогу, говорит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Даньел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Перез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Daniel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Perez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), вирусолог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Мэрилендского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университета, присутствовавший на том семинаре, где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впервые представил свою работу: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"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Главный вопрос гласил: почему вирус H5N1 не может переходить от человека к человеку? Чего ему для этого не хватает? Как он должен мутировать, чтобы обрести эту способность?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Фушье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нашел ответ на этот вопрос".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Ученый генетически модифицировал вирус и инфицировал им подопытных хорьков, в их организмах вирус мутировал дальше.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какой-то момент он обрел способность передаваться от одной особи к другой и начал косить животных целыми вольерами.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Чтобы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вирус птичьего гриппа стал таким же заразным, как и вирус обычного сезонного гриппа человека, ему оказалось достаточно пяти мутаций.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Причем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все они - правда, порознь - уже были зарегистрированы в природных условиях.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9551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75767"/>
            <a:ext cx="10253870" cy="84082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Ошибки случаются, такова жизнь</a:t>
            </a: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817" y="2155371"/>
            <a:ext cx="11691257" cy="47026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"Конечно, результаты опытов на животных нельзя механически переносить на людей, - говорит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Даньел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Перез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- но хорьки считаются лучшим модельным организмом для изучения воздействия вируса гриппа на человека.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Поэтому мы полагаем, что то, что произошло с хорьками, вполне может случиться и с людьми".</a:t>
            </a:r>
          </a:p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Именно это и тревожит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Доналда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Хендерсона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дело тут даже не ограничивается террористической угрозой, говорит эксперт в сфере биобезопасности: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"Исследователь дает подробную инструкцию по созданию чрезвычайно опасного штамма вируса H5N1. Ясно, что и другие ученые захотят работать с этим вирусом. И может случиться так, что он вырвется из лаборатории наружу. Как бы аккуратно вирусологи ни работали, как бы строго ни соблюдали инструкции и предписания, на практике трагические ошибки все же случаются, такова реальная жизнь. И вирусы из лабораторий время от времени попадают в окружающую среду".</a:t>
            </a:r>
          </a:p>
          <a:p>
            <a:pPr algn="just"/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00" y="132531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8084" y="202828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4012" y="1032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017" y="16929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6057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1880</Words>
  <Application>Microsoft Office PowerPoint</Application>
  <PresentationFormat>Произвольный</PresentationFormat>
  <Paragraphs>119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«Этические дилеммы»</vt:lpstr>
      <vt:lpstr>Двойное назначение</vt:lpstr>
      <vt:lpstr>      Свобода научных исследований - ценнейшее завоевание цивилизации  </vt:lpstr>
      <vt:lpstr>Жаркие дискуссии вокруг смертельно опасного штамма вируса H5N1</vt:lpstr>
      <vt:lpstr>Слайд 5</vt:lpstr>
      <vt:lpstr>Слайд 6</vt:lpstr>
      <vt:lpstr>Реальные угрозы</vt:lpstr>
      <vt:lpstr>Всего несколько мутаций - и вирус становится убийцей</vt:lpstr>
      <vt:lpstr>Ошибки случаются, такова жизнь</vt:lpstr>
      <vt:lpstr>Чтобы отразить угрозу, надо ее знать</vt:lpstr>
      <vt:lpstr>Слайд 11</vt:lpstr>
      <vt:lpstr>Слайд 12</vt:lpstr>
      <vt:lpstr> Игнорирование социальных последствий  </vt:lpstr>
      <vt:lpstr>Вопросы, связанные с институционализацией науки и общества: групповое мышление</vt:lpstr>
      <vt:lpstr>Проблемные аспекты группового мышления:</vt:lpstr>
      <vt:lpstr>  Фрагментация ответственности   </vt:lpstr>
      <vt:lpstr> Выводы - Резюме </vt:lpstr>
      <vt:lpstr>Слайд 18</vt:lpstr>
      <vt:lpstr> Этические дилеммы в научной практике </vt:lpstr>
      <vt:lpstr> Этический кодекс молодых ученых, принятый на Всемирном Экономическом Форуме, январь 2018  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«Этические дилеммы»</dc:title>
  <dc:creator>пользователь Microsoft Office</dc:creator>
  <cp:lastModifiedBy>Samar</cp:lastModifiedBy>
  <cp:revision>26</cp:revision>
  <dcterms:created xsi:type="dcterms:W3CDTF">2021-03-05T09:53:31Z</dcterms:created>
  <dcterms:modified xsi:type="dcterms:W3CDTF">2021-04-15T12:05:55Z</dcterms:modified>
</cp:coreProperties>
</file>