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5"/>
  </p:notesMasterIdLst>
  <p:sldIdLst>
    <p:sldId id="256" r:id="rId2"/>
    <p:sldId id="268" r:id="rId3"/>
    <p:sldId id="269" r:id="rId4"/>
    <p:sldId id="281" r:id="rId5"/>
    <p:sldId id="280" r:id="rId6"/>
    <p:sldId id="312" r:id="rId7"/>
    <p:sldId id="313" r:id="rId8"/>
    <p:sldId id="314" r:id="rId9"/>
    <p:sldId id="267" r:id="rId10"/>
    <p:sldId id="271" r:id="rId11"/>
    <p:sldId id="273" r:id="rId12"/>
    <p:sldId id="274" r:id="rId13"/>
    <p:sldId id="275" r:id="rId14"/>
    <p:sldId id="276" r:id="rId15"/>
    <p:sldId id="258" r:id="rId16"/>
    <p:sldId id="259" r:id="rId17"/>
    <p:sldId id="260" r:id="rId18"/>
    <p:sldId id="261" r:id="rId19"/>
    <p:sldId id="263" r:id="rId20"/>
    <p:sldId id="283" r:id="rId21"/>
    <p:sldId id="284" r:id="rId22"/>
    <p:sldId id="285" r:id="rId23"/>
    <p:sldId id="286" r:id="rId24"/>
    <p:sldId id="287" r:id="rId25"/>
    <p:sldId id="290" r:id="rId26"/>
    <p:sldId id="289" r:id="rId27"/>
    <p:sldId id="291" r:id="rId28"/>
    <p:sldId id="292" r:id="rId29"/>
    <p:sldId id="293" r:id="rId30"/>
    <p:sldId id="294" r:id="rId31"/>
    <p:sldId id="295" r:id="rId32"/>
    <p:sldId id="297" r:id="rId33"/>
    <p:sldId id="298" r:id="rId34"/>
    <p:sldId id="300" r:id="rId35"/>
    <p:sldId id="301" r:id="rId36"/>
    <p:sldId id="302" r:id="rId37"/>
    <p:sldId id="303" r:id="rId38"/>
    <p:sldId id="306" r:id="rId39"/>
    <p:sldId id="305" r:id="rId40"/>
    <p:sldId id="307" r:id="rId41"/>
    <p:sldId id="308" r:id="rId42"/>
    <p:sldId id="309" r:id="rId43"/>
    <p:sldId id="315" r:id="rId4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43"/>
  </p:normalViewPr>
  <p:slideViewPr>
    <p:cSldViewPr snapToGrid="0" snapToObjects="1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3E5144-E303-DF42-9BD4-F27F5AF14563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7AC26A-4516-1047-8BB1-1EFD00CA31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3431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7629-945F-E740-B562-78863A587ECC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C8C3D-E32B-2041-9CB6-E8206C7927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373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7629-945F-E740-B562-78863A587ECC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C8C3D-E32B-2041-9CB6-E8206C7927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6282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7629-945F-E740-B562-78863A587ECC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C8C3D-E32B-2041-9CB6-E8206C7927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47620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7629-945F-E740-B562-78863A587ECC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C8C3D-E32B-2041-9CB6-E8206C7927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4466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7629-945F-E740-B562-78863A587ECC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C8C3D-E32B-2041-9CB6-E8206C7927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31696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7629-945F-E740-B562-78863A587ECC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C8C3D-E32B-2041-9CB6-E8206C7927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51224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7629-945F-E740-B562-78863A587ECC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C8C3D-E32B-2041-9CB6-E8206C7927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61836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7629-945F-E740-B562-78863A587ECC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C8C3D-E32B-2041-9CB6-E8206C7927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7009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7629-945F-E740-B562-78863A587ECC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C8C3D-E32B-2041-9CB6-E8206C7927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4796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7629-945F-E740-B562-78863A587ECC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C8C3D-E32B-2041-9CB6-E8206C7927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43858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7629-945F-E740-B562-78863A587ECC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C8C3D-E32B-2041-9CB6-E8206C7927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17065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F7629-945F-E740-B562-78863A587ECC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C8C3D-E32B-2041-9CB6-E8206C7927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3540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hyperlink" Target="https://iqb.ru/catalog/3dscanners/" TargetMode="External"/><Relationship Id="rId7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.png"/><Relationship Id="rId5" Type="http://schemas.openxmlformats.org/officeDocument/2006/relationships/hyperlink" Target="https://blog.iqb.ru/new-business-model-interview/" TargetMode="External"/><Relationship Id="rId4" Type="http://schemas.openxmlformats.org/officeDocument/2006/relationships/hyperlink" Target="https://blog.iqb.ru/maks-2019/" TargetMode="External"/><Relationship Id="rId9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https://ru.wikipedia.org/wiki/%D0%A1%D0%BE%D0%B5%D0%B4%D0%B8%D0%BD%D1%91%D0%BD%D0%BD%D1%8B%D0%B5_%D0%A8%D1%82%D0%B0%D1%82%D1%8B_%D0%90%D0%BC%D0%B5%D1%80%D0%B8%D0%BA%D0%B8" TargetMode="External"/><Relationship Id="rId7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jpeg"/><Relationship Id="rId5" Type="http://schemas.openxmlformats.org/officeDocument/2006/relationships/hyperlink" Target="https://ru.wikipedia.org/wiki/%D0%91%D0%B5%D1%81%D0%BF%D0%B8%D0%BB%D0%BE%D1%82%D0%BD%D1%8B%D0%B9_%D0%BB%D0%B5%D1%82%D0%B0%D1%82%D0%B5%D0%BB%D1%8C%D0%BD%D1%8B%D0%B9_%D0%B0%D0%BF%D0%BF%D0%B0%D1%80%D0%B0%D1%82" TargetMode="External"/><Relationship Id="rId10" Type="http://schemas.openxmlformats.org/officeDocument/2006/relationships/image" Target="../media/image4.png"/><Relationship Id="rId4" Type="http://schemas.openxmlformats.org/officeDocument/2006/relationships/hyperlink" Target="https://ru.wikipedia.org/wiki/F-35" TargetMode="External"/><Relationship Id="rId9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797627"/>
            <a:ext cx="9144000" cy="1549400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Times New Roman" charset="0"/>
                <a:ea typeface="Times New Roman" charset="0"/>
                <a:cs typeface="Times New Roman" charset="0"/>
              </a:rPr>
              <a:t>Этика и ответственные исследования: основные понятия и концепции</a:t>
            </a:r>
            <a:r>
              <a:rPr lang="ru-RU" sz="4000" dirty="0" smtClean="0">
                <a:effectLst/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lang="ru-RU" sz="4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911534"/>
            <a:ext cx="9144000" cy="1655762"/>
          </a:xfrm>
        </p:spPr>
        <p:txBody>
          <a:bodyPr/>
          <a:lstStyle/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Насырова Ф.Ю.</a:t>
            </a: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Душанбе, 29.03. 2021</a:t>
            </a:r>
          </a:p>
          <a:p>
            <a:endParaRPr lang="ru-RU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33955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560905"/>
            <a:ext cx="10191750" cy="50641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latin typeface="Times New Roman" charset="0"/>
                <a:ea typeface="Times New Roman" charset="0"/>
                <a:cs typeface="Times New Roman" charset="0"/>
              </a:rPr>
              <a:t>Вызовы</a:t>
            </a:r>
            <a:endParaRPr lang="ru-RU" sz="32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5083" y="2138289"/>
            <a:ext cx="11774659" cy="424822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…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наука быстро развивается и важна во всех аспектах современной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жизни;</a:t>
            </a: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более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мощные методы, чем несколько лет назад, позволили совершить заметный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прорыв;</a:t>
            </a: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сопровождаются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беспокойством о том, что темп слишком быстрый, чтобы его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контролировать;</a:t>
            </a:r>
          </a:p>
          <a:p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к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роме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того, общее непонимание неспециалистами того, что происходит в лабораториях или в науке.…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н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едавнее предположение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о том, что 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covid-19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(вирус короны) создан человеком, является хорошей иллюстрацией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недоразумения, что это? 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Данная дезинформация </a:t>
            </a:r>
            <a:r>
              <a:rPr lang="mr-IN" b="1" dirty="0" smtClean="0">
                <a:latin typeface="Times New Roman" charset="0"/>
                <a:ea typeface="Times New Roman" charset="0"/>
                <a:cs typeface="Times New Roman" charset="0"/>
              </a:rPr>
              <a:t>–</a:t>
            </a: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 это невежество или преднамеренно сделано?</a:t>
            </a:r>
            <a:endParaRPr lang="ru-RU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497502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560466"/>
            <a:ext cx="10515600" cy="677862"/>
          </a:xfrm>
        </p:spPr>
        <p:txBody>
          <a:bodyPr/>
          <a:lstStyle/>
          <a:p>
            <a:pPr algn="ctr"/>
            <a:r>
              <a:rPr lang="ru-RU" sz="3600" b="1" dirty="0">
                <a:latin typeface="Times New Roman" charset="0"/>
                <a:ea typeface="Times New Roman" charset="0"/>
                <a:cs typeface="Times New Roman" charset="0"/>
              </a:rPr>
              <a:t>Законные опасения…?</a:t>
            </a:r>
            <a:endParaRPr lang="ru-RU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1692" y="2222694"/>
            <a:ext cx="11282290" cy="463530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Какова роль?</a:t>
            </a:r>
          </a:p>
          <a:p>
            <a:pPr marL="0" indent="0">
              <a:buNone/>
            </a:pP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- </a:t>
            </a: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программиста 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автономных оружейных </a:t>
            </a: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систем; 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- биолога при 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синтезе новых </a:t>
            </a: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патогенов;.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- инженера 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по созданию ракетных </a:t>
            </a: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комплексов;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- лаборанта, 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если он видит небезопасные методы работы, сомнительную </a:t>
            </a: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работу; 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- химика, 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поднимающий флаг, если фармацевтическое соединение может быть небезопасным</a:t>
            </a: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...</a:t>
            </a: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У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кого-нибудь из них есть роль?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Что они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должны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?</a:t>
            </a:r>
          </a:p>
          <a:p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О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тветственны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ли они за использование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открытий?</a:t>
            </a: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Несут ли они ответственность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за свою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науку?</a:t>
            </a: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Нужно ли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нам, как ученым, об этом говорить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?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Это те вопросы, которые должны быть подняты и обсуждены на семинаре.</a:t>
            </a:r>
            <a:endParaRPr lang="ru-RU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884363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574801"/>
            <a:ext cx="10320338" cy="8064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latin typeface="Times New Roman" charset="0"/>
                <a:ea typeface="Times New Roman" charset="0"/>
                <a:cs typeface="Times New Roman" charset="0"/>
              </a:rPr>
              <a:t>Но почему, почему мы хотим взаимодействовать с научным сообществом…?</a:t>
            </a:r>
            <a:endParaRPr lang="ru-RU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57" y="2560320"/>
            <a:ext cx="11535508" cy="4107765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Исследовательское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сообщество… </a:t>
            </a:r>
            <a:endParaRPr lang="ru-RU" b="1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Непосредственно затронуты…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Законодательство, Регулирование, Коды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Подлежит штрафами; </a:t>
            </a:r>
          </a:p>
          <a:p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Р</a:t>
            </a:r>
            <a:r>
              <a:rPr lang="ru-RU" dirty="0" err="1" smtClean="0">
                <a:latin typeface="Times New Roman" charset="0"/>
                <a:ea typeface="Times New Roman" charset="0"/>
                <a:cs typeface="Times New Roman" charset="0"/>
              </a:rPr>
              <a:t>епутационный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 ущерб.</a:t>
            </a:r>
          </a:p>
          <a:p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Исследовательское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сообщество играет жизненно важную </a:t>
            </a: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роль в качестве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ключевой заинтересованной стороны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…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Хранилище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соответствующей экспертизы…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Способен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формировать и формировать дебаты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…</a:t>
            </a: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Как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опекун и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привратник исполнитель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и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надзор</a:t>
            </a:r>
          </a:p>
          <a:p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Итак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, это актуально для вас ...… Исследователи должны сыграть активную роль</a:t>
            </a:r>
          </a:p>
          <a:p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400641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632170"/>
            <a:ext cx="10515600" cy="844697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latin typeface="Times New Roman" charset="0"/>
                <a:ea typeface="Times New Roman" charset="0"/>
                <a:cs typeface="Times New Roman" charset="0"/>
              </a:rPr>
              <a:t>Но почему ... (снова</a:t>
            </a:r>
            <a:r>
              <a:rPr lang="ru-RU" sz="3200" b="1" dirty="0" smtClean="0">
                <a:latin typeface="Times New Roman" charset="0"/>
                <a:ea typeface="Times New Roman" charset="0"/>
                <a:cs typeface="Times New Roman" charset="0"/>
              </a:rPr>
              <a:t>)?</a:t>
            </a:r>
            <a:br>
              <a:rPr lang="ru-RU" sz="3200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1691" y="2506662"/>
            <a:ext cx="11591779" cy="4351338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Наука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и технологии не ведутся и не производятся в социальном </a:t>
            </a: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вакууме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.… Оказывают 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преобразующее влияние на </a:t>
            </a: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общество;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… По 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своей сути </a:t>
            </a: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направляемые 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обществом</a:t>
            </a: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</a:p>
          <a:p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Поведение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науки может определяться изменением социальных и социальных </a:t>
            </a: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установок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.… Например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, методы лечения людей, правила безопасности в лабораториях, допустимые исследования (стволовые клетки, исследования на животных)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398801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92702"/>
            <a:ext cx="10515600" cy="959182"/>
          </a:xfrm>
        </p:spPr>
        <p:txBody>
          <a:bodyPr/>
          <a:lstStyle/>
          <a:p>
            <a:r>
              <a:rPr lang="ru-RU" sz="3600" b="1" dirty="0">
                <a:latin typeface="Times New Roman" charset="0"/>
                <a:ea typeface="Times New Roman" charset="0"/>
                <a:cs typeface="Times New Roman" charset="0"/>
              </a:rPr>
              <a:t>Но </a:t>
            </a:r>
            <a:r>
              <a:rPr lang="ru-RU" sz="3600" b="1" dirty="0" smtClean="0">
                <a:latin typeface="Times New Roman" charset="0"/>
                <a:ea typeface="Times New Roman" charset="0"/>
                <a:cs typeface="Times New Roman" charset="0"/>
              </a:rPr>
              <a:t>как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…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346141"/>
            <a:ext cx="10515600" cy="4351338"/>
          </a:xfrm>
        </p:spPr>
        <p:txBody>
          <a:bodyPr/>
          <a:lstStyle/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Что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вы думаете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?</a:t>
            </a: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Нам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нужно об этом говорить? Нужно ли ученым об этом говорить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?</a:t>
            </a:r>
            <a:endParaRPr lang="ru-RU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Как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нам нужно об этом говорить? Где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?</a:t>
            </a: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Какие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тренинги, инструменты или методы нужны ученым, чтобы говорить об этом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?</a:t>
            </a: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Что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было бы наиболее эффективным способом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для того, чтобы сделать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это?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64970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666772"/>
            <a:ext cx="10506075" cy="749299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charset="0"/>
                <a:ea typeface="Times New Roman" charset="0"/>
                <a:cs typeface="Times New Roman" charset="0"/>
              </a:rPr>
              <a:t>Этические проблемы </a:t>
            </a:r>
            <a:r>
              <a:rPr lang="en-US" sz="3200" b="1" dirty="0" smtClean="0">
                <a:latin typeface="Times New Roman" charset="0"/>
                <a:ea typeface="Times New Roman" charset="0"/>
                <a:cs typeface="Times New Roman" charset="0"/>
              </a:rPr>
              <a:t>XX</a:t>
            </a:r>
            <a:r>
              <a:rPr lang="ru-RU" sz="3200" b="1" dirty="0" smtClean="0">
                <a:latin typeface="Times New Roman" charset="0"/>
                <a:ea typeface="Times New Roman" charset="0"/>
                <a:cs typeface="Times New Roman" charset="0"/>
              </a:rPr>
              <a:t> - </a:t>
            </a:r>
            <a:r>
              <a:rPr lang="en-US" sz="3200" b="1" dirty="0" smtClean="0">
                <a:latin typeface="Times New Roman" charset="0"/>
                <a:ea typeface="Times New Roman" charset="0"/>
                <a:cs typeface="Times New Roman" charset="0"/>
              </a:rPr>
              <a:t>XXI </a:t>
            </a:r>
            <a:r>
              <a:rPr lang="ru-RU" sz="3200" b="1" dirty="0" smtClean="0">
                <a:latin typeface="Times New Roman" charset="0"/>
                <a:ea typeface="Times New Roman" charset="0"/>
                <a:cs typeface="Times New Roman" charset="0"/>
              </a:rPr>
              <a:t>веков</a:t>
            </a:r>
            <a:endParaRPr lang="ru-RU" sz="32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7287" y="2416071"/>
            <a:ext cx="11277014" cy="4313341"/>
          </a:xfrm>
        </p:spPr>
        <p:txBody>
          <a:bodyPr>
            <a:normAutofit fontScale="40000" lnSpcReduction="20000"/>
          </a:bodyPr>
          <a:lstStyle/>
          <a:p>
            <a:r>
              <a:rPr lang="ru-RU" sz="6000" dirty="0" smtClean="0">
                <a:latin typeface="Times New Roman" charset="0"/>
                <a:ea typeface="Times New Roman" charset="0"/>
                <a:cs typeface="Times New Roman" charset="0"/>
              </a:rPr>
              <a:t>Проблемы </a:t>
            </a:r>
            <a:r>
              <a:rPr lang="ru-RU" sz="6000" dirty="0">
                <a:latin typeface="Times New Roman" charset="0"/>
                <a:ea typeface="Times New Roman" charset="0"/>
                <a:cs typeface="Times New Roman" charset="0"/>
              </a:rPr>
              <a:t>последствий научной работы, перед необходимостью решения которой оказались современные </a:t>
            </a:r>
            <a:r>
              <a:rPr lang="ru-RU" sz="6000" b="1" dirty="0">
                <a:latin typeface="Times New Roman" charset="0"/>
                <a:ea typeface="Times New Roman" charset="0"/>
                <a:cs typeface="Times New Roman" charset="0"/>
              </a:rPr>
              <a:t>физики </a:t>
            </a:r>
            <a:r>
              <a:rPr lang="ru-RU" sz="6000" dirty="0">
                <a:latin typeface="Times New Roman" charset="0"/>
                <a:ea typeface="Times New Roman" charset="0"/>
                <a:cs typeface="Times New Roman" charset="0"/>
              </a:rPr>
              <a:t>(например, проблема использования ядерного оружия), </a:t>
            </a:r>
            <a:r>
              <a:rPr lang="ru-RU" sz="6000" b="1" dirty="0">
                <a:latin typeface="Times New Roman" charset="0"/>
                <a:ea typeface="Times New Roman" charset="0"/>
                <a:cs typeface="Times New Roman" charset="0"/>
              </a:rPr>
              <a:t>химики</a:t>
            </a:r>
            <a:r>
              <a:rPr lang="ru-RU" sz="6000" dirty="0">
                <a:latin typeface="Times New Roman" charset="0"/>
                <a:ea typeface="Times New Roman" charset="0"/>
                <a:cs typeface="Times New Roman" charset="0"/>
              </a:rPr>
              <a:t> (химическое оружие), </a:t>
            </a:r>
            <a:r>
              <a:rPr lang="ru-RU" sz="6000" b="1" dirty="0">
                <a:latin typeface="Times New Roman" charset="0"/>
                <a:ea typeface="Times New Roman" charset="0"/>
                <a:cs typeface="Times New Roman" charset="0"/>
              </a:rPr>
              <a:t>биологи</a:t>
            </a:r>
            <a:r>
              <a:rPr lang="ru-RU" sz="6000" dirty="0">
                <a:latin typeface="Times New Roman" charset="0"/>
                <a:ea typeface="Times New Roman" charset="0"/>
                <a:cs typeface="Times New Roman" charset="0"/>
              </a:rPr>
              <a:t> (генная инженерия, биологические и бактериологические виды оружия и т.д.), специалисты других направлений. </a:t>
            </a:r>
          </a:p>
          <a:p>
            <a:r>
              <a:rPr lang="ru-RU" sz="6000" dirty="0">
                <a:latin typeface="Times New Roman" charset="0"/>
                <a:ea typeface="Times New Roman" charset="0"/>
                <a:cs typeface="Times New Roman" charset="0"/>
              </a:rPr>
              <a:t>В своей речи при получении Нобелевской премии Пьер Кюри говорил: «Можно себе представить и то, что в преступных руках радий способен быть очень опасным, и в связи с этим следует задать такой вопрос: является ли </a:t>
            </a:r>
            <a:r>
              <a:rPr lang="ru-RU" sz="6000" dirty="0" smtClean="0">
                <a:latin typeface="Times New Roman" charset="0"/>
                <a:ea typeface="Times New Roman" charset="0"/>
                <a:cs typeface="Times New Roman" charset="0"/>
              </a:rPr>
              <a:t>познание тайн </a:t>
            </a:r>
            <a:r>
              <a:rPr lang="ru-RU" sz="6000" dirty="0">
                <a:latin typeface="Times New Roman" charset="0"/>
                <a:ea typeface="Times New Roman" charset="0"/>
                <a:cs typeface="Times New Roman" charset="0"/>
              </a:rPr>
              <a:t>природы выгодным для человечества, достаточно ли человечество созрело, чтобы извлекать из него только пользу? </a:t>
            </a:r>
          </a:p>
          <a:p>
            <a:r>
              <a:rPr lang="ru-RU" sz="6000" dirty="0">
                <a:latin typeface="Times New Roman" charset="0"/>
                <a:ea typeface="Times New Roman" charset="0"/>
                <a:cs typeface="Times New Roman" charset="0"/>
              </a:rPr>
              <a:t>В этом отношении очень характерен пример с открытиями Нобеля: мощные взрывчатые вещества дали возможность производить удивительные работы. Но они же оказываются страшным орудием разрушения в руках преступных политических деятелей, которые вовлекают народы в войны.</a:t>
            </a:r>
            <a:r>
              <a:rPr lang="ru-RU" sz="55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</a:p>
          <a:p>
            <a:pPr marL="0" indent="0">
              <a:buNone/>
            </a:pPr>
            <a:r>
              <a:rPr lang="ru-RU" sz="5500" dirty="0">
                <a:latin typeface="Times New Roman" charset="0"/>
                <a:ea typeface="Times New Roman" charset="0"/>
                <a:cs typeface="Times New Roman" charset="0"/>
              </a:rPr>
              <a:t> </a:t>
            </a:r>
          </a:p>
          <a:p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871055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45" y="1628775"/>
            <a:ext cx="12037255" cy="4972050"/>
          </a:xfrm>
        </p:spPr>
        <p:txBody>
          <a:bodyPr>
            <a:noAutofit/>
          </a:bodyPr>
          <a:lstStyle/>
          <a:p>
            <a:pPr algn="just"/>
            <a:r>
              <a:rPr lang="ru-RU" sz="1600" dirty="0">
                <a:latin typeface="Times New Roman" charset="0"/>
                <a:ea typeface="Times New Roman" charset="0"/>
                <a:cs typeface="Times New Roman" charset="0"/>
              </a:rPr>
              <a:t>Вторая мировая война ускорила объединение ученых в поиске новых форм организации науки и приложения научных открытий в мирных целях. </a:t>
            </a:r>
          </a:p>
          <a:p>
            <a:pPr algn="just"/>
            <a:r>
              <a:rPr lang="ru-RU" sz="1600" dirty="0">
                <a:latin typeface="Times New Roman" charset="0"/>
                <a:ea typeface="Times New Roman" charset="0"/>
                <a:cs typeface="Times New Roman" charset="0"/>
              </a:rPr>
              <a:t>Уже в 1946 г. в Лондоне была учреждена </a:t>
            </a:r>
            <a:r>
              <a:rPr lang="ru-RU" sz="1600" b="1" dirty="0">
                <a:latin typeface="Times New Roman" charset="0"/>
                <a:ea typeface="Times New Roman" charset="0"/>
                <a:cs typeface="Times New Roman" charset="0"/>
              </a:rPr>
              <a:t>Всемирная федерация научных работников</a:t>
            </a:r>
            <a:r>
              <a:rPr lang="ru-RU" sz="1600" dirty="0">
                <a:latin typeface="Times New Roman" charset="0"/>
                <a:ea typeface="Times New Roman" charset="0"/>
                <a:cs typeface="Times New Roman" charset="0"/>
              </a:rPr>
              <a:t>, которая призвала ученых добиваться наиболее эффективного использования науки для обеспечения мира и благосостояния человечества. Среди основных документов Федерация приняла </a:t>
            </a:r>
            <a:r>
              <a:rPr lang="ru-RU" sz="1600" b="1" dirty="0">
                <a:latin typeface="Times New Roman" charset="0"/>
                <a:ea typeface="Times New Roman" charset="0"/>
                <a:cs typeface="Times New Roman" charset="0"/>
              </a:rPr>
              <a:t>«Хартию научных работников» </a:t>
            </a:r>
            <a:r>
              <a:rPr lang="ru-RU" sz="1600" dirty="0">
                <a:latin typeface="Times New Roman" charset="0"/>
                <a:ea typeface="Times New Roman" charset="0"/>
                <a:cs typeface="Times New Roman" charset="0"/>
              </a:rPr>
              <a:t>(</a:t>
            </a:r>
            <a:r>
              <a:rPr lang="ru-RU" sz="1600" dirty="0" smtClean="0">
                <a:latin typeface="Times New Roman" charset="0"/>
                <a:ea typeface="Times New Roman" charset="0"/>
                <a:cs typeface="Times New Roman" charset="0"/>
              </a:rPr>
              <a:t>1948), </a:t>
            </a:r>
            <a:r>
              <a:rPr lang="ru-RU" sz="1600" b="1" dirty="0">
                <a:latin typeface="Times New Roman" charset="0"/>
                <a:ea typeface="Times New Roman" charset="0"/>
                <a:cs typeface="Times New Roman" charset="0"/>
              </a:rPr>
              <a:t>«Декларацию прав научных работников</a:t>
            </a:r>
            <a:r>
              <a:rPr lang="ru-RU" sz="1600" dirty="0">
                <a:latin typeface="Times New Roman" charset="0"/>
                <a:ea typeface="Times New Roman" charset="0"/>
                <a:cs typeface="Times New Roman" charset="0"/>
              </a:rPr>
              <a:t>» (</a:t>
            </a:r>
            <a:r>
              <a:rPr lang="ru-RU" sz="1600" dirty="0" smtClean="0">
                <a:latin typeface="Times New Roman" charset="0"/>
                <a:ea typeface="Times New Roman" charset="0"/>
                <a:cs typeface="Times New Roman" charset="0"/>
              </a:rPr>
              <a:t>1969), </a:t>
            </a:r>
            <a:r>
              <a:rPr lang="ru-RU" sz="1600" dirty="0">
                <a:latin typeface="Times New Roman" charset="0"/>
                <a:ea typeface="Times New Roman" charset="0"/>
                <a:cs typeface="Times New Roman" charset="0"/>
              </a:rPr>
              <a:t>«</a:t>
            </a:r>
            <a:r>
              <a:rPr lang="ru-RU" sz="1600" b="1" dirty="0">
                <a:latin typeface="Times New Roman" charset="0"/>
                <a:ea typeface="Times New Roman" charset="0"/>
                <a:cs typeface="Times New Roman" charset="0"/>
              </a:rPr>
              <a:t>Декларацию прав и обязанностей ученых</a:t>
            </a:r>
            <a:r>
              <a:rPr lang="ru-RU" sz="1600" dirty="0">
                <a:latin typeface="Times New Roman" charset="0"/>
                <a:ea typeface="Times New Roman" charset="0"/>
                <a:cs typeface="Times New Roman" charset="0"/>
              </a:rPr>
              <a:t>» (</a:t>
            </a:r>
            <a:r>
              <a:rPr lang="ru-RU" sz="1600" dirty="0" smtClean="0">
                <a:latin typeface="Times New Roman" charset="0"/>
                <a:ea typeface="Times New Roman" charset="0"/>
                <a:cs typeface="Times New Roman" charset="0"/>
              </a:rPr>
              <a:t>1990). </a:t>
            </a:r>
            <a:endParaRPr lang="ru-RU" sz="16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r>
              <a:rPr lang="ru-RU" sz="1600" dirty="0">
                <a:latin typeface="Times New Roman" charset="0"/>
                <a:ea typeface="Times New Roman" charset="0"/>
                <a:cs typeface="Times New Roman" charset="0"/>
              </a:rPr>
              <a:t>Как результат озабоченности научного сообщества созданием водородной бомбы и последствиями радиоактивных осадков от взрыва на острове Бикини 1 марта 1954 г. возникло </a:t>
            </a:r>
            <a:r>
              <a:rPr lang="ru-RU" sz="1600" b="1" dirty="0" err="1">
                <a:latin typeface="Times New Roman" charset="0"/>
                <a:ea typeface="Times New Roman" charset="0"/>
                <a:cs typeface="Times New Roman" charset="0"/>
              </a:rPr>
              <a:t>Пагоушское</a:t>
            </a:r>
            <a:r>
              <a:rPr lang="ru-RU" sz="1600" b="1" dirty="0">
                <a:latin typeface="Times New Roman" charset="0"/>
                <a:ea typeface="Times New Roman" charset="0"/>
                <a:cs typeface="Times New Roman" charset="0"/>
              </a:rPr>
              <a:t> движение</a:t>
            </a:r>
            <a:r>
              <a:rPr lang="ru-RU" sz="1600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endParaRPr lang="ru-RU" sz="16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r>
              <a:rPr lang="ru-RU" sz="1600" dirty="0">
                <a:latin typeface="Times New Roman" charset="0"/>
                <a:ea typeface="Times New Roman" charset="0"/>
                <a:cs typeface="Times New Roman" charset="0"/>
              </a:rPr>
              <a:t>Движение получило название от канадского местечка </a:t>
            </a:r>
            <a:r>
              <a:rPr lang="ru-RU" sz="1600" dirty="0" err="1">
                <a:latin typeface="Times New Roman" charset="0"/>
                <a:ea typeface="Times New Roman" charset="0"/>
                <a:cs typeface="Times New Roman" charset="0"/>
              </a:rPr>
              <a:t>Пагуош</a:t>
            </a:r>
            <a:r>
              <a:rPr lang="ru-RU" sz="1600" dirty="0">
                <a:latin typeface="Times New Roman" charset="0"/>
                <a:ea typeface="Times New Roman" charset="0"/>
                <a:cs typeface="Times New Roman" charset="0"/>
              </a:rPr>
              <a:t> (</a:t>
            </a:r>
            <a:r>
              <a:rPr lang="ru-RU" sz="1600" dirty="0" err="1">
                <a:latin typeface="Times New Roman" charset="0"/>
                <a:ea typeface="Times New Roman" charset="0"/>
                <a:cs typeface="Times New Roman" charset="0"/>
              </a:rPr>
              <a:t>Pugwash</a:t>
            </a:r>
            <a:r>
              <a:rPr lang="ru-RU" sz="1600" dirty="0">
                <a:latin typeface="Times New Roman" charset="0"/>
                <a:ea typeface="Times New Roman" charset="0"/>
                <a:cs typeface="Times New Roman" charset="0"/>
              </a:rPr>
              <a:t>), где 7—10 июля 1957 г. при поддержке американского промышленника </a:t>
            </a:r>
            <a:r>
              <a:rPr lang="ru-RU" sz="1600" i="1" dirty="0" err="1">
                <a:latin typeface="Times New Roman" charset="0"/>
                <a:ea typeface="Times New Roman" charset="0"/>
                <a:cs typeface="Times New Roman" charset="0"/>
              </a:rPr>
              <a:t>Сайруса</a:t>
            </a:r>
            <a:r>
              <a:rPr lang="ru-RU" sz="1600" i="1" dirty="0">
                <a:latin typeface="Times New Roman" charset="0"/>
                <a:ea typeface="Times New Roman" charset="0"/>
                <a:cs typeface="Times New Roman" charset="0"/>
              </a:rPr>
              <a:t> Итона</a:t>
            </a:r>
            <a:r>
              <a:rPr lang="ru-RU" sz="1600" dirty="0">
                <a:latin typeface="Times New Roman" charset="0"/>
                <a:ea typeface="Times New Roman" charset="0"/>
                <a:cs typeface="Times New Roman" charset="0"/>
              </a:rPr>
              <a:t> состоялась первая встреча ученых, на которой обсуждались важнейшие аспекты мировой политики, в частности угроза ядерной войны.</a:t>
            </a:r>
          </a:p>
          <a:p>
            <a:pPr algn="just"/>
            <a:r>
              <a:rPr lang="ru-RU" sz="1600" dirty="0">
                <a:latin typeface="Times New Roman" charset="0"/>
                <a:ea typeface="Times New Roman" charset="0"/>
                <a:cs typeface="Times New Roman" charset="0"/>
              </a:rPr>
              <a:t>Фундаментом </a:t>
            </a:r>
            <a:r>
              <a:rPr lang="ru-RU" sz="1600" dirty="0" err="1">
                <a:latin typeface="Times New Roman" charset="0"/>
                <a:ea typeface="Times New Roman" charset="0"/>
                <a:cs typeface="Times New Roman" charset="0"/>
              </a:rPr>
              <a:t>Пагуошского</a:t>
            </a:r>
            <a:r>
              <a:rPr lang="ru-RU" sz="1600" dirty="0">
                <a:latin typeface="Times New Roman" charset="0"/>
                <a:ea typeface="Times New Roman" charset="0"/>
                <a:cs typeface="Times New Roman" charset="0"/>
              </a:rPr>
              <a:t> движения явился </a:t>
            </a:r>
            <a:r>
              <a:rPr lang="ru-RU" sz="1600" b="1" dirty="0">
                <a:latin typeface="Times New Roman" charset="0"/>
                <a:ea typeface="Times New Roman" charset="0"/>
                <a:cs typeface="Times New Roman" charset="0"/>
              </a:rPr>
              <a:t>Манифест Рассела — Эйнштейна</a:t>
            </a:r>
            <a:r>
              <a:rPr lang="ru-RU" sz="1600" dirty="0">
                <a:latin typeface="Times New Roman" charset="0"/>
                <a:ea typeface="Times New Roman" charset="0"/>
                <a:cs typeface="Times New Roman" charset="0"/>
              </a:rPr>
              <a:t> (1955 г.), содержавший призыв к крупнейшим ученым с различными политическими и философскими убеждениями собраться для рассмотрения угрозы человечеству, которое представляет ядерное оружие. </a:t>
            </a:r>
            <a:endParaRPr lang="ru-RU" sz="16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r>
              <a:rPr lang="ru-RU" sz="1600" dirty="0" smtClean="0">
                <a:latin typeface="Times New Roman" charset="0"/>
                <a:ea typeface="Times New Roman" charset="0"/>
                <a:cs typeface="Times New Roman" charset="0"/>
              </a:rPr>
              <a:t>В </a:t>
            </a:r>
            <a:r>
              <a:rPr lang="ru-RU" sz="1600" dirty="0">
                <a:latin typeface="Times New Roman" charset="0"/>
                <a:ea typeface="Times New Roman" charset="0"/>
                <a:cs typeface="Times New Roman" charset="0"/>
              </a:rPr>
              <a:t>первом параграфе декларации говорилось: «В той трагической ситуации, перед которой оказалось человечество, мы считаем, что ученые должны собраться на конференцию, чтобы </a:t>
            </a:r>
            <a:r>
              <a:rPr lang="ru-RU" sz="1600" b="1" dirty="0">
                <a:latin typeface="Times New Roman" charset="0"/>
                <a:ea typeface="Times New Roman" charset="0"/>
                <a:cs typeface="Times New Roman" charset="0"/>
              </a:rPr>
              <a:t>оценить угрозу, которая возникла в результате создания оружия массового уничтожения</a:t>
            </a:r>
            <a:r>
              <a:rPr lang="ru-RU" sz="1600" dirty="0">
                <a:latin typeface="Times New Roman" charset="0"/>
                <a:ea typeface="Times New Roman" charset="0"/>
                <a:cs typeface="Times New Roman" charset="0"/>
              </a:rPr>
              <a:t>, а также обсудить резолюцию в духе прилагаемого проекта». </a:t>
            </a:r>
          </a:p>
          <a:p>
            <a:pPr algn="just"/>
            <a:r>
              <a:rPr lang="ru-RU" sz="1600" b="1" dirty="0">
                <a:latin typeface="Times New Roman" charset="0"/>
                <a:ea typeface="Times New Roman" charset="0"/>
                <a:cs typeface="Times New Roman" charset="0"/>
              </a:rPr>
              <a:t>Вопросы о практическом применении многих научных открытий часто замыкаются на проблему моральной ответственности не только научных работников, но и общества в целом. 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04467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617785"/>
            <a:ext cx="10515600" cy="115355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charset="0"/>
                <a:ea typeface="Times New Roman" charset="0"/>
                <a:cs typeface="Times New Roman" charset="0"/>
              </a:rPr>
              <a:t>Взаимосвязь, взаимодействие и взаимная ответственность науки и общества</a:t>
            </a:r>
            <a:r>
              <a:rPr lang="ru-RU" sz="3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lang="ru-RU" sz="4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2879" y="2771335"/>
            <a:ext cx="11830929" cy="408666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Стали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особенно очевидны во второй половине XX в. </a:t>
            </a:r>
          </a:p>
          <a:p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Именно в этот период пришло понимание государственного значения науки, стали появляться государственные научные и научно-технические программы. Сформировалось понятие «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научно-технический прогресс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». Передовые страны взяли курс на строительство «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общества, основанного на знаниях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». </a:t>
            </a:r>
          </a:p>
          <a:p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Современная наука превратилась в мощную преобразующую силу, а число занятых в ней специалистов оказалось сопоставимо с числом занятых в других отраслях экономики. </a:t>
            </a:r>
          </a:p>
          <a:p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В современном общественном сознании наука – не только двигатель прогресса, но и судья высшей категории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. При этом соблюдение принципов этики в научной деятельности – необходимое условие для сохранения доверия общества к научным достижениям. </a:t>
            </a:r>
          </a:p>
          <a:p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443935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90169"/>
            <a:ext cx="10515600" cy="77372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latin typeface="Times New Roman" charset="0"/>
                <a:ea typeface="Times New Roman" charset="0"/>
                <a:cs typeface="Times New Roman" charset="0"/>
              </a:rPr>
              <a:t>Г</a:t>
            </a:r>
            <a:r>
              <a:rPr lang="ru-RU" sz="3600" b="1" dirty="0" smtClean="0">
                <a:latin typeface="Times New Roman" charset="0"/>
                <a:ea typeface="Times New Roman" charset="0"/>
                <a:cs typeface="Times New Roman" charset="0"/>
              </a:rPr>
              <a:t>енная инженерия</a:t>
            </a:r>
            <a:endParaRPr lang="ru-RU" sz="3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1016" y="2349304"/>
            <a:ext cx="11980984" cy="4508695"/>
          </a:xfrm>
        </p:spPr>
        <p:txBody>
          <a:bodyPr>
            <a:normAutofit lnSpcReduction="10000"/>
          </a:bodyPr>
          <a:lstStyle/>
          <a:p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Среди областей научного знания, в которых сегодня наиболее остро и напряженно обсуждаются вопросы социальной ответственности ученого и нравственно-этической оценки его работы, особое место занимает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генная инженерия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</a:p>
          <a:p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Бурное развитие этого научного направления привело к уникальному в истории науки событию, когда в 1975 г. ведущие ученые мира добровольно заключили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мораторий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, временно приостановив ряд исследований, потенциально опасных не только для человека, но и для других форм жизни на нашей планете.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Немаловажное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значение в формировании доверия общества к науке имеет постоянная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просветительская и научно-популярная деятельность самих ученых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, но без поддержки государства она неэффективна. </a:t>
            </a:r>
          </a:p>
          <a:p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006232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165" y="1490169"/>
            <a:ext cx="3832224" cy="590550"/>
          </a:xfrm>
        </p:spPr>
        <p:txBody>
          <a:bodyPr>
            <a:normAutofit/>
          </a:bodyPr>
          <a:lstStyle/>
          <a:p>
            <a:pPr algn="ctr"/>
            <a:r>
              <a:rPr lang="ru-RU" b="1" dirty="0" err="1" smtClean="0">
                <a:latin typeface="Times New Roman" charset="0"/>
                <a:ea typeface="Times New Roman" charset="0"/>
                <a:cs typeface="Times New Roman" charset="0"/>
              </a:rPr>
              <a:t>Асиломар</a:t>
            </a: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, 1975 г.</a:t>
            </a:r>
            <a:endParaRPr lang="ru-RU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9400" y="1658115"/>
            <a:ext cx="2857500" cy="3286125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309489" y="2096086"/>
            <a:ext cx="8859911" cy="476191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400" dirty="0" smtClean="0">
                <a:latin typeface="Times New Roman" charset="0"/>
                <a:ea typeface="Times New Roman" charset="0"/>
                <a:cs typeface="Times New Roman" charset="0"/>
              </a:rPr>
              <a:t>В 1974 году биохимик Пол Берг, основателя генной инженерии,  </a:t>
            </a:r>
            <a:r>
              <a:rPr lang="ru-RU" sz="2400" dirty="0">
                <a:latin typeface="Times New Roman" charset="0"/>
                <a:ea typeface="Times New Roman" charset="0"/>
                <a:cs typeface="Times New Roman" charset="0"/>
              </a:rPr>
              <a:t>ч</a:t>
            </a:r>
            <a:r>
              <a:rPr lang="ru-RU" sz="2400" dirty="0" smtClean="0">
                <a:latin typeface="Times New Roman" charset="0"/>
                <a:ea typeface="Times New Roman" charset="0"/>
                <a:cs typeface="Times New Roman" charset="0"/>
              </a:rPr>
              <a:t>еловек, создавший в 1972 году первую рекомбинантную ДНК, совершивший огромный прорыв в науке, первым и осознал возможную опасность своего открытия. Он написал письмо в крупнейшие научные журналы, в котором призвал приостановить как минимум на год любые операции с рекомбинантными ДНК и немедленно созвать конференцию для обсуждения потенциальных рисков таких исследований. </a:t>
            </a:r>
          </a:p>
          <a:p>
            <a:pPr algn="just"/>
            <a:r>
              <a:rPr lang="ru-RU" sz="2400" dirty="0" smtClean="0">
                <a:latin typeface="Times New Roman" charset="0"/>
                <a:ea typeface="Times New Roman" charset="0"/>
                <a:cs typeface="Times New Roman" charset="0"/>
              </a:rPr>
              <a:t>В 1975 году в </a:t>
            </a:r>
            <a:r>
              <a:rPr lang="ru-RU" sz="2400" dirty="0" err="1" smtClean="0">
                <a:latin typeface="Times New Roman" charset="0"/>
                <a:ea typeface="Times New Roman" charset="0"/>
                <a:cs typeface="Times New Roman" charset="0"/>
              </a:rPr>
              <a:t>Асиломаре</a:t>
            </a:r>
            <a:r>
              <a:rPr lang="ru-RU" sz="2400" dirty="0" smtClean="0">
                <a:latin typeface="Times New Roman" charset="0"/>
                <a:ea typeface="Times New Roman" charset="0"/>
                <a:cs typeface="Times New Roman" charset="0"/>
              </a:rPr>
              <a:t> по инициативе Берга собрались 140 учёных, врачей и юристов, имеющих отношение к ДНК-исследованиям. И хотя достаточно быстро  стало понятно, что некоторые риски преувеличены, тем не менее, именно там были разработаны </a:t>
            </a:r>
            <a:r>
              <a:rPr lang="ru-RU" sz="2400" b="1" dirty="0" smtClean="0">
                <a:latin typeface="Times New Roman" charset="0"/>
                <a:ea typeface="Times New Roman" charset="0"/>
                <a:cs typeface="Times New Roman" charset="0"/>
              </a:rPr>
              <a:t>основные правила проведения исследований генома</a:t>
            </a:r>
            <a:r>
              <a:rPr lang="ru-RU" sz="2400" dirty="0" smtClean="0">
                <a:latin typeface="Times New Roman" charset="0"/>
                <a:ea typeface="Times New Roman" charset="0"/>
                <a:cs typeface="Times New Roman" charset="0"/>
              </a:rPr>
              <a:t>. </a:t>
            </a:r>
          </a:p>
          <a:p>
            <a:pPr algn="just"/>
            <a:r>
              <a:rPr lang="ru-RU" sz="2400" dirty="0" smtClean="0">
                <a:latin typeface="Times New Roman" charset="0"/>
                <a:ea typeface="Times New Roman" charset="0"/>
                <a:cs typeface="Times New Roman" charset="0"/>
              </a:rPr>
              <a:t>А главным итогом стало </a:t>
            </a:r>
            <a:r>
              <a:rPr lang="ru-RU" sz="2400" b="1" dirty="0" smtClean="0">
                <a:latin typeface="Times New Roman" charset="0"/>
                <a:ea typeface="Times New Roman" charset="0"/>
                <a:cs typeface="Times New Roman" charset="0"/>
              </a:rPr>
              <a:t>заключение соглашения о недопустимости проведения работ с потенциально опасными микроорганизмами вне специально оборудованных лабораторий</a:t>
            </a:r>
            <a:r>
              <a:rPr lang="ru-RU" sz="2400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</a:p>
          <a:p>
            <a:pPr algn="just"/>
            <a:r>
              <a:rPr lang="ru-RU" sz="2400" dirty="0" smtClean="0">
                <a:latin typeface="Times New Roman" charset="0"/>
                <a:ea typeface="Times New Roman" charset="0"/>
                <a:cs typeface="Times New Roman" charset="0"/>
              </a:rPr>
              <a:t>Работы с рекомбинантной ДНК были продолжены, Пол Берг в 1980 году был удостоен Нобелевской премии, а нашу сегодняшнюю реальность без генной инженерии представить уже трудно.</a:t>
            </a:r>
          </a:p>
          <a:p>
            <a:pPr algn="just"/>
            <a:endParaRPr lang="ru-RU" dirty="0"/>
          </a:p>
        </p:txBody>
      </p:sp>
      <p:pic>
        <p:nvPicPr>
          <p:cNvPr id="6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15958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События прошедшего десятилетия определённым образом ставят правительства и международные организации перед необходимостью существенных преобразований.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Р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иски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здоровью людей в связи с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преднамеренным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либо случайным воздействием биологической и химической угрозе являются лишь немногими проблемами безопасности настоящего времени, требующими решения с участием многих сторон из сфере науки и технологий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ru-RU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Важно и необходимо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способствовать развитию культуры безопасности среди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учёных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в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медико-биологической сфере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и молодых специалистов посредством обучения, семинаров и других методов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обучения.</a:t>
            </a:r>
            <a:endParaRPr lang="ru-RU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39801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583519"/>
            <a:ext cx="10515600" cy="906463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sz="3600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sz="3600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sz="3600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sz="3600" b="1" dirty="0" smtClean="0">
                <a:latin typeface="Times New Roman" charset="0"/>
                <a:ea typeface="Times New Roman" charset="0"/>
                <a:cs typeface="Times New Roman" charset="0"/>
              </a:rPr>
              <a:t>Групповая работа по определению роли ученых</a:t>
            </a:r>
            <a:r>
              <a:rPr lang="ru-RU" sz="3600" dirty="0" smtClean="0">
                <a:latin typeface="Times New Roman" charset="0"/>
                <a:ea typeface="Times New Roman" charset="0"/>
                <a:cs typeface="Times New Roman" charset="0"/>
              </a:rPr>
              <a:t>:</a:t>
            </a:r>
            <a:r>
              <a:rPr lang="ru-RU" sz="3600" dirty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sz="3600" dirty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sz="3600" b="1" dirty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sz="3600" b="1" dirty="0">
                <a:latin typeface="Times New Roman" charset="0"/>
                <a:ea typeface="Times New Roman" charset="0"/>
                <a:cs typeface="Times New Roman" charset="0"/>
              </a:rPr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785403"/>
            <a:ext cx="10515600" cy="3391560"/>
          </a:xfrm>
        </p:spPr>
        <p:txBody>
          <a:bodyPr/>
          <a:lstStyle/>
          <a:p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как 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используется их </a:t>
            </a: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работа?</a:t>
            </a:r>
          </a:p>
          <a:p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взаимодействие 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с не-учеными (политиками, журналистами, общественностью в целом</a:t>
            </a: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)?</a:t>
            </a:r>
            <a:endParaRPr lang="ru-RU" i="1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к</a:t>
            </a: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ак 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ученые </a:t>
            </a: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могут 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взять на себя большую ответственность за этические и социальные последствия </a:t>
            </a: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исследований? </a:t>
            </a:r>
            <a:endParaRPr lang="ru-RU" i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896588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871003"/>
            <a:ext cx="10515600" cy="4783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latin typeface="Times New Roman" charset="0"/>
                <a:ea typeface="Times New Roman" charset="0"/>
                <a:cs typeface="Times New Roman" charset="0"/>
              </a:rPr>
              <a:t>Двойное использование и сеть предотвращения</a:t>
            </a:r>
            <a:br>
              <a:rPr lang="ru-RU" sz="2800" b="1" dirty="0">
                <a:latin typeface="Times New Roman" charset="0"/>
                <a:ea typeface="Times New Roman" charset="0"/>
                <a:cs typeface="Times New Roman" charset="0"/>
              </a:rPr>
            </a:br>
            <a:endParaRPr lang="ru-RU" sz="28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7286" y="2349305"/>
            <a:ext cx="11633982" cy="4508695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«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Двойное использование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» относится к материальным и нематериальным характеристикам технологий, которые позволяют применять их как во враждебных, так и в мирных целях.</a:t>
            </a:r>
          </a:p>
          <a:p>
            <a:pPr marL="0" indent="0">
              <a:buNone/>
            </a:pP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 </a:t>
            </a: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например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, станки для велосипедов и швейные машины, а также современные биотехнологии для вакцин и биологического оружия и т. д.</a:t>
            </a:r>
            <a:endParaRPr lang="ru-RU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 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Политика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, препятствующая приобретению и использованию технологий двойного назначения, может привести к значительным социальным издержкам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ru-RU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Это часто называют «Дилеммой двойного назначения»</a:t>
            </a:r>
            <a:endParaRPr lang="ru-RU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«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Сеть предотвращения»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- это собирательный термин для взаимосвязанных и пересекающихся мер, обычаев, практики, законов, норм, кодексов и постановлений правительства, научных кругов, промышленности и других заинтересованных сторон, повышающих вероятность своевременного выявления злоупотреблений, до того, как будет причинен вред.</a:t>
            </a:r>
          </a:p>
          <a:p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26968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881358"/>
            <a:ext cx="10306050" cy="7493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sz="2800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sz="2800" b="1" dirty="0" smtClean="0">
                <a:latin typeface="Times New Roman" charset="0"/>
                <a:ea typeface="Times New Roman" charset="0"/>
                <a:cs typeface="Times New Roman" charset="0"/>
              </a:rPr>
              <a:t>Концепция </a:t>
            </a:r>
            <a:r>
              <a:rPr lang="ru-RU" sz="2800" b="1" dirty="0">
                <a:latin typeface="Times New Roman" charset="0"/>
                <a:ea typeface="Times New Roman" charset="0"/>
                <a:cs typeface="Times New Roman" charset="0"/>
              </a:rPr>
              <a:t>сети предотвращения и ее ключевые элементы</a:t>
            </a:r>
            <a:r>
              <a:rPr lang="ru-RU" sz="2800" dirty="0">
                <a:latin typeface="Times New Roman" charset="0"/>
                <a:ea typeface="Times New Roman" charset="0"/>
                <a:cs typeface="Times New Roman" charset="0"/>
              </a:rPr>
              <a:t>: </a:t>
            </a:r>
            <a:br>
              <a:rPr lang="ru-RU" sz="2800" dirty="0">
                <a:latin typeface="Times New Roman" charset="0"/>
                <a:ea typeface="Times New Roman" charset="0"/>
                <a:cs typeface="Times New Roman" charset="0"/>
              </a:rPr>
            </a:br>
            <a:endParaRPr lang="ru-RU" sz="28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954215"/>
            <a:ext cx="10306050" cy="3222748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- сеть представляет собой интегрированный и всесторонний подход; </a:t>
            </a:r>
          </a:p>
          <a:p>
            <a:pPr marL="0" indent="0">
              <a:buNone/>
            </a:pP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- каждый элемент сети, как дополнительный и взаимодополняющий; </a:t>
            </a:r>
          </a:p>
          <a:p>
            <a:pPr marL="0" indent="0">
              <a:buNone/>
            </a:pP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- сеть предотвращения является эффективной мерой борьбы с угрозой биологического оружия, создаваемой странами, негосударственными субъектами или террористами. </a:t>
            </a:r>
          </a:p>
          <a:p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929897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667705"/>
            <a:ext cx="10515600" cy="92075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sz="2400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sz="2400" b="1" dirty="0" smtClean="0">
                <a:latin typeface="Times New Roman" charset="0"/>
                <a:ea typeface="Times New Roman" charset="0"/>
                <a:cs typeface="Times New Roman" charset="0"/>
              </a:rPr>
              <a:t>Что </a:t>
            </a:r>
            <a:r>
              <a:rPr lang="ru-RU" sz="2400" b="1" dirty="0">
                <a:latin typeface="Times New Roman" charset="0"/>
                <a:ea typeface="Times New Roman" charset="0"/>
                <a:cs typeface="Times New Roman" charset="0"/>
              </a:rPr>
              <a:t>поможет в </a:t>
            </a:r>
            <a:r>
              <a:rPr lang="ru-RU" sz="2400" b="1" dirty="0" smtClean="0">
                <a:latin typeface="Times New Roman" charset="0"/>
                <a:ea typeface="Times New Roman" charset="0"/>
                <a:cs typeface="Times New Roman" charset="0"/>
              </a:rPr>
              <a:t>противодействии </a:t>
            </a:r>
            <a:r>
              <a:rPr lang="ru-RU" sz="2400" b="1" dirty="0">
                <a:latin typeface="Times New Roman" charset="0"/>
                <a:ea typeface="Times New Roman" charset="0"/>
                <a:cs typeface="Times New Roman" charset="0"/>
              </a:rPr>
              <a:t>биологическому и токсинному </a:t>
            </a:r>
            <a:r>
              <a:rPr lang="ru-RU" sz="2400" b="1" dirty="0" smtClean="0">
                <a:latin typeface="Times New Roman" charset="0"/>
                <a:ea typeface="Times New Roman" charset="0"/>
                <a:cs typeface="Times New Roman" charset="0"/>
              </a:rPr>
              <a:t>оружию </a:t>
            </a:r>
            <a:r>
              <a:rPr lang="mr-IN" sz="2400" b="1" dirty="0" smtClean="0">
                <a:latin typeface="Times New Roman" charset="0"/>
                <a:ea typeface="Times New Roman" charset="0"/>
                <a:cs typeface="Times New Roman" charset="0"/>
              </a:rPr>
              <a:t>–</a:t>
            </a:r>
            <a:r>
              <a:rPr lang="ru-RU" sz="2400" b="1" dirty="0" smtClean="0">
                <a:latin typeface="Times New Roman" charset="0"/>
                <a:ea typeface="Times New Roman" charset="0"/>
                <a:cs typeface="Times New Roman" charset="0"/>
              </a:rPr>
              <a:t> это сеть эффективных средств борьбы (мер): </a:t>
            </a:r>
            <a:r>
              <a:rPr lang="ru-RU" sz="2400" b="1" dirty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sz="2400" b="1" dirty="0">
                <a:latin typeface="Times New Roman" charset="0"/>
                <a:ea typeface="Times New Roman" charset="0"/>
                <a:cs typeface="Times New Roman" charset="0"/>
              </a:rPr>
            </a:br>
            <a:endParaRPr lang="ru-RU" sz="24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1692" y="2588455"/>
            <a:ext cx="11605846" cy="407963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- </a:t>
            </a:r>
            <a:r>
              <a:rPr lang="ru-RU" dirty="0" err="1" smtClean="0">
                <a:latin typeface="Times New Roman" charset="0"/>
                <a:ea typeface="Times New Roman" charset="0"/>
                <a:cs typeface="Times New Roman" charset="0"/>
              </a:rPr>
              <a:t>a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. эффективные защитные меры, снижающие спектр материалов, которые могут эффективно использоваться агрессором, а также снижать военное применение биологического оружия; </a:t>
            </a:r>
          </a:p>
          <a:p>
            <a:pPr marL="0" indent="0">
              <a:buNone/>
            </a:pP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- </a:t>
            </a:r>
            <a:r>
              <a:rPr lang="ru-RU" dirty="0" err="1" smtClean="0">
                <a:latin typeface="Times New Roman" charset="0"/>
                <a:ea typeface="Times New Roman" charset="0"/>
                <a:cs typeface="Times New Roman" charset="0"/>
              </a:rPr>
              <a:t>b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. эффективные соглашения по контролю вооружения, полностью запрещающие использование оружия, а также не дающие возможности потенциальному агрессору быть в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какой-либо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степени уверенным в том, что его программа не будет выявлена и распознана; </a:t>
            </a:r>
          </a:p>
          <a:p>
            <a:pPr marL="0" indent="0">
              <a:buNone/>
            </a:pP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- с. контроль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и мониторинг экспорта с целью усложнить приобретение биологических боевых отравляющих средств или необходимых технологий для их производства; </a:t>
            </a:r>
          </a:p>
          <a:p>
            <a:pPr marL="0" indent="0">
              <a:buNone/>
            </a:pP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d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. политическое обязательство принимать решительные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действия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посредством различных национальных и международных мер реагирования, включая возможность вооруженного нападения, если стало известно, что государство приобретает биологическое оружие или уже его применяет. </a:t>
            </a:r>
          </a:p>
          <a:p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418380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690688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charset="0"/>
                <a:ea typeface="Times New Roman" charset="0"/>
                <a:cs typeface="Times New Roman" charset="0"/>
              </a:rPr>
              <a:t>Меры для эффективной защиты </a:t>
            </a:r>
            <a:r>
              <a:rPr lang="ru-RU" sz="2800" b="1" dirty="0">
                <a:latin typeface="Times New Roman" charset="0"/>
                <a:ea typeface="Times New Roman" charset="0"/>
                <a:cs typeface="Times New Roman" charset="0"/>
              </a:rPr>
              <a:t>от химического и биологического оружия </a:t>
            </a:r>
            <a:r>
              <a:rPr lang="ru-RU" sz="2800" b="1" dirty="0" smtClean="0">
                <a:latin typeface="Times New Roman" charset="0"/>
                <a:ea typeface="Times New Roman" charset="0"/>
                <a:cs typeface="Times New Roman" charset="0"/>
              </a:rPr>
              <a:t>противостоять </a:t>
            </a:r>
            <a:r>
              <a:rPr lang="ru-RU" sz="2800" b="1" dirty="0">
                <a:latin typeface="Times New Roman" charset="0"/>
                <a:ea typeface="Times New Roman" charset="0"/>
                <a:cs typeface="Times New Roman" charset="0"/>
              </a:rPr>
              <a:t>всему разнообразию ХБО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9489" y="3151163"/>
            <a:ext cx="11591779" cy="3474720"/>
          </a:xfrm>
        </p:spPr>
        <p:txBody>
          <a:bodyPr/>
          <a:lstStyle/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классическое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химическое оружие, такое как цианид и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фосген;</a:t>
            </a: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промышленные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и фармацевтические химикаты;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вещества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, в то время известные, как вещества «среднего звена», такие как биорегуляторы или пептиды;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а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также токсины, генетически модифицированное биологическое оружие и биологическое оружие. 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740666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9788" y="1867375"/>
            <a:ext cx="3932237" cy="940117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Сеть предотвращения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719617" y="3069064"/>
            <a:ext cx="5086879" cy="3343495"/>
          </a:xfrm>
        </p:spPr>
        <p:txBody>
          <a:bodyPr>
            <a:normAutofit/>
          </a:bodyPr>
          <a:lstStyle/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charset="0"/>
                <a:ea typeface="Times New Roman" charset="0"/>
                <a:cs typeface="Times New Roman" charset="0"/>
              </a:rPr>
              <a:t>Интегрированный и всесторонний подход</a:t>
            </a:r>
            <a:r>
              <a:rPr lang="ru-RU" sz="2400" dirty="0">
                <a:latin typeface="Times New Roman" charset="0"/>
                <a:ea typeface="Times New Roman" charset="0"/>
                <a:cs typeface="Times New Roman" charset="0"/>
              </a:rPr>
              <a:t>, в котором все элементы дополняют и усиливают друг друга, нацеленная на эффективную борьбу с </a:t>
            </a:r>
            <a:r>
              <a:rPr lang="ru-RU" sz="2400" dirty="0" smtClean="0">
                <a:latin typeface="Times New Roman" charset="0"/>
                <a:ea typeface="Times New Roman" charset="0"/>
                <a:cs typeface="Times New Roman" charset="0"/>
              </a:rPr>
              <a:t>угрозой биологического </a:t>
            </a:r>
            <a:r>
              <a:rPr lang="ru-RU" sz="2400" dirty="0">
                <a:latin typeface="Times New Roman" charset="0"/>
                <a:ea typeface="Times New Roman" charset="0"/>
                <a:cs typeface="Times New Roman" charset="0"/>
              </a:rPr>
              <a:t>оружия, </a:t>
            </a:r>
            <a:r>
              <a:rPr lang="ru-RU" sz="2400" dirty="0" smtClean="0">
                <a:latin typeface="Times New Roman" charset="0"/>
                <a:ea typeface="Times New Roman" charset="0"/>
                <a:cs typeface="Times New Roman" charset="0"/>
              </a:rPr>
              <a:t>создаваемой странами</a:t>
            </a:r>
            <a:r>
              <a:rPr lang="ru-RU" sz="2400" dirty="0">
                <a:latin typeface="Times New Roman" charset="0"/>
                <a:ea typeface="Times New Roman" charset="0"/>
                <a:cs typeface="Times New Roman" charset="0"/>
              </a:rPr>
              <a:t>, негосударственными субъектами или другими </a:t>
            </a:r>
            <a:r>
              <a:rPr lang="ru-RU" sz="2400" dirty="0" smtClean="0">
                <a:latin typeface="Times New Roman" charset="0"/>
                <a:ea typeface="Times New Roman" charset="0"/>
                <a:cs typeface="Times New Roman" charset="0"/>
              </a:rPr>
              <a:t>лицами.</a:t>
            </a:r>
          </a:p>
          <a:p>
            <a:pPr marL="342900" indent="-342900">
              <a:buFontTx/>
              <a:buChar char="-"/>
            </a:pPr>
            <a:endParaRPr lang="ru-RU" sz="24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7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64" y="2227329"/>
            <a:ext cx="4194048" cy="4053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704216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8812" y="1777081"/>
            <a:ext cx="8740310" cy="79494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sz="2700" b="1" dirty="0" smtClean="0">
                <a:latin typeface="Times New Roman" charset="0"/>
                <a:ea typeface="Times New Roman" charset="0"/>
                <a:cs typeface="Times New Roman" charset="0"/>
              </a:rPr>
              <a:t>Строгий режим </a:t>
            </a:r>
            <a:r>
              <a:rPr lang="ru-RU" sz="2700" b="1" dirty="0">
                <a:latin typeface="Times New Roman" charset="0"/>
                <a:ea typeface="Times New Roman" charset="0"/>
                <a:cs typeface="Times New Roman" charset="0"/>
              </a:rPr>
              <a:t>международных и национальных запретов </a:t>
            </a:r>
            <a:br>
              <a:rPr lang="ru-RU" sz="2700" b="1" dirty="0">
                <a:latin typeface="Times New Roman" charset="0"/>
                <a:ea typeface="Times New Roman" charset="0"/>
                <a:cs typeface="Times New Roman" charset="0"/>
              </a:rPr>
            </a:br>
            <a:endParaRPr lang="ru-RU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68812" y="2461845"/>
            <a:ext cx="7329522" cy="4038967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- Использование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биологического и токсинного оружия полностью запрещается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Статьей </a:t>
            </a:r>
            <a:r>
              <a:rPr lang="ru-RU" dirty="0" err="1" smtClean="0">
                <a:latin typeface="Times New Roman" charset="0"/>
                <a:ea typeface="Times New Roman" charset="0"/>
                <a:cs typeface="Times New Roman" charset="0"/>
              </a:rPr>
              <a:t>I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 КБТО, вступившей в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силу в 1975 году. </a:t>
            </a: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- Запреты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и обязательства, определенные в КБТО, были также четко обозначены Советом Безопасности,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который принял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Резолюцию 1540 (2004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)</a:t>
            </a: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- Международный и национальный контроль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за обращением, хранением, использованием и перемещением опасных патогенов токсинов </a:t>
            </a: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- В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Статье III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КБТО приводится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требование, в соответствии с которым страны-участницы должны обеспечить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такой контроль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патогенов и токсинов. </a:t>
            </a: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- Конвенция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о биологическом разнообразии и </a:t>
            </a:r>
            <a:r>
              <a:rPr lang="ru-RU" dirty="0" err="1" smtClean="0">
                <a:latin typeface="Times New Roman" charset="0"/>
                <a:ea typeface="Times New Roman" charset="0"/>
                <a:cs typeface="Times New Roman" charset="0"/>
              </a:rPr>
              <a:t>Картахенский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 протокол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по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биобезопасности.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В соответствии с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Картахенским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протоколом, до первого перемещения модифицированных организмов через границу с целью их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международного внедрения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в окружающую среду должна быть соблюдена процедура выполнения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требований соглашения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о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дополнительной информации.</a:t>
            </a: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- Инициатива зеленой таможни -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усиление потенциала таможенных служб и других соответствующих исполнительных органов в области мониторинга и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содействия легальной торговле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, а также выявление и предотвращение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нелегальной торговли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экологически опасными товарами, определяемыми соответствующими конвенциями и многосторонними соглашениями в области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окружающей среды. 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7" name="Объект 6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9784" y="2099587"/>
            <a:ext cx="4370832" cy="4230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001428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5760" y="1618445"/>
            <a:ext cx="4117974" cy="1785937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Times New Roman" charset="0"/>
                <a:ea typeface="Times New Roman" charset="0"/>
                <a:cs typeface="Times New Roman" charset="0"/>
              </a:rPr>
              <a:t>Подготовка, включая внедренные активные и пассивные меры по защите и планы реагирования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65760" y="3736379"/>
            <a:ext cx="4406265" cy="2472397"/>
          </a:xfrm>
        </p:spPr>
        <p:txBody>
          <a:bodyPr/>
          <a:lstStyle/>
          <a:p>
            <a:r>
              <a:rPr lang="ru-RU" sz="2000" b="1" dirty="0" smtClean="0">
                <a:latin typeface="Times New Roman" charset="0"/>
                <a:ea typeface="Times New Roman" charset="0"/>
                <a:cs typeface="Times New Roman" charset="0"/>
              </a:rPr>
              <a:t>Готовность </a:t>
            </a:r>
            <a:r>
              <a:rPr lang="mr-IN" sz="2000" b="1" dirty="0" smtClean="0">
                <a:latin typeface="Times New Roman" charset="0"/>
                <a:ea typeface="Times New Roman" charset="0"/>
                <a:cs typeface="Times New Roman" charset="0"/>
              </a:rPr>
              <a:t>–</a:t>
            </a:r>
            <a:r>
              <a:rPr lang="ru-RU" sz="2000" b="1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</a:p>
          <a:p>
            <a:r>
              <a:rPr lang="ru-RU" sz="2000" dirty="0" smtClean="0">
                <a:latin typeface="Times New Roman" charset="0"/>
                <a:ea typeface="Times New Roman" charset="0"/>
                <a:cs typeface="Times New Roman" charset="0"/>
              </a:rPr>
              <a:t>государства </a:t>
            </a:r>
            <a:r>
              <a:rPr lang="ru-RU" sz="2000" dirty="0">
                <a:latin typeface="Times New Roman" charset="0"/>
                <a:ea typeface="Times New Roman" charset="0"/>
                <a:cs typeface="Times New Roman" charset="0"/>
              </a:rPr>
              <a:t>должны быть готовы реагировать на вспышки </a:t>
            </a:r>
            <a:r>
              <a:rPr lang="ru-RU" sz="2000" dirty="0" smtClean="0">
                <a:latin typeface="Times New Roman" charset="0"/>
                <a:ea typeface="Times New Roman" charset="0"/>
                <a:cs typeface="Times New Roman" charset="0"/>
              </a:rPr>
              <a:t>заболеваний среди людей  </a:t>
            </a:r>
            <a:r>
              <a:rPr lang="ru-RU" sz="2000" dirty="0">
                <a:latin typeface="Times New Roman" charset="0"/>
                <a:ea typeface="Times New Roman" charset="0"/>
                <a:cs typeface="Times New Roman" charset="0"/>
              </a:rPr>
              <a:t>животных или </a:t>
            </a:r>
            <a:r>
              <a:rPr lang="ru-RU" sz="2000" dirty="0" smtClean="0">
                <a:latin typeface="Times New Roman" charset="0"/>
                <a:ea typeface="Times New Roman" charset="0"/>
                <a:cs typeface="Times New Roman" charset="0"/>
              </a:rPr>
              <a:t>растений </a:t>
            </a:r>
            <a:r>
              <a:rPr lang="ru-RU" sz="2000" dirty="0">
                <a:latin typeface="Times New Roman" charset="0"/>
                <a:ea typeface="Times New Roman" charset="0"/>
                <a:cs typeface="Times New Roman" charset="0"/>
              </a:rPr>
              <a:t>вызванные естественным путем, </a:t>
            </a:r>
            <a:r>
              <a:rPr lang="ru-RU" sz="2000" dirty="0" smtClean="0">
                <a:latin typeface="Times New Roman" charset="0"/>
                <a:ea typeface="Times New Roman" charset="0"/>
                <a:cs typeface="Times New Roman" charset="0"/>
              </a:rPr>
              <a:t>случайно </a:t>
            </a:r>
            <a:r>
              <a:rPr lang="ru-RU" sz="2000" dirty="0">
                <a:latin typeface="Times New Roman" charset="0"/>
                <a:ea typeface="Times New Roman" charset="0"/>
                <a:cs typeface="Times New Roman" charset="0"/>
              </a:rPr>
              <a:t>или </a:t>
            </a:r>
            <a:r>
              <a:rPr lang="ru-RU" sz="2000" dirty="0" smtClean="0">
                <a:latin typeface="Times New Roman" charset="0"/>
                <a:ea typeface="Times New Roman" charset="0"/>
                <a:cs typeface="Times New Roman" charset="0"/>
              </a:rPr>
              <a:t>преднамеренно.</a:t>
            </a:r>
          </a:p>
          <a:p>
            <a:r>
              <a:rPr lang="ru-RU" sz="20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lang="ru-RU" sz="2000" b="1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ru-RU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5" name="Объект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6013" y="2057400"/>
            <a:ext cx="4248912" cy="4151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211277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1674055"/>
            <a:ext cx="10515600" cy="703385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charset="0"/>
                <a:ea typeface="Times New Roman" charset="0"/>
                <a:cs typeface="Times New Roman" charset="0"/>
              </a:rPr>
              <a:t>Особые роли ученых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81353" y="2574387"/>
            <a:ext cx="11633981" cy="36025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Ученые могут внести свой вклад, разрабатывая местные решения,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например: </a:t>
            </a: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добровольные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кодексы поведения для регулирования вопросов, не охваченных законодательством.</a:t>
            </a:r>
          </a:p>
          <a:p>
            <a:pPr marL="0" indent="0">
              <a:buNone/>
            </a:pP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 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Взаимодействовать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с политиками и общаться с широкой общественностью, сообщая о результатах и исследованиях.</a:t>
            </a:r>
          </a:p>
          <a:p>
            <a:pPr marL="0" indent="0">
              <a:buNone/>
            </a:pP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 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Технологические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решения могут включать адаптацию дизайна приложений двойного назначения.</a:t>
            </a:r>
          </a:p>
          <a:p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51385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520" y="1800031"/>
            <a:ext cx="10377488" cy="577409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Times New Roman" charset="0"/>
                <a:ea typeface="Times New Roman" charset="0"/>
                <a:cs typeface="Times New Roman" charset="0"/>
              </a:rPr>
              <a:t>Отчет </a:t>
            </a:r>
            <a:r>
              <a:rPr lang="ru-RU" sz="3600" b="1" dirty="0" err="1">
                <a:latin typeface="Times New Roman" charset="0"/>
                <a:ea typeface="Times New Roman" charset="0"/>
                <a:cs typeface="Times New Roman" charset="0"/>
              </a:rPr>
              <a:t>Лемона-Рельмана</a:t>
            </a:r>
            <a:r>
              <a:rPr lang="ru-RU" sz="36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lang="ru-RU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57" y="2377440"/>
            <a:ext cx="11662117" cy="412183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В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2006 году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опубликован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отчет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«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Глобализация, биобезопасность и </a:t>
            </a:r>
          </a:p>
          <a:p>
            <a:pPr marL="0" indent="0">
              <a:buNone/>
            </a:pP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будущее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естественных наук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». </a:t>
            </a:r>
            <a:endParaRPr lang="ru-RU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Р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асширил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область применения в контексте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проблемы двойного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использования;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в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нем была выражена уверенность в том,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что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любые биологические исследования могут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использоваться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не по назначению.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Д</a:t>
            </a: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о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этого времени основная часть научного сообщества никогда не задумывалась о том, что их исследования могут представлять риск для безопасности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Одной из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причин этого является то, что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в университетах на общих курсах по естественным наукам обычно, не затрагиваются вопросы </a:t>
            </a: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двойного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использования и биобезопасности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</a:p>
          <a:p>
            <a:pPr marL="0" indent="0">
              <a:buNone/>
            </a:pP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ru-RU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63" y="1903110"/>
            <a:ext cx="2566988" cy="3286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53149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630997"/>
            <a:ext cx="10248900" cy="563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charset="0"/>
                <a:ea typeface="Times New Roman" charset="0"/>
                <a:cs typeface="Times New Roman" charset="0"/>
              </a:rPr>
              <a:t>Риски </a:t>
            </a:r>
            <a:endParaRPr lang="ru-RU" sz="28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2031" y="2194560"/>
            <a:ext cx="11437033" cy="4487594"/>
          </a:xfrm>
        </p:spPr>
        <p:txBody>
          <a:bodyPr/>
          <a:lstStyle/>
          <a:p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Достижения науки и техники за последние десятилетия и в будущем принесли и принесут значительную пользу человечеству, животным и растениям, однако эти достижения также несут риски, о которых нам необходимо знать и гарантировать, что они не причинят вреда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Примеры:</a:t>
            </a:r>
          </a:p>
          <a:p>
            <a:pPr marL="0" indent="0">
              <a:buNone/>
            </a:pP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- 3D-печать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(аддитивное производство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)</a:t>
            </a:r>
          </a:p>
          <a:p>
            <a:pPr marL="0" indent="0">
              <a:buNone/>
            </a:pP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- </a:t>
            </a:r>
            <a:r>
              <a:rPr lang="ru-RU" dirty="0" err="1" smtClean="0">
                <a:latin typeface="Times New Roman" charset="0"/>
                <a:ea typeface="Times New Roman" charset="0"/>
                <a:cs typeface="Times New Roman" charset="0"/>
              </a:rPr>
              <a:t>Дроны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- Продвинутая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генная инженерия (синтетическая биология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)</a:t>
            </a:r>
          </a:p>
          <a:p>
            <a:pPr marL="0" indent="0">
              <a:buNone/>
            </a:pP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- Искусственный интеллект.</a:t>
            </a:r>
            <a:endParaRPr lang="ru-RU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525022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282" y="1828384"/>
            <a:ext cx="10206038" cy="5349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sz="3600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sz="3600" b="1" dirty="0" smtClean="0">
                <a:latin typeface="Times New Roman" charset="0"/>
                <a:ea typeface="Times New Roman" charset="0"/>
                <a:cs typeface="Times New Roman" charset="0"/>
              </a:rPr>
              <a:t>Этика </a:t>
            </a:r>
            <a:r>
              <a:rPr lang="ru-RU" sz="3600" b="1" dirty="0">
                <a:latin typeface="Times New Roman" charset="0"/>
                <a:ea typeface="Times New Roman" charset="0"/>
                <a:cs typeface="Times New Roman" charset="0"/>
              </a:rPr>
              <a:t>исследования</a:t>
            </a:r>
            <a:br>
              <a:rPr lang="ru-RU" sz="3600" b="1" dirty="0">
                <a:latin typeface="Times New Roman" charset="0"/>
                <a:ea typeface="Times New Roman" charset="0"/>
                <a:cs typeface="Times New Roman" charset="0"/>
              </a:rPr>
            </a:br>
            <a:endParaRPr lang="ru-RU" sz="36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2880" y="2363372"/>
            <a:ext cx="12009119" cy="4494628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>
                <a:latin typeface="Times New Roman" charset="0"/>
                <a:ea typeface="Times New Roman" charset="0"/>
                <a:cs typeface="Times New Roman" charset="0"/>
              </a:rPr>
              <a:t>Целостность исследования - </a:t>
            </a:r>
            <a:r>
              <a:rPr lang="ru-RU" sz="2000" i="1" dirty="0">
                <a:latin typeface="Times New Roman" charset="0"/>
                <a:ea typeface="Times New Roman" charset="0"/>
                <a:cs typeface="Times New Roman" charset="0"/>
              </a:rPr>
              <a:t>Прозрачность, плагиат, отчетность и т. </a:t>
            </a:r>
            <a:r>
              <a:rPr lang="ru-RU" sz="2000" i="1" dirty="0" smtClean="0">
                <a:latin typeface="Times New Roman" charset="0"/>
                <a:ea typeface="Times New Roman" charset="0"/>
                <a:cs typeface="Times New Roman" charset="0"/>
              </a:rPr>
              <a:t>д.</a:t>
            </a:r>
            <a:endParaRPr lang="ru-RU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r>
              <a:rPr lang="ru-RU" sz="2000" dirty="0">
                <a:latin typeface="Times New Roman" charset="0"/>
                <a:ea typeface="Times New Roman" charset="0"/>
                <a:cs typeface="Times New Roman" charset="0"/>
              </a:rPr>
              <a:t> </a:t>
            </a:r>
            <a:r>
              <a:rPr lang="ru-RU" sz="2000" b="1" dirty="0" smtClean="0">
                <a:latin typeface="Times New Roman" charset="0"/>
                <a:ea typeface="Times New Roman" charset="0"/>
                <a:cs typeface="Times New Roman" charset="0"/>
              </a:rPr>
              <a:t>Этика </a:t>
            </a:r>
            <a:r>
              <a:rPr lang="ru-RU" sz="2000" b="1" dirty="0">
                <a:latin typeface="Times New Roman" charset="0"/>
                <a:ea typeface="Times New Roman" charset="0"/>
                <a:cs typeface="Times New Roman" charset="0"/>
              </a:rPr>
              <a:t>исследований в конкретных дисциплинах - </a:t>
            </a:r>
            <a:r>
              <a:rPr lang="ru-RU" sz="2000" i="1" dirty="0">
                <a:latin typeface="Times New Roman" charset="0"/>
                <a:ea typeface="Times New Roman" charset="0"/>
                <a:cs typeface="Times New Roman" charset="0"/>
              </a:rPr>
              <a:t>Биомедицина, ИКТ, инженерия и др</a:t>
            </a:r>
            <a:r>
              <a:rPr lang="ru-RU" sz="2000" dirty="0">
                <a:latin typeface="Times New Roman" charset="0"/>
                <a:ea typeface="Times New Roman" charset="0"/>
                <a:cs typeface="Times New Roman" charset="0"/>
              </a:rPr>
              <a:t>.</a:t>
            </a:r>
          </a:p>
          <a:p>
            <a:pPr algn="just"/>
            <a:r>
              <a:rPr lang="ru-RU" sz="2000" dirty="0">
                <a:latin typeface="Times New Roman" charset="0"/>
                <a:ea typeface="Times New Roman" charset="0"/>
                <a:cs typeface="Times New Roman" charset="0"/>
              </a:rPr>
              <a:t> </a:t>
            </a:r>
            <a:r>
              <a:rPr lang="ru-RU" sz="2000" b="1" dirty="0" smtClean="0">
                <a:latin typeface="Times New Roman" charset="0"/>
                <a:ea typeface="Times New Roman" charset="0"/>
                <a:cs typeface="Times New Roman" charset="0"/>
              </a:rPr>
              <a:t>Социальная </a:t>
            </a:r>
            <a:r>
              <a:rPr lang="ru-RU" sz="2000" b="1" dirty="0">
                <a:latin typeface="Times New Roman" charset="0"/>
                <a:ea typeface="Times New Roman" charset="0"/>
                <a:cs typeface="Times New Roman" charset="0"/>
              </a:rPr>
              <a:t>ответственность - </a:t>
            </a:r>
            <a:r>
              <a:rPr lang="ru-RU" sz="2000" i="1" dirty="0">
                <a:latin typeface="Times New Roman" charset="0"/>
                <a:ea typeface="Times New Roman" charset="0"/>
                <a:cs typeface="Times New Roman" charset="0"/>
              </a:rPr>
              <a:t>Ответственные исследования и инновации, кодексы и т. </a:t>
            </a:r>
            <a:r>
              <a:rPr lang="ru-RU" sz="2000" i="1" dirty="0" smtClean="0">
                <a:latin typeface="Times New Roman" charset="0"/>
                <a:ea typeface="Times New Roman" charset="0"/>
                <a:cs typeface="Times New Roman" charset="0"/>
              </a:rPr>
              <a:t>д.</a:t>
            </a:r>
            <a:endParaRPr lang="ru-RU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r>
              <a:rPr lang="ru-RU" sz="2000" dirty="0">
                <a:latin typeface="Times New Roman" charset="0"/>
                <a:ea typeface="Times New Roman" charset="0"/>
                <a:cs typeface="Times New Roman" charset="0"/>
              </a:rPr>
              <a:t> </a:t>
            </a:r>
            <a:r>
              <a:rPr lang="ru-RU" sz="2000" dirty="0" smtClean="0">
                <a:latin typeface="Times New Roman" charset="0"/>
                <a:ea typeface="Times New Roman" charset="0"/>
                <a:cs typeface="Times New Roman" charset="0"/>
              </a:rPr>
              <a:t>«</a:t>
            </a:r>
            <a:r>
              <a:rPr lang="ru-RU" sz="2000" b="1" dirty="0" smtClean="0">
                <a:latin typeface="Times New Roman" charset="0"/>
                <a:ea typeface="Times New Roman" charset="0"/>
                <a:cs typeface="Times New Roman" charset="0"/>
              </a:rPr>
              <a:t>Ответственные исследования </a:t>
            </a:r>
            <a:r>
              <a:rPr lang="ru-RU" sz="2000" b="1" dirty="0">
                <a:latin typeface="Times New Roman" charset="0"/>
                <a:ea typeface="Times New Roman" charset="0"/>
                <a:cs typeface="Times New Roman" charset="0"/>
              </a:rPr>
              <a:t>и </a:t>
            </a:r>
            <a:r>
              <a:rPr lang="ru-RU" sz="2000" b="1" dirty="0" smtClean="0">
                <a:latin typeface="Times New Roman" charset="0"/>
                <a:ea typeface="Times New Roman" charset="0"/>
                <a:cs typeface="Times New Roman" charset="0"/>
              </a:rPr>
              <a:t>инновации</a:t>
            </a:r>
            <a:r>
              <a:rPr lang="ru-RU" sz="2000" dirty="0" smtClean="0">
                <a:latin typeface="Times New Roman" charset="0"/>
                <a:ea typeface="Times New Roman" charset="0"/>
                <a:cs typeface="Times New Roman" charset="0"/>
              </a:rPr>
              <a:t>»-  </a:t>
            </a:r>
            <a:r>
              <a:rPr lang="ru-RU" sz="2000" dirty="0">
                <a:latin typeface="Times New Roman" charset="0"/>
                <a:ea typeface="Times New Roman" charset="0"/>
                <a:cs typeface="Times New Roman" charset="0"/>
              </a:rPr>
              <a:t>ожидается, что ученые и другие заинтересованные стороны будут учитывать этические и социальные проблемы в своей работе и активно участвовать в коллективном решении</a:t>
            </a:r>
            <a:r>
              <a:rPr lang="ru-RU" sz="2000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ru-RU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r>
              <a:rPr lang="ru-RU" sz="2000" b="1" dirty="0">
                <a:latin typeface="Times New Roman" charset="0"/>
                <a:ea typeface="Times New Roman" charset="0"/>
                <a:cs typeface="Times New Roman" charset="0"/>
              </a:rPr>
              <a:t> </a:t>
            </a:r>
            <a:r>
              <a:rPr lang="ru-RU" sz="2000" b="1" dirty="0" smtClean="0">
                <a:latin typeface="Times New Roman" charset="0"/>
                <a:ea typeface="Times New Roman" charset="0"/>
                <a:cs typeface="Times New Roman" charset="0"/>
              </a:rPr>
              <a:t>Принцип </a:t>
            </a:r>
            <a:r>
              <a:rPr lang="ru-RU" sz="2000" b="1" dirty="0">
                <a:latin typeface="Times New Roman" charset="0"/>
                <a:ea typeface="Times New Roman" charset="0"/>
                <a:cs typeface="Times New Roman" charset="0"/>
              </a:rPr>
              <a:t>предосторожности</a:t>
            </a:r>
            <a:endParaRPr lang="ru-RU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 algn="just">
              <a:buNone/>
            </a:pPr>
            <a:r>
              <a:rPr lang="ru-RU" sz="2000" dirty="0">
                <a:latin typeface="Times New Roman" charset="0"/>
                <a:ea typeface="Times New Roman" charset="0"/>
                <a:cs typeface="Times New Roman" charset="0"/>
              </a:rPr>
              <a:t> </a:t>
            </a:r>
            <a:r>
              <a:rPr lang="ru-RU" sz="2000" dirty="0" smtClean="0">
                <a:latin typeface="Times New Roman" charset="0"/>
                <a:ea typeface="Times New Roman" charset="0"/>
                <a:cs typeface="Times New Roman" charset="0"/>
              </a:rPr>
              <a:t>- </a:t>
            </a:r>
            <a:r>
              <a:rPr lang="ru-RU" sz="2000" dirty="0">
                <a:latin typeface="Times New Roman" charset="0"/>
                <a:ea typeface="Times New Roman" charset="0"/>
                <a:cs typeface="Times New Roman" charset="0"/>
              </a:rPr>
              <a:t>это </a:t>
            </a:r>
            <a:r>
              <a:rPr lang="ru-RU" sz="2000" b="1" dirty="0">
                <a:latin typeface="Times New Roman" charset="0"/>
                <a:ea typeface="Times New Roman" charset="0"/>
                <a:cs typeface="Times New Roman" charset="0"/>
              </a:rPr>
              <a:t>ключевой принцип</a:t>
            </a:r>
            <a:r>
              <a:rPr lang="ru-RU" sz="2000" dirty="0">
                <a:latin typeface="Times New Roman" charset="0"/>
                <a:ea typeface="Times New Roman" charset="0"/>
                <a:cs typeface="Times New Roman" charset="0"/>
              </a:rPr>
              <a:t> в международной дискуссии об ответственном управлении новыми технологиями на ранних стадиях развития технологии.</a:t>
            </a:r>
          </a:p>
          <a:p>
            <a:pPr algn="just"/>
            <a:r>
              <a:rPr lang="ru-RU" sz="2000" dirty="0">
                <a:latin typeface="Times New Roman" charset="0"/>
                <a:ea typeface="Times New Roman" charset="0"/>
                <a:cs typeface="Times New Roman" charset="0"/>
              </a:rPr>
              <a:t> </a:t>
            </a:r>
            <a:r>
              <a:rPr lang="ru-RU" sz="2000" dirty="0" smtClean="0">
                <a:latin typeface="Times New Roman" charset="0"/>
                <a:ea typeface="Times New Roman" charset="0"/>
                <a:cs typeface="Times New Roman" charset="0"/>
              </a:rPr>
              <a:t>Несмотря </a:t>
            </a:r>
            <a:r>
              <a:rPr lang="ru-RU" sz="2000" dirty="0">
                <a:latin typeface="Times New Roman" charset="0"/>
                <a:ea typeface="Times New Roman" charset="0"/>
                <a:cs typeface="Times New Roman" charset="0"/>
              </a:rPr>
              <a:t>на то, что многие заинтересованные стороны и правительства согласны с тем, что предупредительный подход полезен, </a:t>
            </a:r>
            <a:r>
              <a:rPr lang="ru-RU" sz="2000" b="1" dirty="0">
                <a:latin typeface="Times New Roman" charset="0"/>
                <a:ea typeface="Times New Roman" charset="0"/>
                <a:cs typeface="Times New Roman" charset="0"/>
              </a:rPr>
              <a:t>нет единого мнения по поводу определения или реализации</a:t>
            </a:r>
            <a:r>
              <a:rPr lang="ru-RU" sz="2000" dirty="0">
                <a:latin typeface="Times New Roman" charset="0"/>
                <a:ea typeface="Times New Roman" charset="0"/>
                <a:cs typeface="Times New Roman" charset="0"/>
              </a:rPr>
              <a:t>.</a:t>
            </a:r>
          </a:p>
          <a:p>
            <a:pPr algn="just"/>
            <a:endParaRPr lang="ru-RU" sz="2300" dirty="0"/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144999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659354"/>
            <a:ext cx="10320338" cy="39452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latin typeface="Times New Roman" charset="0"/>
                <a:ea typeface="Times New Roman" charset="0"/>
                <a:cs typeface="Times New Roman" charset="0"/>
              </a:rPr>
              <a:t>О</a:t>
            </a:r>
            <a:r>
              <a:rPr lang="ru-RU" sz="3200" b="1" dirty="0" smtClean="0">
                <a:latin typeface="Times New Roman" charset="0"/>
                <a:ea typeface="Times New Roman" charset="0"/>
                <a:cs typeface="Times New Roman" charset="0"/>
              </a:rPr>
              <a:t>бразование и </a:t>
            </a:r>
            <a:r>
              <a:rPr lang="ru-RU" sz="3200" b="1" dirty="0">
                <a:latin typeface="Times New Roman" charset="0"/>
                <a:ea typeface="Times New Roman" charset="0"/>
                <a:cs typeface="Times New Roman" charset="0"/>
              </a:rPr>
              <a:t>привлечение ученых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57" y="2278966"/>
            <a:ext cx="11493305" cy="4579033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О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бразование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ученых по вопросам биобезопасности и привлечение их к обсуждению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последствий,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представляющих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беспокойство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с точки зрения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биологической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безопасности, заключается не только в кодексах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поведения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!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Во время конференции 2008 года, которая проводилась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Венгерской академией наук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, участники обсуждали трудности и возможности для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создания культуры ответственности в области биобезопасности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внутри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научного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сообщества, определения стандартов и практик по контролю за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исследовательской деятельностью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и развития роли ученого сообщества в глобальном управлении.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Рабочая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группа по созданию культуры ответственности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обсуждала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вопрос того, каким образом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эффективно обучать ученых-практиков, студентов и начинающих ученых вопросам биобезопасности и вопросам, возникающим в связи с исследованиям </a:t>
            </a: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двойного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назначения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</a:p>
          <a:p>
            <a:pPr algn="just"/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706764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911590"/>
            <a:ext cx="10515600" cy="3392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sz="3600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sz="3600" b="1" dirty="0" smtClean="0">
                <a:latin typeface="Times New Roman" charset="0"/>
                <a:ea typeface="Times New Roman" charset="0"/>
                <a:cs typeface="Times New Roman" charset="0"/>
              </a:rPr>
              <a:t>Цель семинара: </a:t>
            </a:r>
            <a:r>
              <a:rPr lang="ru-RU" sz="3600" b="1" dirty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sz="3600" b="1" dirty="0">
                <a:latin typeface="Times New Roman" charset="0"/>
                <a:ea typeface="Times New Roman" charset="0"/>
                <a:cs typeface="Times New Roman" charset="0"/>
              </a:rPr>
            </a:br>
            <a:endParaRPr lang="ru-RU" sz="36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250830"/>
            <a:ext cx="12192000" cy="4607169"/>
          </a:xfrm>
        </p:spPr>
        <p:txBody>
          <a:bodyPr>
            <a:normAutofit fontScale="40000" lnSpcReduction="20000"/>
          </a:bodyPr>
          <a:lstStyle/>
          <a:p>
            <a:pPr lvl="0"/>
            <a:r>
              <a:rPr lang="ru-RU" sz="4600" dirty="0" smtClean="0">
                <a:latin typeface="Times New Roman" charset="0"/>
                <a:ea typeface="Times New Roman" charset="0"/>
                <a:cs typeface="Times New Roman" charset="0"/>
              </a:rPr>
              <a:t>Проанализировать </a:t>
            </a:r>
            <a:r>
              <a:rPr lang="ru-RU" sz="4600" dirty="0">
                <a:latin typeface="Times New Roman" charset="0"/>
                <a:ea typeface="Times New Roman" charset="0"/>
                <a:cs typeface="Times New Roman" charset="0"/>
              </a:rPr>
              <a:t>стратегии и ресурсы, имевшиеся на международном уровне для обучения вопросам </a:t>
            </a:r>
            <a:r>
              <a:rPr lang="ru-RU" sz="4600" dirty="0" smtClean="0">
                <a:latin typeface="Times New Roman" charset="0"/>
                <a:ea typeface="Times New Roman" charset="0"/>
                <a:cs typeface="Times New Roman" charset="0"/>
              </a:rPr>
              <a:t>двойного </a:t>
            </a:r>
            <a:r>
              <a:rPr lang="ru-RU" sz="4600" dirty="0">
                <a:latin typeface="Times New Roman" charset="0"/>
                <a:ea typeface="Times New Roman" charset="0"/>
                <a:cs typeface="Times New Roman" charset="0"/>
              </a:rPr>
              <a:t>использования, и выявить пробелы;  </a:t>
            </a:r>
          </a:p>
          <a:p>
            <a:pPr lvl="0"/>
            <a:r>
              <a:rPr lang="ru-RU" sz="4600" dirty="0">
                <a:latin typeface="Times New Roman" charset="0"/>
                <a:ea typeface="Times New Roman" charset="0"/>
                <a:cs typeface="Times New Roman" charset="0"/>
              </a:rPr>
              <a:t>Рассмотреть идеи для заполнения этих пробелов, включая создание новых учебных материалов и реализации эффективных методов преподавания; </a:t>
            </a:r>
            <a:endParaRPr lang="ru-RU" sz="46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lvl="0"/>
            <a:r>
              <a:rPr lang="ru-RU" sz="4600" dirty="0" smtClean="0">
                <a:latin typeface="Times New Roman" charset="0"/>
                <a:ea typeface="Times New Roman" charset="0"/>
                <a:cs typeface="Times New Roman" charset="0"/>
              </a:rPr>
              <a:t>Обсудить </a:t>
            </a:r>
            <a:r>
              <a:rPr lang="ru-RU" sz="4600" dirty="0">
                <a:latin typeface="Times New Roman" charset="0"/>
                <a:ea typeface="Times New Roman" charset="0"/>
                <a:cs typeface="Times New Roman" charset="0"/>
              </a:rPr>
              <a:t>подходы для включения учебных курсов по вопросам </a:t>
            </a:r>
            <a:r>
              <a:rPr lang="ru-RU" sz="4600" dirty="0" smtClean="0">
                <a:latin typeface="Times New Roman" charset="0"/>
                <a:ea typeface="Times New Roman" charset="0"/>
                <a:cs typeface="Times New Roman" charset="0"/>
              </a:rPr>
              <a:t>двойного </a:t>
            </a:r>
            <a:r>
              <a:rPr lang="ru-RU" sz="4600" dirty="0">
                <a:latin typeface="Times New Roman" charset="0"/>
                <a:ea typeface="Times New Roman" charset="0"/>
                <a:cs typeface="Times New Roman" charset="0"/>
              </a:rPr>
              <a:t>исследования в тренинги для ученых </a:t>
            </a:r>
            <a:r>
              <a:rPr lang="ru-RU" sz="4600" dirty="0" smtClean="0">
                <a:latin typeface="Times New Roman" charset="0"/>
                <a:ea typeface="Times New Roman" charset="0"/>
                <a:cs typeface="Times New Roman" charset="0"/>
              </a:rPr>
              <a:t>биологов.</a:t>
            </a:r>
            <a:r>
              <a:rPr lang="ru-RU" sz="4600" dirty="0">
                <a:latin typeface="Times New Roman" charset="0"/>
                <a:ea typeface="Times New Roman" charset="0"/>
                <a:cs typeface="Times New Roman" charset="0"/>
              </a:rPr>
              <a:t> </a:t>
            </a:r>
          </a:p>
          <a:p>
            <a:pPr lvl="0"/>
            <a:r>
              <a:rPr lang="ru-RU" sz="4600" dirty="0">
                <a:latin typeface="Times New Roman" charset="0"/>
                <a:ea typeface="Times New Roman" charset="0"/>
                <a:cs typeface="Times New Roman" charset="0"/>
              </a:rPr>
              <a:t>Встреча свела вместе </a:t>
            </a:r>
            <a:r>
              <a:rPr lang="ru-RU" sz="4600" dirty="0" smtClean="0">
                <a:latin typeface="Times New Roman" charset="0"/>
                <a:ea typeface="Times New Roman" charset="0"/>
                <a:cs typeface="Times New Roman" charset="0"/>
              </a:rPr>
              <a:t>исследователей в </a:t>
            </a:r>
            <a:r>
              <a:rPr lang="ru-RU" sz="4600" dirty="0">
                <a:latin typeface="Times New Roman" charset="0"/>
                <a:ea typeface="Times New Roman" charset="0"/>
                <a:cs typeface="Times New Roman" charset="0"/>
              </a:rPr>
              <a:t>области естественных наук, специалистов по биоэтике и биобезопасности, а также экспертов в области науки об обучении в рамках </a:t>
            </a:r>
            <a:r>
              <a:rPr lang="ru-RU" sz="4600" dirty="0" smtClean="0">
                <a:latin typeface="Times New Roman" charset="0"/>
                <a:ea typeface="Times New Roman" charset="0"/>
                <a:cs typeface="Times New Roman" charset="0"/>
              </a:rPr>
              <a:t>одной из </a:t>
            </a:r>
            <a:r>
              <a:rPr lang="ru-RU" sz="4600" dirty="0">
                <a:latin typeface="Times New Roman" charset="0"/>
                <a:ea typeface="Times New Roman" charset="0"/>
                <a:cs typeface="Times New Roman" charset="0"/>
              </a:rPr>
              <a:t>специальных </a:t>
            </a:r>
            <a:r>
              <a:rPr lang="ru-RU" sz="4600" dirty="0" smtClean="0">
                <a:latin typeface="Times New Roman" charset="0"/>
                <a:ea typeface="Times New Roman" charset="0"/>
                <a:cs typeface="Times New Roman" charset="0"/>
              </a:rPr>
              <a:t>сессий семинара</a:t>
            </a:r>
            <a:r>
              <a:rPr lang="ru-RU" sz="4600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endParaRPr lang="ru-RU" sz="46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lvl="0"/>
            <a:r>
              <a:rPr lang="ru-RU" sz="4600" dirty="0" smtClean="0">
                <a:latin typeface="Times New Roman" charset="0"/>
                <a:ea typeface="Times New Roman" charset="0"/>
                <a:cs typeface="Times New Roman" charset="0"/>
              </a:rPr>
              <a:t>На </a:t>
            </a:r>
            <a:r>
              <a:rPr lang="ru-RU" sz="4600" dirty="0">
                <a:latin typeface="Times New Roman" charset="0"/>
                <a:ea typeface="Times New Roman" charset="0"/>
                <a:cs typeface="Times New Roman" charset="0"/>
              </a:rPr>
              <a:t>семинаре также обсуждались трудности, возникшие при попытке представить новые учебные материалы, такие как конкуренция за место в уже </a:t>
            </a:r>
            <a:r>
              <a:rPr lang="ru-RU" sz="4600" dirty="0" smtClean="0">
                <a:latin typeface="Times New Roman" charset="0"/>
                <a:ea typeface="Times New Roman" charset="0"/>
                <a:cs typeface="Times New Roman" charset="0"/>
              </a:rPr>
              <a:t>перегруженной учебной программе </a:t>
            </a:r>
            <a:r>
              <a:rPr lang="ru-RU" sz="4600" dirty="0">
                <a:latin typeface="Times New Roman" charset="0"/>
                <a:ea typeface="Times New Roman" charset="0"/>
                <a:cs typeface="Times New Roman" charset="0"/>
              </a:rPr>
              <a:t>или структура академического поощрения, в </a:t>
            </a:r>
            <a:r>
              <a:rPr lang="ru-RU" sz="4600" dirty="0" smtClean="0">
                <a:latin typeface="Times New Roman" charset="0"/>
                <a:ea typeface="Times New Roman" charset="0"/>
                <a:cs typeface="Times New Roman" charset="0"/>
              </a:rPr>
              <a:t>которой не </a:t>
            </a:r>
            <a:r>
              <a:rPr lang="ru-RU" sz="4600" dirty="0">
                <a:latin typeface="Times New Roman" charset="0"/>
                <a:ea typeface="Times New Roman" charset="0"/>
                <a:cs typeface="Times New Roman" charset="0"/>
              </a:rPr>
              <a:t>придавалось большого значения инновациям или высокому уровню преподавания. </a:t>
            </a:r>
            <a:endParaRPr lang="ru-RU" sz="46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lvl="0"/>
            <a:r>
              <a:rPr lang="ru-RU" sz="4600" dirty="0" smtClean="0">
                <a:latin typeface="Times New Roman" charset="0"/>
                <a:ea typeface="Times New Roman" charset="0"/>
                <a:cs typeface="Times New Roman" charset="0"/>
              </a:rPr>
              <a:t>Это </a:t>
            </a:r>
            <a:r>
              <a:rPr lang="ru-RU" sz="4600" dirty="0">
                <a:latin typeface="Times New Roman" charset="0"/>
                <a:ea typeface="Times New Roman" charset="0"/>
                <a:cs typeface="Times New Roman" charset="0"/>
              </a:rPr>
              <a:t>привело к активным обсуждениям </a:t>
            </a:r>
            <a:r>
              <a:rPr lang="ru-RU" sz="4600" dirty="0" smtClean="0">
                <a:latin typeface="Times New Roman" charset="0"/>
                <a:ea typeface="Times New Roman" charset="0"/>
                <a:cs typeface="Times New Roman" charset="0"/>
              </a:rPr>
              <a:t>важной роли</a:t>
            </a:r>
            <a:r>
              <a:rPr lang="ru-RU" sz="4600" dirty="0">
                <a:latin typeface="Times New Roman" charset="0"/>
                <a:ea typeface="Times New Roman" charset="0"/>
                <a:cs typeface="Times New Roman" charset="0"/>
              </a:rPr>
              <a:t>, которую играют сети в поддержке </a:t>
            </a:r>
            <a:r>
              <a:rPr lang="ru-RU" sz="4600" dirty="0" smtClean="0">
                <a:latin typeface="Times New Roman" charset="0"/>
                <a:ea typeface="Times New Roman" charset="0"/>
                <a:cs typeface="Times New Roman" charset="0"/>
              </a:rPr>
              <a:t>усилий по </a:t>
            </a:r>
            <a:r>
              <a:rPr lang="ru-RU" sz="4600" dirty="0">
                <a:latin typeface="Times New Roman" charset="0"/>
                <a:ea typeface="Times New Roman" charset="0"/>
                <a:cs typeface="Times New Roman" charset="0"/>
              </a:rPr>
              <a:t>представлению новых тем и новых подходов. </a:t>
            </a:r>
            <a:endParaRPr lang="ru-RU" sz="46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lvl="0"/>
            <a:r>
              <a:rPr lang="ru-RU" sz="4600" dirty="0" smtClean="0">
                <a:latin typeface="Times New Roman" charset="0"/>
                <a:ea typeface="Times New Roman" charset="0"/>
                <a:cs typeface="Times New Roman" charset="0"/>
              </a:rPr>
              <a:t>Примеры </a:t>
            </a:r>
            <a:r>
              <a:rPr lang="ru-RU" sz="4600" dirty="0">
                <a:latin typeface="Times New Roman" charset="0"/>
                <a:ea typeface="Times New Roman" charset="0"/>
                <a:cs typeface="Times New Roman" charset="0"/>
              </a:rPr>
              <a:t>имеющихся материалов об исследованиях в области эффективного преподавания, включали в себя </a:t>
            </a:r>
            <a:r>
              <a:rPr lang="ru-RU" sz="4600" dirty="0" smtClean="0">
                <a:latin typeface="Times New Roman" charset="0"/>
                <a:ea typeface="Times New Roman" charset="0"/>
                <a:cs typeface="Times New Roman" charset="0"/>
              </a:rPr>
              <a:t>онлайн </a:t>
            </a:r>
            <a:r>
              <a:rPr lang="ru-RU" sz="4600" dirty="0">
                <a:latin typeface="Times New Roman" charset="0"/>
                <a:ea typeface="Times New Roman" charset="0"/>
                <a:cs typeface="Times New Roman" charset="0"/>
              </a:rPr>
              <a:t>курсы, разработанные Университетом в </a:t>
            </a:r>
            <a:r>
              <a:rPr lang="ru-RU" sz="4600" dirty="0" err="1">
                <a:latin typeface="Times New Roman" charset="0"/>
                <a:ea typeface="Times New Roman" charset="0"/>
                <a:cs typeface="Times New Roman" charset="0"/>
              </a:rPr>
              <a:t>Брэдфорде</a:t>
            </a:r>
            <a:r>
              <a:rPr lang="ru-RU" sz="4600" dirty="0">
                <a:latin typeface="Times New Roman" charset="0"/>
                <a:ea typeface="Times New Roman" charset="0"/>
                <a:cs typeface="Times New Roman" charset="0"/>
              </a:rPr>
              <a:t>, Великобритания, а также курсы по обучению инструкторов по </a:t>
            </a:r>
            <a:r>
              <a:rPr lang="ru-RU" sz="4600" dirty="0" err="1">
                <a:latin typeface="Times New Roman" charset="0"/>
                <a:ea typeface="Times New Roman" charset="0"/>
                <a:cs typeface="Times New Roman" charset="0"/>
              </a:rPr>
              <a:t>биозащите</a:t>
            </a:r>
            <a:r>
              <a:rPr lang="ru-RU" sz="4600" dirty="0">
                <a:latin typeface="Times New Roman" charset="0"/>
                <a:ea typeface="Times New Roman" charset="0"/>
                <a:cs typeface="Times New Roman" charset="0"/>
              </a:rPr>
              <a:t> и биобезопасности, организуемые </a:t>
            </a:r>
            <a:r>
              <a:rPr lang="ru-RU" sz="4600" dirty="0" smtClean="0">
                <a:latin typeface="Times New Roman" charset="0"/>
                <a:ea typeface="Times New Roman" charset="0"/>
                <a:cs typeface="Times New Roman" charset="0"/>
              </a:rPr>
              <a:t>ВОЗ.</a:t>
            </a:r>
          </a:p>
          <a:p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2167270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847947"/>
            <a:ext cx="10515600" cy="17779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charset="0"/>
                <a:ea typeface="Times New Roman" charset="0"/>
                <a:cs typeface="Times New Roman" charset="0"/>
              </a:rPr>
              <a:t>Резюме</a:t>
            </a:r>
            <a:endParaRPr lang="ru-RU" sz="28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152357"/>
            <a:ext cx="12192000" cy="4591342"/>
          </a:xfrm>
        </p:spPr>
        <p:txBody>
          <a:bodyPr>
            <a:noAutofit/>
          </a:bodyPr>
          <a:lstStyle/>
          <a:p>
            <a:pPr algn="just"/>
            <a:r>
              <a:rPr lang="ru-RU" sz="2200" dirty="0">
                <a:latin typeface="Times New Roman" charset="0"/>
                <a:ea typeface="Times New Roman" charset="0"/>
                <a:cs typeface="Times New Roman" charset="0"/>
              </a:rPr>
              <a:t>Если взглянуть на это </a:t>
            </a:r>
            <a:r>
              <a:rPr lang="ru-RU" sz="2200" dirty="0" smtClean="0">
                <a:latin typeface="Times New Roman" charset="0"/>
                <a:ea typeface="Times New Roman" charset="0"/>
                <a:cs typeface="Times New Roman" charset="0"/>
              </a:rPr>
              <a:t>в </a:t>
            </a:r>
            <a:r>
              <a:rPr lang="ru-RU" sz="2200" dirty="0">
                <a:latin typeface="Times New Roman" charset="0"/>
                <a:ea typeface="Times New Roman" charset="0"/>
                <a:cs typeface="Times New Roman" charset="0"/>
              </a:rPr>
              <a:t>областях, развивающихся также быстро, как </a:t>
            </a:r>
            <a:r>
              <a:rPr lang="ru-RU" sz="2200" b="1" dirty="0">
                <a:latin typeface="Times New Roman" charset="0"/>
                <a:ea typeface="Times New Roman" charset="0"/>
                <a:cs typeface="Times New Roman" charset="0"/>
              </a:rPr>
              <a:t>естественные науки</a:t>
            </a:r>
            <a:r>
              <a:rPr lang="ru-RU" sz="2200" dirty="0">
                <a:latin typeface="Times New Roman" charset="0"/>
                <a:ea typeface="Times New Roman" charset="0"/>
                <a:cs typeface="Times New Roman" charset="0"/>
              </a:rPr>
              <a:t>, даже правительства, имеющие свои собственные обширные ресурсы, не могут угнаться за всем, что происходит, и оценить последствия происходящего для биобезопасности. </a:t>
            </a:r>
            <a:endParaRPr lang="ru-RU" sz="22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r>
              <a:rPr lang="ru-RU" sz="2200" dirty="0" smtClean="0">
                <a:latin typeface="Times New Roman" charset="0"/>
                <a:ea typeface="Times New Roman" charset="0"/>
                <a:cs typeface="Times New Roman" charset="0"/>
              </a:rPr>
              <a:t>Объем</a:t>
            </a:r>
            <a:r>
              <a:rPr lang="ru-RU" sz="2200" dirty="0">
                <a:latin typeface="Times New Roman" charset="0"/>
                <a:ea typeface="Times New Roman" charset="0"/>
                <a:cs typeface="Times New Roman" charset="0"/>
              </a:rPr>
              <a:t>, скорость и степень распространения научных </a:t>
            </a:r>
            <a:r>
              <a:rPr lang="ru-RU" sz="2200" dirty="0" smtClean="0">
                <a:latin typeface="Times New Roman" charset="0"/>
                <a:ea typeface="Times New Roman" charset="0"/>
                <a:cs typeface="Times New Roman" charset="0"/>
              </a:rPr>
              <a:t>возможностей являются отличной новостью </a:t>
            </a:r>
            <a:r>
              <a:rPr lang="ru-RU" sz="2200" dirty="0">
                <a:latin typeface="Times New Roman" charset="0"/>
                <a:ea typeface="Times New Roman" charset="0"/>
                <a:cs typeface="Times New Roman" charset="0"/>
              </a:rPr>
              <a:t>для надежд, возлагаемых на биотехнологию в целях решения серьезных глобальных проблем. </a:t>
            </a:r>
            <a:r>
              <a:rPr lang="ru-RU" sz="2200" b="1" dirty="0">
                <a:latin typeface="Times New Roman" charset="0"/>
                <a:ea typeface="Times New Roman" charset="0"/>
                <a:cs typeface="Times New Roman" charset="0"/>
              </a:rPr>
              <a:t>И</a:t>
            </a:r>
            <a:r>
              <a:rPr lang="ru-RU" sz="2200" b="1" dirty="0" smtClean="0">
                <a:latin typeface="Times New Roman" charset="0"/>
                <a:ea typeface="Times New Roman" charset="0"/>
                <a:cs typeface="Times New Roman" charset="0"/>
              </a:rPr>
              <a:t>ногда </a:t>
            </a:r>
            <a:r>
              <a:rPr lang="ru-RU" sz="2200" b="1" dirty="0">
                <a:latin typeface="Times New Roman" charset="0"/>
                <a:ea typeface="Times New Roman" charset="0"/>
                <a:cs typeface="Times New Roman" charset="0"/>
              </a:rPr>
              <a:t>они могут быть похожи на цунами и выходить за пределы понимания. </a:t>
            </a:r>
            <a:endParaRPr lang="ru-RU" sz="2200" b="1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r>
              <a:rPr lang="ru-RU" sz="2200" b="1" dirty="0" smtClean="0">
                <a:latin typeface="Times New Roman" charset="0"/>
                <a:ea typeface="Times New Roman" charset="0"/>
                <a:cs typeface="Times New Roman" charset="0"/>
              </a:rPr>
              <a:t>Это </a:t>
            </a:r>
            <a:r>
              <a:rPr lang="ru-RU" sz="2200" b="1" dirty="0">
                <a:latin typeface="Times New Roman" charset="0"/>
                <a:ea typeface="Times New Roman" charset="0"/>
                <a:cs typeface="Times New Roman" charset="0"/>
              </a:rPr>
              <a:t>важно</a:t>
            </a:r>
            <a:r>
              <a:rPr lang="ru-RU" sz="2200" dirty="0">
                <a:latin typeface="Times New Roman" charset="0"/>
                <a:ea typeface="Times New Roman" charset="0"/>
                <a:cs typeface="Times New Roman" charset="0"/>
              </a:rPr>
              <a:t>, так как помимо осуществления </a:t>
            </a:r>
            <a:r>
              <a:rPr lang="ru-RU" sz="2200" dirty="0" smtClean="0">
                <a:latin typeface="Times New Roman" charset="0"/>
                <a:ea typeface="Times New Roman" charset="0"/>
                <a:cs typeface="Times New Roman" charset="0"/>
              </a:rPr>
              <a:t>основной функции </a:t>
            </a:r>
            <a:r>
              <a:rPr lang="ru-RU" sz="2200" dirty="0">
                <a:latin typeface="Times New Roman" charset="0"/>
                <a:ea typeface="Times New Roman" charset="0"/>
                <a:cs typeface="Times New Roman" charset="0"/>
              </a:rPr>
              <a:t>мониторинга этих </a:t>
            </a:r>
            <a:r>
              <a:rPr lang="ru-RU" sz="2200" dirty="0" smtClean="0">
                <a:latin typeface="Times New Roman" charset="0"/>
                <a:ea typeface="Times New Roman" charset="0"/>
                <a:cs typeface="Times New Roman" charset="0"/>
              </a:rPr>
              <a:t>достижений, </a:t>
            </a:r>
            <a:r>
              <a:rPr lang="ru-RU" sz="2200" dirty="0">
                <a:latin typeface="Times New Roman" charset="0"/>
                <a:ea typeface="Times New Roman" charset="0"/>
                <a:cs typeface="Times New Roman" charset="0"/>
              </a:rPr>
              <a:t>политики хотят знать, что они означают. </a:t>
            </a:r>
            <a:r>
              <a:rPr lang="ru-RU" sz="2200" dirty="0" smtClean="0">
                <a:latin typeface="Times New Roman" charset="0"/>
                <a:ea typeface="Times New Roman" charset="0"/>
                <a:cs typeface="Times New Roman" charset="0"/>
              </a:rPr>
              <a:t>Им </a:t>
            </a:r>
            <a:r>
              <a:rPr lang="ru-RU" sz="2200" dirty="0">
                <a:latin typeface="Times New Roman" charset="0"/>
                <a:ea typeface="Times New Roman" charset="0"/>
                <a:cs typeface="Times New Roman" charset="0"/>
              </a:rPr>
              <a:t>необходима помощь в оценке </a:t>
            </a:r>
            <a:r>
              <a:rPr lang="ru-RU" sz="2200" dirty="0" smtClean="0">
                <a:latin typeface="Times New Roman" charset="0"/>
                <a:ea typeface="Times New Roman" charset="0"/>
                <a:cs typeface="Times New Roman" charset="0"/>
              </a:rPr>
              <a:t>последствий для </a:t>
            </a:r>
            <a:r>
              <a:rPr lang="ru-RU" sz="2200" dirty="0">
                <a:latin typeface="Times New Roman" charset="0"/>
                <a:ea typeface="Times New Roman" charset="0"/>
                <a:cs typeface="Times New Roman" charset="0"/>
              </a:rPr>
              <a:t>политики и практики в области биобезопасности. </a:t>
            </a:r>
            <a:endParaRPr lang="ru-RU" sz="22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r>
              <a:rPr lang="ru-RU" sz="2200" b="1" dirty="0" smtClean="0">
                <a:latin typeface="Times New Roman" charset="0"/>
                <a:ea typeface="Times New Roman" charset="0"/>
                <a:cs typeface="Times New Roman" charset="0"/>
              </a:rPr>
              <a:t>Ученые </a:t>
            </a:r>
            <a:r>
              <a:rPr lang="ru-RU" sz="2200" b="1" dirty="0">
                <a:latin typeface="Times New Roman" charset="0"/>
                <a:ea typeface="Times New Roman" charset="0"/>
                <a:cs typeface="Times New Roman" charset="0"/>
              </a:rPr>
              <a:t>могут помочь, как в мониторинге, так и в </a:t>
            </a:r>
            <a:r>
              <a:rPr lang="ru-RU" sz="2200" b="1" dirty="0" smtClean="0">
                <a:latin typeface="Times New Roman" charset="0"/>
                <a:ea typeface="Times New Roman" charset="0"/>
                <a:cs typeface="Times New Roman" charset="0"/>
              </a:rPr>
              <a:t>оценке</a:t>
            </a:r>
            <a:r>
              <a:rPr lang="ru-RU" sz="2200" dirty="0" smtClean="0">
                <a:latin typeface="Times New Roman" charset="0"/>
                <a:ea typeface="Times New Roman" charset="0"/>
                <a:cs typeface="Times New Roman" charset="0"/>
              </a:rPr>
              <a:t>. Перевод </a:t>
            </a:r>
            <a:r>
              <a:rPr lang="ru-RU" sz="2200" dirty="0">
                <a:latin typeface="Times New Roman" charset="0"/>
                <a:ea typeface="Times New Roman" charset="0"/>
                <a:cs typeface="Times New Roman" charset="0"/>
              </a:rPr>
              <a:t>научных выкладок на язык, </a:t>
            </a:r>
            <a:r>
              <a:rPr lang="ru-RU" sz="2200" dirty="0" smtClean="0">
                <a:latin typeface="Times New Roman" charset="0"/>
                <a:ea typeface="Times New Roman" charset="0"/>
                <a:cs typeface="Times New Roman" charset="0"/>
              </a:rPr>
              <a:t>понятный дипломатам </a:t>
            </a:r>
            <a:r>
              <a:rPr lang="ru-RU" sz="2200" dirty="0">
                <a:latin typeface="Times New Roman" charset="0"/>
                <a:ea typeface="Times New Roman" charset="0"/>
                <a:cs typeface="Times New Roman" charset="0"/>
              </a:rPr>
              <a:t>и политическим деятелям, которые, как правило, не обладают техническими знаниями, является </a:t>
            </a:r>
            <a:r>
              <a:rPr lang="ru-RU" sz="2200" dirty="0" smtClean="0">
                <a:latin typeface="Times New Roman" charset="0"/>
                <a:ea typeface="Times New Roman" charset="0"/>
                <a:cs typeface="Times New Roman" charset="0"/>
              </a:rPr>
              <a:t>важной частью общей задачи </a:t>
            </a:r>
            <a:r>
              <a:rPr lang="ru-RU" sz="2200" dirty="0">
                <a:latin typeface="Times New Roman" charset="0"/>
                <a:ea typeface="Times New Roman" charset="0"/>
                <a:cs typeface="Times New Roman" charset="0"/>
              </a:rPr>
              <a:t>и требует </a:t>
            </a:r>
            <a:r>
              <a:rPr lang="ru-RU" sz="2200" dirty="0" smtClean="0">
                <a:latin typeface="Times New Roman" charset="0"/>
                <a:ea typeface="Times New Roman" charset="0"/>
                <a:cs typeface="Times New Roman" charset="0"/>
              </a:rPr>
              <a:t>знаний не </a:t>
            </a:r>
            <a:r>
              <a:rPr lang="ru-RU" sz="2200" dirty="0">
                <a:latin typeface="Times New Roman" charset="0"/>
                <a:ea typeface="Times New Roman" charset="0"/>
                <a:cs typeface="Times New Roman" charset="0"/>
              </a:rPr>
              <a:t>только в области естественных наук. </a:t>
            </a:r>
          </a:p>
          <a:p>
            <a:pPr algn="just"/>
            <a:endParaRPr lang="ru-RU" sz="2400" dirty="0"/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5011322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2880" y="1635919"/>
            <a:ext cx="3932237" cy="785813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sz="2800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sz="2800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sz="2800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sz="2800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sz="2800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sz="2800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sz="2800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sz="2800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sz="2800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sz="2800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sz="2800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sz="2800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sz="2800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sz="2800" b="1" dirty="0" smtClean="0">
                <a:latin typeface="Times New Roman" charset="0"/>
                <a:ea typeface="Times New Roman" charset="0"/>
                <a:cs typeface="Times New Roman" charset="0"/>
              </a:rPr>
              <a:t>Проект </a:t>
            </a:r>
            <a:r>
              <a:rPr lang="ru-RU" sz="2800" b="1" dirty="0">
                <a:latin typeface="Times New Roman" charset="0"/>
                <a:ea typeface="Times New Roman" charset="0"/>
                <a:cs typeface="Times New Roman" charset="0"/>
              </a:rPr>
              <a:t>«Побережье</a:t>
            </a:r>
            <a:r>
              <a:rPr lang="ru-RU" sz="2800" b="1" dirty="0" smtClean="0">
                <a:latin typeface="Times New Roman" charset="0"/>
                <a:ea typeface="Times New Roman" charset="0"/>
                <a:cs typeface="Times New Roman" charset="0"/>
              </a:rPr>
              <a:t>»</a:t>
            </a:r>
            <a:r>
              <a:rPr lang="ru-RU" sz="2800" b="1" dirty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sz="2800" b="1" dirty="0">
                <a:latin typeface="Times New Roman" charset="0"/>
                <a:ea typeface="Times New Roman" charset="0"/>
                <a:cs typeface="Times New Roman" charset="0"/>
              </a:rPr>
            </a:br>
            <a:endParaRPr lang="ru-RU" sz="28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82880" y="2250831"/>
            <a:ext cx="8975188" cy="4221406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r>
              <a:rPr lang="ru-RU" sz="1800" dirty="0">
                <a:latin typeface="Times New Roman" charset="0"/>
                <a:ea typeface="Times New Roman" charset="0"/>
                <a:cs typeface="Times New Roman" charset="0"/>
              </a:rPr>
              <a:t>В 1981 </a:t>
            </a:r>
            <a:r>
              <a:rPr lang="ru-RU" sz="1800" dirty="0" smtClean="0">
                <a:latin typeface="Times New Roman" charset="0"/>
                <a:ea typeface="Times New Roman" charset="0"/>
                <a:cs typeface="Times New Roman" charset="0"/>
              </a:rPr>
              <a:t>г. новый развивающий упор </a:t>
            </a:r>
            <a:r>
              <a:rPr lang="ru-RU" sz="1800" dirty="0">
                <a:latin typeface="Times New Roman" charset="0"/>
                <a:ea typeface="Times New Roman" charset="0"/>
                <a:cs typeface="Times New Roman" charset="0"/>
              </a:rPr>
              <a:t>на наступательные операции был официально санкционирован тогдашним президентом Питером </a:t>
            </a:r>
            <a:r>
              <a:rPr lang="ru-RU" sz="1800" dirty="0" err="1" smtClean="0">
                <a:latin typeface="Times New Roman" charset="0"/>
                <a:ea typeface="Times New Roman" charset="0"/>
                <a:cs typeface="Times New Roman" charset="0"/>
              </a:rPr>
              <a:t>Ботой</a:t>
            </a:r>
            <a:r>
              <a:rPr lang="ru-RU" sz="1800" dirty="0" smtClean="0">
                <a:latin typeface="Times New Roman" charset="0"/>
                <a:ea typeface="Times New Roman" charset="0"/>
                <a:cs typeface="Times New Roman" charset="0"/>
              </a:rPr>
              <a:t>, который потребовал</a:t>
            </a:r>
            <a:r>
              <a:rPr lang="ru-RU" sz="1800" dirty="0">
                <a:latin typeface="Times New Roman" charset="0"/>
                <a:ea typeface="Times New Roman" charset="0"/>
                <a:cs typeface="Times New Roman" charset="0"/>
              </a:rPr>
              <a:t>, чтобы Оборонные силы ЮАР развивали эти технологии для эффективного использования против врагов </a:t>
            </a:r>
            <a:r>
              <a:rPr lang="ru-RU" sz="1800" dirty="0" smtClean="0">
                <a:latin typeface="Times New Roman" charset="0"/>
                <a:ea typeface="Times New Roman" charset="0"/>
                <a:cs typeface="Times New Roman" charset="0"/>
              </a:rPr>
              <a:t>Южной Африки</a:t>
            </a:r>
            <a:r>
              <a:rPr lang="ru-RU" sz="1800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endParaRPr lang="ru-RU" sz="18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>
              <a:spcBef>
                <a:spcPts val="0"/>
              </a:spcBef>
            </a:pPr>
            <a:r>
              <a:rPr lang="ru-RU" sz="1800" dirty="0" smtClean="0">
                <a:latin typeface="Times New Roman" charset="0"/>
                <a:ea typeface="Times New Roman" charset="0"/>
                <a:cs typeface="Times New Roman" charset="0"/>
              </a:rPr>
              <a:t>Оборонные </a:t>
            </a:r>
            <a:r>
              <a:rPr lang="ru-RU" sz="1800" dirty="0">
                <a:latin typeface="Times New Roman" charset="0"/>
                <a:ea typeface="Times New Roman" charset="0"/>
                <a:cs typeface="Times New Roman" charset="0"/>
              </a:rPr>
              <a:t>силы ЮАР уполномочили главу </a:t>
            </a:r>
            <a:r>
              <a:rPr lang="ru-RU" sz="1800" dirty="0" smtClean="0">
                <a:latin typeface="Times New Roman" charset="0"/>
                <a:ea typeface="Times New Roman" charset="0"/>
                <a:cs typeface="Times New Roman" charset="0"/>
              </a:rPr>
              <a:t>своей Медицинской службы доктора </a:t>
            </a:r>
            <a:r>
              <a:rPr lang="ru-RU" sz="1800" dirty="0" err="1">
                <a:latin typeface="Times New Roman" charset="0"/>
                <a:ea typeface="Times New Roman" charset="0"/>
                <a:cs typeface="Times New Roman" charset="0"/>
              </a:rPr>
              <a:t>Вутера</a:t>
            </a:r>
            <a:r>
              <a:rPr lang="ru-RU" sz="18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sz="1800" dirty="0" err="1" smtClean="0">
                <a:latin typeface="Times New Roman" charset="0"/>
                <a:ea typeface="Times New Roman" charset="0"/>
                <a:cs typeface="Times New Roman" charset="0"/>
              </a:rPr>
              <a:t>Бассона</a:t>
            </a:r>
            <a:r>
              <a:rPr lang="ru-RU" sz="1800" dirty="0" smtClean="0">
                <a:latin typeface="Times New Roman" charset="0"/>
                <a:ea typeface="Times New Roman" charset="0"/>
                <a:cs typeface="Times New Roman" charset="0"/>
              </a:rPr>
              <a:t> в </a:t>
            </a:r>
            <a:r>
              <a:rPr lang="ru-RU" sz="1800" dirty="0">
                <a:latin typeface="Times New Roman" charset="0"/>
                <a:ea typeface="Times New Roman" charset="0"/>
                <a:cs typeface="Times New Roman" charset="0"/>
              </a:rPr>
              <a:t>1983 году сформировать Проект «Побережье</a:t>
            </a:r>
            <a:r>
              <a:rPr lang="ru-RU" sz="1800" dirty="0" smtClean="0">
                <a:latin typeface="Times New Roman" charset="0"/>
                <a:ea typeface="Times New Roman" charset="0"/>
                <a:cs typeface="Times New Roman" charset="0"/>
              </a:rPr>
              <a:t>».</a:t>
            </a:r>
          </a:p>
          <a:p>
            <a:pPr algn="just">
              <a:spcBef>
                <a:spcPts val="0"/>
              </a:spcBef>
            </a:pPr>
            <a:r>
              <a:rPr lang="ru-RU" sz="1800" dirty="0">
                <a:latin typeface="Times New Roman" charset="0"/>
                <a:ea typeface="Times New Roman" charset="0"/>
                <a:cs typeface="Times New Roman" charset="0"/>
              </a:rPr>
              <a:t>Доктор </a:t>
            </a:r>
            <a:r>
              <a:rPr lang="ru-RU" sz="1800" dirty="0" err="1">
                <a:latin typeface="Times New Roman" charset="0"/>
                <a:ea typeface="Times New Roman" charset="0"/>
                <a:cs typeface="Times New Roman" charset="0"/>
              </a:rPr>
              <a:t>Вутер</a:t>
            </a:r>
            <a:r>
              <a:rPr lang="ru-RU" sz="18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sz="1800" dirty="0" err="1">
                <a:latin typeface="Times New Roman" charset="0"/>
                <a:ea typeface="Times New Roman" charset="0"/>
                <a:cs typeface="Times New Roman" charset="0"/>
              </a:rPr>
              <a:t>Бассон</a:t>
            </a:r>
            <a:r>
              <a:rPr lang="ru-RU" sz="1800" dirty="0">
                <a:latin typeface="Times New Roman" charset="0"/>
                <a:ea typeface="Times New Roman" charset="0"/>
                <a:cs typeface="Times New Roman" charset="0"/>
              </a:rPr>
              <a:t> (1950-) Получил образование кардиолога и служил личным врачом Премьер- министра П.В. Бота. Возглавил Проект «Побережье» и осуществил программу правительства Апартеида по химическому и биологическому оружию.  Комиссия по установлению истины и примирению в 2002 г. провела расследование, но оправдала его по 46 пунктам обвинения в </a:t>
            </a:r>
            <a:r>
              <a:rPr lang="ru-RU" sz="1800" dirty="0" smtClean="0">
                <a:latin typeface="Times New Roman" charset="0"/>
                <a:ea typeface="Times New Roman" charset="0"/>
                <a:cs typeface="Times New Roman" charset="0"/>
              </a:rPr>
              <a:t>убийстве</a:t>
            </a:r>
            <a:r>
              <a:rPr lang="ru-RU" sz="1800" dirty="0">
                <a:latin typeface="Times New Roman" charset="0"/>
                <a:ea typeface="Times New Roman" charset="0"/>
                <a:cs typeface="Times New Roman" charset="0"/>
              </a:rPr>
              <a:t>, заговоре, хранении наркотиков и мошенничестве, и даровала амнистию. </a:t>
            </a:r>
            <a:endParaRPr lang="ru-RU" sz="18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>
              <a:spcBef>
                <a:spcPts val="0"/>
              </a:spcBef>
            </a:pPr>
            <a:r>
              <a:rPr lang="ru-RU" sz="1800" dirty="0" smtClean="0">
                <a:latin typeface="Times New Roman" charset="0"/>
                <a:ea typeface="Times New Roman" charset="0"/>
                <a:cs typeface="Times New Roman" charset="0"/>
              </a:rPr>
              <a:t>Председатель </a:t>
            </a:r>
            <a:r>
              <a:rPr lang="ru-RU" sz="1800" dirty="0">
                <a:latin typeface="Times New Roman" charset="0"/>
                <a:ea typeface="Times New Roman" charset="0"/>
                <a:cs typeface="Times New Roman" charset="0"/>
              </a:rPr>
              <a:t>суда привлек внимание к плохому качеству Государственного обвинения и неспособности убедить суд в вине </a:t>
            </a:r>
            <a:r>
              <a:rPr lang="ru-RU" sz="1800" dirty="0" err="1">
                <a:latin typeface="Times New Roman" charset="0"/>
                <a:ea typeface="Times New Roman" charset="0"/>
                <a:cs typeface="Times New Roman" charset="0"/>
              </a:rPr>
              <a:t>Бассона</a:t>
            </a:r>
            <a:r>
              <a:rPr lang="ru-RU" sz="1800" dirty="0">
                <a:latin typeface="Times New Roman" charset="0"/>
                <a:ea typeface="Times New Roman" charset="0"/>
                <a:cs typeface="Times New Roman" charset="0"/>
              </a:rPr>
              <a:t> способом “вне </a:t>
            </a:r>
            <a:r>
              <a:rPr lang="ru-RU" sz="1800" dirty="0" smtClean="0">
                <a:latin typeface="Times New Roman" charset="0"/>
                <a:ea typeface="Times New Roman" charset="0"/>
                <a:cs typeface="Times New Roman" charset="0"/>
              </a:rPr>
              <a:t>обоснованного сомнения</a:t>
            </a:r>
            <a:r>
              <a:rPr lang="ru-RU" sz="1800" dirty="0">
                <a:latin typeface="Times New Roman" charset="0"/>
                <a:ea typeface="Times New Roman" charset="0"/>
                <a:cs typeface="Times New Roman" charset="0"/>
              </a:rPr>
              <a:t>”. </a:t>
            </a:r>
            <a:endParaRPr lang="ru-RU" sz="18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>
              <a:spcBef>
                <a:spcPts val="0"/>
              </a:spcBef>
            </a:pPr>
            <a:r>
              <a:rPr lang="ru-RU" sz="1800" dirty="0" smtClean="0">
                <a:latin typeface="Times New Roman" charset="0"/>
                <a:ea typeface="Times New Roman" charset="0"/>
                <a:cs typeface="Times New Roman" charset="0"/>
              </a:rPr>
              <a:t>В </a:t>
            </a:r>
            <a:r>
              <a:rPr lang="ru-RU" sz="1800" dirty="0">
                <a:latin typeface="Times New Roman" charset="0"/>
                <a:ea typeface="Times New Roman" charset="0"/>
                <a:cs typeface="Times New Roman" charset="0"/>
              </a:rPr>
              <a:t>2013 г. Совет медицинских </a:t>
            </a:r>
            <a:r>
              <a:rPr lang="ru-RU" sz="1800" dirty="0" smtClean="0">
                <a:latin typeface="Times New Roman" charset="0"/>
                <a:ea typeface="Times New Roman" charset="0"/>
                <a:cs typeface="Times New Roman" charset="0"/>
              </a:rPr>
              <a:t>профессий Южной Африки </a:t>
            </a:r>
            <a:r>
              <a:rPr lang="ru-RU" sz="1800" dirty="0">
                <a:latin typeface="Times New Roman" charset="0"/>
                <a:ea typeface="Times New Roman" charset="0"/>
                <a:cs typeface="Times New Roman" charset="0"/>
              </a:rPr>
              <a:t>признал доктора </a:t>
            </a:r>
            <a:r>
              <a:rPr lang="ru-RU" sz="1800" dirty="0" err="1">
                <a:latin typeface="Times New Roman" charset="0"/>
                <a:ea typeface="Times New Roman" charset="0"/>
                <a:cs typeface="Times New Roman" charset="0"/>
              </a:rPr>
              <a:t>Бассона</a:t>
            </a:r>
            <a:r>
              <a:rPr lang="ru-RU" sz="1800" dirty="0">
                <a:latin typeface="Times New Roman" charset="0"/>
                <a:ea typeface="Times New Roman" charset="0"/>
                <a:cs typeface="Times New Roman" charset="0"/>
              </a:rPr>
              <a:t> виновным в непрофессиональном поведении. В настоящее время идет слушание, чтобы принять решение о возможном исключении доктора </a:t>
            </a:r>
            <a:r>
              <a:rPr lang="ru-RU" sz="1800" dirty="0" err="1">
                <a:latin typeface="Times New Roman" charset="0"/>
                <a:ea typeface="Times New Roman" charset="0"/>
                <a:cs typeface="Times New Roman" charset="0"/>
              </a:rPr>
              <a:t>Бассона</a:t>
            </a:r>
            <a:r>
              <a:rPr lang="ru-RU" sz="1800" dirty="0">
                <a:latin typeface="Times New Roman" charset="0"/>
                <a:ea typeface="Times New Roman" charset="0"/>
                <a:cs typeface="Times New Roman" charset="0"/>
              </a:rPr>
              <a:t> из медицинского реестра. </a:t>
            </a:r>
          </a:p>
        </p:txBody>
      </p:sp>
      <p:pic>
        <p:nvPicPr>
          <p:cNvPr id="7" name="Объект 6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7805" y="2250840"/>
            <a:ext cx="2864195" cy="2277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630943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82880" y="2236763"/>
            <a:ext cx="12009120" cy="39402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	За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годы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своей деятельности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Проект «Побережье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»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разработал и произвел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большой ассортимент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смертельных наступательных химических и биологических веществ, предназначенных для использования в военных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действиях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в качестве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исключительной меры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	За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это время было собрано и/или разработано множество патогенов, включая патогены, вызывающие сибирскую язву, холеру и ботулизм.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	Многие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из средств доставки веществ, разработанных Проектом, были похожи на обычные предметы, такие как зонтики, трости и отвертки – подход,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дававший возможности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использовать их в качестве орудия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убийств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</a:p>
          <a:p>
            <a:pPr algn="just"/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1332671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31852"/>
            <a:ext cx="12192000" cy="4940397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  <a:buNone/>
            </a:pPr>
            <a:r>
              <a:rPr lang="ru-RU" sz="2100" dirty="0" smtClean="0">
                <a:latin typeface="Times New Roman" charset="0"/>
                <a:ea typeface="Times New Roman" charset="0"/>
                <a:cs typeface="Times New Roman" charset="0"/>
              </a:rPr>
              <a:t>	Однако</a:t>
            </a:r>
            <a:r>
              <a:rPr lang="ru-RU" sz="2100" dirty="0">
                <a:latin typeface="Times New Roman" charset="0"/>
                <a:ea typeface="Times New Roman" charset="0"/>
                <a:cs typeface="Times New Roman" charset="0"/>
              </a:rPr>
              <a:t>, в отличие от программ химического и биологического оружия многих других стран, значительное внимание здесь также уделялось разработке </a:t>
            </a:r>
            <a:r>
              <a:rPr lang="ru-RU" sz="2100" dirty="0" err="1">
                <a:latin typeface="Times New Roman" charset="0"/>
                <a:ea typeface="Times New Roman" charset="0"/>
                <a:cs typeface="Times New Roman" charset="0"/>
              </a:rPr>
              <a:t>несмертельных</a:t>
            </a:r>
            <a:r>
              <a:rPr lang="ru-RU" sz="2100" dirty="0">
                <a:latin typeface="Times New Roman" charset="0"/>
                <a:ea typeface="Times New Roman" charset="0"/>
                <a:cs typeface="Times New Roman" charset="0"/>
              </a:rPr>
              <a:t> агентов, использовавшихся для подавления внутренних разногласий</a:t>
            </a:r>
            <a:r>
              <a:rPr lang="ru-RU" sz="2100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ru-RU" sz="21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>
              <a:spcBef>
                <a:spcPts val="0"/>
              </a:spcBef>
              <a:buNone/>
            </a:pPr>
            <a:r>
              <a:rPr lang="ru-RU" sz="2100" dirty="0" smtClean="0">
                <a:latin typeface="Times New Roman" charset="0"/>
                <a:ea typeface="Times New Roman" charset="0"/>
                <a:cs typeface="Times New Roman" charset="0"/>
              </a:rPr>
              <a:t>	Усиление </a:t>
            </a:r>
            <a:r>
              <a:rPr lang="ru-RU" sz="2100" dirty="0">
                <a:latin typeface="Times New Roman" charset="0"/>
                <a:ea typeface="Times New Roman" charset="0"/>
                <a:cs typeface="Times New Roman" charset="0"/>
              </a:rPr>
              <a:t>внутренних политических </a:t>
            </a:r>
            <a:r>
              <a:rPr lang="ru-RU" sz="2100" dirty="0" smtClean="0">
                <a:latin typeface="Times New Roman" charset="0"/>
                <a:ea typeface="Times New Roman" charset="0"/>
                <a:cs typeface="Times New Roman" charset="0"/>
              </a:rPr>
              <a:t>волнений и </a:t>
            </a:r>
            <a:r>
              <a:rPr lang="ru-RU" sz="2100" dirty="0">
                <a:latin typeface="Times New Roman" charset="0"/>
                <a:ea typeface="Times New Roman" charset="0"/>
                <a:cs typeface="Times New Roman" charset="0"/>
              </a:rPr>
              <a:t>оппозиция </a:t>
            </a:r>
            <a:r>
              <a:rPr lang="ru-RU" sz="2100" dirty="0" smtClean="0">
                <a:latin typeface="Times New Roman" charset="0"/>
                <a:ea typeface="Times New Roman" charset="0"/>
                <a:cs typeface="Times New Roman" charset="0"/>
              </a:rPr>
              <a:t>Апартеиду стимулировали </a:t>
            </a:r>
            <a:r>
              <a:rPr lang="ru-RU" sz="2100" dirty="0">
                <a:latin typeface="Times New Roman" charset="0"/>
                <a:ea typeface="Times New Roman" charset="0"/>
                <a:cs typeface="Times New Roman" charset="0"/>
              </a:rPr>
              <a:t>значительные научные исследования и разработку “экзотических способов </a:t>
            </a:r>
            <a:r>
              <a:rPr lang="ru-RU" sz="2100" dirty="0" smtClean="0">
                <a:latin typeface="Times New Roman" charset="0"/>
                <a:ea typeface="Times New Roman" charset="0"/>
                <a:cs typeface="Times New Roman" charset="0"/>
              </a:rPr>
              <a:t>нейтрализации </a:t>
            </a:r>
            <a:r>
              <a:rPr lang="ru-RU" sz="2100" dirty="0">
                <a:latin typeface="Times New Roman" charset="0"/>
                <a:ea typeface="Times New Roman" charset="0"/>
                <a:cs typeface="Times New Roman" charset="0"/>
              </a:rPr>
              <a:t>противников, крупномасштабного наступательного использования программы”, и “работ по созданию оружия</a:t>
            </a:r>
            <a:r>
              <a:rPr lang="ru-RU" sz="2100" dirty="0" smtClean="0">
                <a:latin typeface="Times New Roman" charset="0"/>
                <a:ea typeface="Times New Roman" charset="0"/>
                <a:cs typeface="Times New Roman" charset="0"/>
              </a:rPr>
              <a:t>”.</a:t>
            </a:r>
            <a:endParaRPr lang="ru-RU" sz="21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>
              <a:spcBef>
                <a:spcPts val="0"/>
              </a:spcBef>
              <a:buNone/>
            </a:pPr>
            <a:r>
              <a:rPr lang="ru-RU" sz="2100" dirty="0" smtClean="0">
                <a:latin typeface="Times New Roman" charset="0"/>
                <a:ea typeface="Times New Roman" charset="0"/>
                <a:cs typeface="Times New Roman" charset="0"/>
              </a:rPr>
              <a:t>	Это </a:t>
            </a:r>
            <a:r>
              <a:rPr lang="ru-RU" sz="2100" dirty="0">
                <a:latin typeface="Times New Roman" charset="0"/>
                <a:ea typeface="Times New Roman" charset="0"/>
                <a:cs typeface="Times New Roman" charset="0"/>
              </a:rPr>
              <a:t>привело к исследованию необычных </a:t>
            </a:r>
            <a:r>
              <a:rPr lang="ru-RU" sz="2100" dirty="0" err="1">
                <a:latin typeface="Times New Roman" charset="0"/>
                <a:ea typeface="Times New Roman" charset="0"/>
                <a:cs typeface="Times New Roman" charset="0"/>
              </a:rPr>
              <a:t>несмертельных</a:t>
            </a:r>
            <a:r>
              <a:rPr lang="ru-RU" sz="2100" dirty="0">
                <a:latin typeface="Times New Roman" charset="0"/>
                <a:ea typeface="Times New Roman" charset="0"/>
                <a:cs typeface="Times New Roman" charset="0"/>
              </a:rPr>
              <a:t> агентов, как незаконных наркотиков (например, </a:t>
            </a:r>
            <a:r>
              <a:rPr lang="ru-RU" sz="2100" dirty="0" err="1" smtClean="0">
                <a:latin typeface="Times New Roman" charset="0"/>
                <a:ea typeface="Times New Roman" charset="0"/>
                <a:cs typeface="Times New Roman" charset="0"/>
              </a:rPr>
              <a:t>экстази</a:t>
            </a:r>
            <a:r>
              <a:rPr lang="ru-RU" sz="2100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ru-RU" sz="2100" dirty="0" err="1">
                <a:latin typeface="Times New Roman" charset="0"/>
                <a:ea typeface="Times New Roman" charset="0"/>
                <a:cs typeface="Times New Roman" charset="0"/>
              </a:rPr>
              <a:t>метаквалон</a:t>
            </a:r>
            <a:r>
              <a:rPr lang="ru-RU" sz="2100" dirty="0">
                <a:latin typeface="Times New Roman" charset="0"/>
                <a:ea typeface="Times New Roman" charset="0"/>
                <a:cs typeface="Times New Roman" charset="0"/>
              </a:rPr>
              <a:t> и кокаин), так и лекарственных препаратов (включая </a:t>
            </a:r>
            <a:r>
              <a:rPr lang="ru-RU" sz="2100" dirty="0" err="1">
                <a:latin typeface="Times New Roman" charset="0"/>
                <a:ea typeface="Times New Roman" charset="0"/>
                <a:cs typeface="Times New Roman" charset="0"/>
              </a:rPr>
              <a:t>диазепам</a:t>
            </a:r>
            <a:r>
              <a:rPr lang="ru-RU" sz="2100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ru-RU" sz="2100" dirty="0" err="1">
                <a:latin typeface="Times New Roman" charset="0"/>
                <a:ea typeface="Times New Roman" charset="0"/>
                <a:cs typeface="Times New Roman" charset="0"/>
              </a:rPr>
              <a:t>кетамин</a:t>
            </a:r>
            <a:r>
              <a:rPr lang="ru-RU" sz="2100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ru-RU" sz="2100" dirty="0" err="1" smtClean="0">
                <a:latin typeface="Times New Roman" charset="0"/>
                <a:ea typeface="Times New Roman" charset="0"/>
                <a:cs typeface="Times New Roman" charset="0"/>
              </a:rPr>
              <a:t>суксаметоний</a:t>
            </a:r>
            <a:r>
              <a:rPr lang="ru-RU" sz="2100" dirty="0" smtClean="0">
                <a:latin typeface="Times New Roman" charset="0"/>
                <a:ea typeface="Times New Roman" charset="0"/>
                <a:cs typeface="Times New Roman" charset="0"/>
              </a:rPr>
              <a:t> и </a:t>
            </a:r>
            <a:r>
              <a:rPr lang="ru-RU" sz="2100" dirty="0" err="1">
                <a:latin typeface="Times New Roman" charset="0"/>
                <a:ea typeface="Times New Roman" charset="0"/>
                <a:cs typeface="Times New Roman" charset="0"/>
              </a:rPr>
              <a:t>тубокурарин</a:t>
            </a:r>
            <a:r>
              <a:rPr lang="ru-RU" sz="2100" dirty="0">
                <a:latin typeface="Times New Roman" charset="0"/>
                <a:ea typeface="Times New Roman" charset="0"/>
                <a:cs typeface="Times New Roman" charset="0"/>
              </a:rPr>
              <a:t>), в качестве веществ, временно выводящих человека из </a:t>
            </a:r>
            <a:r>
              <a:rPr lang="ru-RU" sz="2100" dirty="0" smtClean="0">
                <a:latin typeface="Times New Roman" charset="0"/>
                <a:ea typeface="Times New Roman" charset="0"/>
                <a:cs typeface="Times New Roman" charset="0"/>
              </a:rPr>
              <a:t>строя посредством </a:t>
            </a:r>
            <a:r>
              <a:rPr lang="ru-RU" sz="2100" dirty="0">
                <a:latin typeface="Times New Roman" charset="0"/>
                <a:ea typeface="Times New Roman" charset="0"/>
                <a:cs typeface="Times New Roman" charset="0"/>
              </a:rPr>
              <a:t>перевода в аэрозоль, так, чтобы их можно было распылять по толпам </a:t>
            </a:r>
            <a:r>
              <a:rPr lang="ru-RU" sz="2100" dirty="0" smtClean="0">
                <a:latin typeface="Times New Roman" charset="0"/>
                <a:ea typeface="Times New Roman" charset="0"/>
                <a:cs typeface="Times New Roman" charset="0"/>
              </a:rPr>
              <a:t>людей в </a:t>
            </a:r>
            <a:r>
              <a:rPr lang="ru-RU" sz="2100" dirty="0">
                <a:latin typeface="Times New Roman" charset="0"/>
                <a:ea typeface="Times New Roman" charset="0"/>
                <a:cs typeface="Times New Roman" charset="0"/>
              </a:rPr>
              <a:t>качестве веществ, позволяющих контролировать беспорядки.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100" dirty="0" smtClean="0">
                <a:latin typeface="Times New Roman" charset="0"/>
                <a:ea typeface="Times New Roman" charset="0"/>
                <a:cs typeface="Times New Roman" charset="0"/>
              </a:rPr>
              <a:t>	Кроме </a:t>
            </a:r>
            <a:r>
              <a:rPr lang="ru-RU" sz="2100" dirty="0">
                <a:latin typeface="Times New Roman" charset="0"/>
                <a:ea typeface="Times New Roman" charset="0"/>
                <a:cs typeface="Times New Roman" charset="0"/>
              </a:rPr>
              <a:t>того, доктрина расизма режима Апартеида привела к поддержке Проектом </a:t>
            </a:r>
            <a:r>
              <a:rPr lang="ru-RU" sz="2100" dirty="0" smtClean="0">
                <a:latin typeface="Times New Roman" charset="0"/>
                <a:ea typeface="Times New Roman" charset="0"/>
                <a:cs typeface="Times New Roman" charset="0"/>
              </a:rPr>
              <a:t>исследований в </a:t>
            </a:r>
            <a:r>
              <a:rPr lang="ru-RU" sz="2100" dirty="0">
                <a:latin typeface="Times New Roman" charset="0"/>
                <a:ea typeface="Times New Roman" charset="0"/>
                <a:cs typeface="Times New Roman" charset="0"/>
              </a:rPr>
              <a:t>области </a:t>
            </a:r>
            <a:r>
              <a:rPr lang="ru-RU" sz="2100" dirty="0" smtClean="0">
                <a:latin typeface="Times New Roman" charset="0"/>
                <a:ea typeface="Times New Roman" charset="0"/>
                <a:cs typeface="Times New Roman" charset="0"/>
              </a:rPr>
              <a:t>генной инженерии</a:t>
            </a:r>
            <a:r>
              <a:rPr lang="ru-RU" sz="2100" dirty="0">
                <a:latin typeface="Times New Roman" charset="0"/>
                <a:ea typeface="Times New Roman" charset="0"/>
                <a:cs typeface="Times New Roman" charset="0"/>
              </a:rPr>
              <a:t>. И</a:t>
            </a:r>
            <a:r>
              <a:rPr lang="ru-RU" sz="2100" dirty="0" smtClean="0">
                <a:latin typeface="Times New Roman" charset="0"/>
                <a:ea typeface="Times New Roman" charset="0"/>
                <a:cs typeface="Times New Roman" charset="0"/>
              </a:rPr>
              <a:t>звестно</a:t>
            </a:r>
            <a:r>
              <a:rPr lang="ru-RU" sz="2100" dirty="0">
                <a:latin typeface="Times New Roman" charset="0"/>
                <a:ea typeface="Times New Roman" charset="0"/>
                <a:cs typeface="Times New Roman" charset="0"/>
              </a:rPr>
              <a:t>, что некоторые исследования были сосредоточены на создании ‘</a:t>
            </a:r>
            <a:r>
              <a:rPr lang="ru-RU" sz="2100" dirty="0" smtClean="0">
                <a:latin typeface="Times New Roman" charset="0"/>
                <a:ea typeface="Times New Roman" charset="0"/>
                <a:cs typeface="Times New Roman" charset="0"/>
              </a:rPr>
              <a:t>черной бомбы</a:t>
            </a:r>
            <a:r>
              <a:rPr lang="ru-RU" sz="2100" dirty="0">
                <a:latin typeface="Times New Roman" charset="0"/>
                <a:ea typeface="Times New Roman" charset="0"/>
                <a:cs typeface="Times New Roman" charset="0"/>
              </a:rPr>
              <a:t>’ с намерением использовать бактерии или другие биологические агенты, которые будут нацеливаться конкретно на темнокожих </a:t>
            </a:r>
            <a:r>
              <a:rPr lang="ru-RU" sz="2100" dirty="0" smtClean="0">
                <a:latin typeface="Times New Roman" charset="0"/>
                <a:ea typeface="Times New Roman" charset="0"/>
                <a:cs typeface="Times New Roman" charset="0"/>
              </a:rPr>
              <a:t>людей, а также о попытках </a:t>
            </a:r>
            <a:r>
              <a:rPr lang="ru-RU" sz="2100" dirty="0">
                <a:latin typeface="Times New Roman" charset="0"/>
                <a:ea typeface="Times New Roman" charset="0"/>
                <a:cs typeface="Times New Roman" charset="0"/>
              </a:rPr>
              <a:t>Проекта выборочно контролировать фертильность темнокожих, как часть </a:t>
            </a:r>
            <a:r>
              <a:rPr lang="ru-RU" sz="2100" dirty="0" smtClean="0">
                <a:latin typeface="Times New Roman" charset="0"/>
                <a:ea typeface="Times New Roman" charset="0"/>
                <a:cs typeface="Times New Roman" charset="0"/>
              </a:rPr>
              <a:t>усилий ограничить </a:t>
            </a:r>
            <a:r>
              <a:rPr lang="ru-RU" sz="2100" dirty="0">
                <a:latin typeface="Times New Roman" charset="0"/>
                <a:ea typeface="Times New Roman" charset="0"/>
                <a:cs typeface="Times New Roman" charset="0"/>
              </a:rPr>
              <a:t>рост черного </a:t>
            </a:r>
            <a:r>
              <a:rPr lang="ru-RU" sz="2100" dirty="0" smtClean="0">
                <a:latin typeface="Times New Roman" charset="0"/>
                <a:ea typeface="Times New Roman" charset="0"/>
                <a:cs typeface="Times New Roman" charset="0"/>
              </a:rPr>
              <a:t>населения. </a:t>
            </a:r>
            <a:endParaRPr lang="ru-RU" sz="21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828815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022548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latin typeface="Times New Roman" charset="0"/>
                <a:ea typeface="Times New Roman" charset="0"/>
                <a:cs typeface="Times New Roman" charset="0"/>
              </a:rPr>
              <a:t>Роспуск Проекта «Побережье» и Комиссии по установлению истины и примирению </a:t>
            </a:r>
            <a:r>
              <a:rPr lang="ru-RU" sz="3600" dirty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sz="3600" dirty="0">
                <a:latin typeface="Times New Roman" charset="0"/>
                <a:ea typeface="Times New Roman" charset="0"/>
                <a:cs typeface="Times New Roman" charset="0"/>
              </a:rPr>
            </a:br>
            <a:endParaRPr lang="ru-RU" sz="3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094892"/>
            <a:ext cx="12192000" cy="3082071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charset="0"/>
                <a:ea typeface="Times New Roman" charset="0"/>
                <a:cs typeface="Times New Roman" charset="0"/>
              </a:rPr>
              <a:t>В феврале 1990 года южноафриканское правительство сняло запрет с Африканского национального конгресса и других политических </a:t>
            </a:r>
            <a:r>
              <a:rPr lang="ru-RU" sz="2400" dirty="0" smtClean="0">
                <a:latin typeface="Times New Roman" charset="0"/>
                <a:ea typeface="Times New Roman" charset="0"/>
                <a:cs typeface="Times New Roman" charset="0"/>
              </a:rPr>
              <a:t>партий и организаций, </a:t>
            </a:r>
            <a:r>
              <a:rPr lang="ru-RU" sz="2400" dirty="0">
                <a:latin typeface="Times New Roman" charset="0"/>
                <a:ea typeface="Times New Roman" charset="0"/>
                <a:cs typeface="Times New Roman" charset="0"/>
              </a:rPr>
              <a:t>оппозиционных Апартеиду. </a:t>
            </a:r>
            <a:endParaRPr lang="ru-RU" sz="24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sz="2400" dirty="0" smtClean="0">
                <a:latin typeface="Times New Roman" charset="0"/>
                <a:ea typeface="Times New Roman" charset="0"/>
                <a:cs typeface="Times New Roman" charset="0"/>
              </a:rPr>
              <a:t>Это </a:t>
            </a:r>
            <a:r>
              <a:rPr lang="ru-RU" sz="2400" dirty="0">
                <a:latin typeface="Times New Roman" charset="0"/>
                <a:ea typeface="Times New Roman" charset="0"/>
                <a:cs typeface="Times New Roman" charset="0"/>
              </a:rPr>
              <a:t>ознаменовало начало 4-летнего процесса, приведшего к концу режима. В марте того же года </a:t>
            </a:r>
            <a:r>
              <a:rPr lang="ru-RU" sz="2400" dirty="0" smtClean="0">
                <a:latin typeface="Times New Roman" charset="0"/>
                <a:ea typeface="Times New Roman" charset="0"/>
                <a:cs typeface="Times New Roman" charset="0"/>
              </a:rPr>
              <a:t>тогдашний президент </a:t>
            </a:r>
            <a:r>
              <a:rPr lang="ru-RU" sz="2400" dirty="0">
                <a:latin typeface="Times New Roman" charset="0"/>
                <a:ea typeface="Times New Roman" charset="0"/>
                <a:cs typeface="Times New Roman" charset="0"/>
              </a:rPr>
              <a:t>Ф. В. де Клерк издал приказ, в соответствии с которым в рамках Проекта «Побережье» не должно было производиться никаких смертельных химических </a:t>
            </a:r>
            <a:r>
              <a:rPr lang="ru-RU" sz="2400" dirty="0" smtClean="0">
                <a:latin typeface="Times New Roman" charset="0"/>
                <a:ea typeface="Times New Roman" charset="0"/>
                <a:cs typeface="Times New Roman" charset="0"/>
              </a:rPr>
              <a:t>веществ.</a:t>
            </a:r>
          </a:p>
          <a:p>
            <a:r>
              <a:rPr lang="ru-RU" sz="2400" dirty="0" smtClean="0">
                <a:latin typeface="Times New Roman" charset="0"/>
                <a:ea typeface="Times New Roman" charset="0"/>
                <a:cs typeface="Times New Roman" charset="0"/>
              </a:rPr>
              <a:t>Вскоре </a:t>
            </a:r>
            <a:r>
              <a:rPr lang="ru-RU" sz="2400" dirty="0">
                <a:latin typeface="Times New Roman" charset="0"/>
                <a:ea typeface="Times New Roman" charset="0"/>
                <a:cs typeface="Times New Roman" charset="0"/>
              </a:rPr>
              <a:t>после подписания в 1993 году Конвенции о химическом оружии (КХО) последовало уничтожение наркотиков и химических веществ, произведенных Проектом «Побережье». 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393486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27 апреля 1994 года в Южной Африке прошли первые демократические выборы, на которых Африканский национальный конгресс одержал убедительную победу с 62% голосов.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Как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часть процесса примирения, новое правительство учредило Комиссию по установлению истины и примирению (КУИП), орган восстановления правосудия, подобный суду, чтобы изучать преступления, касающиеся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нарушений прав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человека, а также определения компенсации и реабилитации.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Открытые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слушания Комиссии в 1998 году по Проекту «Побережье» были ключевым источником информации о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действиях программы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Среди свидетелей,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которые дали показания, были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бывший персонал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, а также доктор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Вутер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Бассон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и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бывший начальник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медицинского управления, Даниэль Нобель. </a:t>
            </a:r>
          </a:p>
          <a:p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3466026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603083"/>
            <a:ext cx="10048875" cy="39452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latin typeface="Times New Roman" charset="0"/>
                <a:ea typeface="Times New Roman" charset="0"/>
                <a:cs typeface="Times New Roman" charset="0"/>
              </a:rPr>
              <a:t>Роль ученых </a:t>
            </a:r>
            <a:endParaRPr lang="ru-RU" sz="32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9152" y="1997612"/>
            <a:ext cx="11952848" cy="4860387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	При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управлении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программой привлекали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ученых из университетов и других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учреждений,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чтобы они работали по ‘принципу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минимальной </a:t>
            </a:r>
            <a:r>
              <a:rPr lang="ru-RU" dirty="0" err="1" smtClean="0">
                <a:latin typeface="Times New Roman" charset="0"/>
                <a:ea typeface="Times New Roman" charset="0"/>
                <a:cs typeface="Times New Roman" charset="0"/>
              </a:rPr>
              <a:t>осведомле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̈нности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’,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	и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это, как оказалось, сделало возможным допущение серьезных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нарушений традиционного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профессионального этического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поведения.</a:t>
            </a:r>
          </a:p>
          <a:p>
            <a:pPr algn="just">
              <a:buNone/>
            </a:pP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	Проект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«Побережье» был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интеллектуально привлекательным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для многих африканских ученых, которые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“разделяли чувство патриотического долга, националистического рвения из-за важности работы, и понимания, что их исследования были важными для поддержания </a:t>
            </a: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национальной безопасности”.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</a:p>
          <a:p>
            <a:pPr algn="just">
              <a:buNone/>
            </a:pP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	Все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вместе, это создало ситуацию, в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которой многими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учеными манипулировали, чтобы добиться их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содействия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проекту,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который,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возможно, дал бы им повод для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беспокойства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, если бы они имели полную информацию. </a:t>
            </a:r>
          </a:p>
          <a:p>
            <a:pPr algn="just">
              <a:buNone/>
            </a:pPr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4609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9788" y="1667048"/>
            <a:ext cx="3932237" cy="159758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sz="3100" b="1" dirty="0" smtClean="0">
                <a:latin typeface="Times New Roman" charset="0"/>
                <a:ea typeface="Times New Roman" charset="0"/>
                <a:cs typeface="Times New Roman" charset="0"/>
              </a:rPr>
              <a:t>3D-печать </a:t>
            </a:r>
            <a:r>
              <a:rPr lang="ru-RU" sz="3100" b="1" dirty="0">
                <a:latin typeface="Times New Roman" charset="0"/>
                <a:ea typeface="Times New Roman" charset="0"/>
                <a:cs typeface="Times New Roman" charset="0"/>
              </a:rPr>
              <a:t>(аддитивное производство</a:t>
            </a:r>
            <a:r>
              <a:rPr lang="ru-RU" sz="2700" dirty="0">
                <a:latin typeface="Times New Roman" charset="0"/>
                <a:ea typeface="Times New Roman" charset="0"/>
                <a:cs typeface="Times New Roman" charset="0"/>
              </a:rPr>
              <a:t>)</a:t>
            </a:r>
            <a:br>
              <a:rPr lang="ru-RU" sz="2700" dirty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sz="3100" b="1" dirty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sz="3100" b="1" dirty="0">
                <a:latin typeface="Times New Roman" charset="0"/>
                <a:ea typeface="Times New Roman" charset="0"/>
                <a:cs typeface="Times New Roman" charset="0"/>
              </a:rPr>
            </a:b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188" y="1934579"/>
            <a:ext cx="6172200" cy="3337427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23558" y="2560320"/>
            <a:ext cx="4684540" cy="4265292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Принцип действия аддитивных установок основан на построении тонких горизонтальных слоев из 3D-моделей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, созданных с помощью систем автоматизированного проектирования (САПР) и 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  <a:hlinkClick r:id="rId3"/>
              </a:rPr>
              <a:t>3D-сканеров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.</a:t>
            </a:r>
          </a:p>
          <a:p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Камеры, мобильные телефоны, детали двигателей, внутренняя отделка автомобилей, детали и узлы 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  <a:hlinkClick r:id="rId4"/>
              </a:rPr>
              <a:t>самолетов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, станки и медицинские имплантаты —обширнейший список продуктов аддитивного производства.</a:t>
            </a:r>
          </a:p>
          <a:p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АП упрощает и ускоряет процесс разработки продукции. Компании прибегают к аддитивным технологиям, стремясь сократить время производства, повысить качество продукции и сократить затраты.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</a:p>
          <a:p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В качестве средства визуализации 3D-печать помогает 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  <a:hlinkClick r:id="rId5"/>
              </a:rPr>
              <a:t>предприятиям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 определить вероятность создания дефектной или неудовлетворительной продукции. Кроме того, разрабатываются методы, процессы и системы для изготовления оснастки. </a:t>
            </a:r>
          </a:p>
          <a:p>
            <a:endParaRPr lang="ru-RU" dirty="0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9609133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698906"/>
            <a:ext cx="10515600" cy="93503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sz="3200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sz="3200" b="1" dirty="0" smtClean="0">
                <a:latin typeface="Times New Roman" charset="0"/>
                <a:ea typeface="Times New Roman" charset="0"/>
                <a:cs typeface="Times New Roman" charset="0"/>
              </a:rPr>
              <a:t>Анализ </a:t>
            </a:r>
            <a:r>
              <a:rPr lang="ru-RU" sz="3200" b="1" dirty="0">
                <a:latin typeface="Times New Roman" charset="0"/>
                <a:ea typeface="Times New Roman" charset="0"/>
                <a:cs typeface="Times New Roman" charset="0"/>
              </a:rPr>
              <a:t>уроков </a:t>
            </a:r>
            <a:r>
              <a:rPr lang="ru-RU" sz="3200" b="1" dirty="0" smtClean="0">
                <a:latin typeface="Times New Roman" charset="0"/>
                <a:ea typeface="Times New Roman" charset="0"/>
                <a:cs typeface="Times New Roman" charset="0"/>
              </a:rPr>
              <a:t>Южной </a:t>
            </a:r>
            <a:r>
              <a:rPr lang="ru-RU" sz="3200" b="1" dirty="0">
                <a:latin typeface="Times New Roman" charset="0"/>
                <a:ea typeface="Times New Roman" charset="0"/>
                <a:cs typeface="Times New Roman" charset="0"/>
              </a:rPr>
              <a:t>А</a:t>
            </a:r>
            <a:r>
              <a:rPr lang="ru-RU" sz="3200" b="1" dirty="0" smtClean="0">
                <a:latin typeface="Times New Roman" charset="0"/>
                <a:ea typeface="Times New Roman" charset="0"/>
                <a:cs typeface="Times New Roman" charset="0"/>
              </a:rPr>
              <a:t>фрики </a:t>
            </a:r>
            <a:r>
              <a:rPr lang="ru-RU" sz="3200" dirty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sz="3200" dirty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sz="3200" b="1" dirty="0">
                <a:latin typeface="Times New Roman" charset="0"/>
                <a:ea typeface="Times New Roman" charset="0"/>
                <a:cs typeface="Times New Roman" charset="0"/>
              </a:rPr>
              <a:t>Ключевая роль ученых в режимах биобезопасности </a:t>
            </a:r>
            <a:r>
              <a:rPr lang="ru-RU" sz="3200" dirty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sz="3200" dirty="0">
                <a:latin typeface="Times New Roman" charset="0"/>
                <a:ea typeface="Times New Roman" charset="0"/>
                <a:cs typeface="Times New Roman" charset="0"/>
              </a:rPr>
            </a:br>
            <a:endParaRPr lang="ru-RU" sz="32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1354" y="2630658"/>
            <a:ext cx="11910646" cy="4227341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	Проект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«Побережье» подчеркнул потребность в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широкой ответственности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и понимании научных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исследований,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чтобы избежать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ситуаций,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когда исследования наступательного биологического оружия могут проводиться в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значительной степени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незаметно.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	Он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также указал на то, как важно, чтобы у научного сообщества и гражданского общества не было информации по принципу </a:t>
            </a: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минимальной осведомленности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, а вместо этого, чтобы у них было общее понимание работ в области естественных наук, осуществляемых в стране. </a:t>
            </a:r>
          </a:p>
          <a:p>
            <a:pPr algn="just">
              <a:buNone/>
            </a:pP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	Несмотря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на значительные успехи, достигнутые правительством после 1994 года в продвижении повестки дня по нераспространению, многие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действия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были ограничены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разработкой политики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высокого уровня.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	Распространение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этих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вопросов среди отдельных ученых сильно зависело от выполнения институтами требований национального законодательства, а также от деятельности по повышению осведомленности внутри таких отдельных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учреждений. </a:t>
            </a:r>
            <a:endParaRPr lang="ru-RU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4555708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Результат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опроса Академии наук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Южной Африки показал, что такие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пути распространения неэффективны и нерентабельны, и понимание вопросов биобезопасности остается низким среди научного сообщества так же, как и обсуждение роли, которую научное сообщество может (и должно) играть в укреплении обязательств правительства в отношении нераспространения.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В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частности, похоже, что отсутствие в национальных научных учебных планах дискуссии о Проекте «Побережье» или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действиях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правительства после 1994 года является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упущенной возможностью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для построения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устойчивого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и вовлеченного научного сообщества. </a:t>
            </a:r>
          </a:p>
          <a:p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6132142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8812" y="1871002"/>
            <a:ext cx="12023188" cy="4986997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	Один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из самых важных уроков, которые можно извлечь из Проекта «Побережье» – это то, что,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к сожалению, статус страны-участницы любого соглашения нельзя рассматривать в качестве безоговорочного признака его соблюдения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	В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то время как правительство Апартеида являлось подписантом как Женевского Протокола, так и КБТО, его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действия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противоречили взятым обязательствам.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	Это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является важным примером того, как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обязательства по международным соглашениям должны подкрепляться </a:t>
            </a: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действиями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, которые демонстрируют намерение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	Здесь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правительство после 1994 года стало превосходным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контр-примером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, включив эти обязательства в национальное законодательство, и используя свое членство в различных международных организациях, чтобы в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дальнейшем содействовать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следованию своим обязательствам по нераспространению.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0357068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8812" y="3165231"/>
            <a:ext cx="12023188" cy="7315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latin typeface="Times New Roman" charset="0"/>
                <a:ea typeface="Times New Roman" charset="0"/>
                <a:cs typeface="Times New Roman" charset="0"/>
              </a:rPr>
              <a:t>	</a:t>
            </a:r>
            <a:r>
              <a:rPr lang="ru-RU" sz="4400" b="1" dirty="0" smtClean="0">
                <a:latin typeface="Times New Roman" charset="0"/>
                <a:ea typeface="Times New Roman" charset="0"/>
                <a:cs typeface="Times New Roman" charset="0"/>
              </a:rPr>
              <a:t> СПАСИБО ЗА ВНИМАНИЕ!!!</a:t>
            </a:r>
          </a:p>
          <a:p>
            <a:pPr algn="just">
              <a:buNone/>
            </a:pPr>
            <a:endParaRPr lang="ru-RU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03570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9788" y="1301280"/>
            <a:ext cx="3889375" cy="728663"/>
          </a:xfrm>
        </p:spPr>
        <p:txBody>
          <a:bodyPr>
            <a:normAutofit/>
          </a:bodyPr>
          <a:lstStyle/>
          <a:p>
            <a:r>
              <a:rPr lang="ru-RU" sz="2800" b="1" dirty="0" err="1" smtClean="0">
                <a:latin typeface="Times New Roman" charset="0"/>
                <a:ea typeface="Times New Roman" charset="0"/>
                <a:cs typeface="Times New Roman" charset="0"/>
              </a:rPr>
              <a:t>Дроны</a:t>
            </a:r>
            <a:r>
              <a:rPr lang="ru-RU" sz="2800" b="1" dirty="0" smtClean="0">
                <a:latin typeface="Times New Roman" charset="0"/>
                <a:ea typeface="Times New Roman" charset="0"/>
                <a:cs typeface="Times New Roman" charset="0"/>
              </a:rPr>
              <a:t> (</a:t>
            </a:r>
            <a:r>
              <a:rPr lang="ru-RU" sz="2800" b="1" dirty="0" err="1" smtClean="0">
                <a:latin typeface="Times New Roman" charset="0"/>
                <a:ea typeface="Times New Roman" charset="0"/>
                <a:cs typeface="Times New Roman" charset="0"/>
              </a:rPr>
              <a:t>беспилотник</a:t>
            </a:r>
            <a:r>
              <a:rPr lang="ru-RU" sz="2800" b="1" dirty="0" smtClean="0">
                <a:latin typeface="Times New Roman" charset="0"/>
                <a:ea typeface="Times New Roman" charset="0"/>
                <a:cs typeface="Times New Roman" charset="0"/>
              </a:rPr>
              <a:t>) </a:t>
            </a:r>
            <a:endParaRPr lang="ru-RU" sz="28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7200" y="1844828"/>
            <a:ext cx="3251729" cy="1847470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267286" y="2124228"/>
            <a:ext cx="5319127" cy="4726744"/>
          </a:xfrm>
        </p:spPr>
        <p:txBody>
          <a:bodyPr>
            <a:normAutofit fontScale="92500"/>
          </a:bodyPr>
          <a:lstStyle/>
          <a:p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Беспилотный летательный аппарат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 (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БЛА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, </a:t>
            </a: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БПЛА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).</a:t>
            </a: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БПЛА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могут обладать разной степенью автономности — от управляемых дистанционно до полностью автоматических, а также различаться по конструкции, назначению и множеству других параметров.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Основным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преимуществом БПЛА/ДПЛА является существенно меньшая стоимость их создания и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эксплуатации —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по экспертным оценкам боевые БПЛА верхнего диапазона сложности стоят от 5—6 млн долл. 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  <a:hlinkClick r:id="rId3" tooltip="Соединённые Штаты Америки"/>
              </a:rPr>
              <a:t>США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, в то время как стоимость пилотируемого 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  <a:hlinkClick r:id="rId4" tooltip="F-35"/>
              </a:rPr>
              <a:t>истребителя—бомбардировщика F35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 составляет около 100 миллионов долларов</a:t>
            </a:r>
            <a:r>
              <a:rPr lang="ru-RU" baseline="30000" dirty="0">
                <a:latin typeface="Times New Roman" charset="0"/>
                <a:ea typeface="Times New Roman" charset="0"/>
                <a:cs typeface="Times New Roman" charset="0"/>
                <a:hlinkClick r:id="rId5"/>
              </a:rPr>
              <a:t>[3]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Важным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фактором является то, что оператор боевого БПЛА не рискует своей жизнью, в отличие от пилота боевого самолёта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БПЛА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могут решать разведывательные задачи (на сегодня это основное их предназначение), применяться для нанесения ударов по наземным и морским целям, перехвата воздушных целей, осуществлять постановку радиопомех, управления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огнём,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доставки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грузов.</a:t>
            </a:r>
          </a:p>
          <a:p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Вызовы: фотосъемка или сброс взрывчатки?</a:t>
            </a:r>
            <a:endParaRPr lang="ru-RU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ru-RU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9" name="Объект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7201" y="4096921"/>
            <a:ext cx="3251729" cy="1781475"/>
          </a:xfrm>
          <a:prstGeom prst="rect">
            <a:avLst/>
          </a:prstGeom>
        </p:spPr>
      </p:pic>
      <p:pic>
        <p:nvPicPr>
          <p:cNvPr id="6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18414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631245"/>
            <a:ext cx="10492409" cy="840823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4D5156"/>
                </a:solidFill>
                <a:latin typeface="Times New Roman" charset="0"/>
                <a:ea typeface="Times New Roman" charset="0"/>
                <a:cs typeface="Times New Roman" charset="0"/>
              </a:rPr>
              <a:t>Джон </a:t>
            </a:r>
            <a:r>
              <a:rPr lang="ru-RU" sz="3600" b="1" dirty="0" err="1">
                <a:solidFill>
                  <a:srgbClr val="4D5156"/>
                </a:solidFill>
                <a:latin typeface="Times New Roman" charset="0"/>
                <a:ea typeface="Times New Roman" charset="0"/>
                <a:cs typeface="Times New Roman" charset="0"/>
              </a:rPr>
              <a:t>Крейг</a:t>
            </a:r>
            <a:r>
              <a:rPr lang="ru-RU" sz="3600" b="1" dirty="0">
                <a:solidFill>
                  <a:srgbClr val="4D5156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sz="3600" b="1" dirty="0" err="1" smtClean="0">
                <a:solidFill>
                  <a:srgbClr val="4D5156"/>
                </a:solidFill>
                <a:latin typeface="Times New Roman" charset="0"/>
                <a:ea typeface="Times New Roman" charset="0"/>
                <a:cs typeface="Times New Roman" charset="0"/>
              </a:rPr>
              <a:t>Вентер</a:t>
            </a:r>
            <a:r>
              <a:rPr lang="en-US" sz="3600" b="1" dirty="0" smtClean="0">
                <a:solidFill>
                  <a:srgbClr val="4D5156"/>
                </a:solidFill>
                <a:latin typeface="Times New Roman" charset="0"/>
                <a:ea typeface="Times New Roman" charset="0"/>
                <a:cs typeface="Times New Roman" charset="0"/>
              </a:rPr>
              <a:t> - </a:t>
            </a:r>
            <a:r>
              <a:rPr lang="ru-RU" sz="3600" dirty="0">
                <a:solidFill>
                  <a:srgbClr val="4D5156"/>
                </a:solidFill>
                <a:latin typeface="Times New Roman" charset="0"/>
                <a:ea typeface="Times New Roman" charset="0"/>
                <a:cs typeface="Times New Roman" charset="0"/>
              </a:rPr>
              <a:t>американский генетик, </a:t>
            </a:r>
            <a:r>
              <a:rPr lang="ru-RU" sz="3600" dirty="0" err="1">
                <a:solidFill>
                  <a:srgbClr val="4D5156"/>
                </a:solidFill>
                <a:latin typeface="Times New Roman" charset="0"/>
                <a:ea typeface="Times New Roman" charset="0"/>
                <a:cs typeface="Times New Roman" charset="0"/>
              </a:rPr>
              <a:t>биотехнолог</a:t>
            </a:r>
            <a:r>
              <a:rPr lang="ru-RU" sz="3600" dirty="0">
                <a:solidFill>
                  <a:srgbClr val="4D5156"/>
                </a:solidFill>
                <a:latin typeface="Times New Roman" charset="0"/>
                <a:ea typeface="Times New Roman" charset="0"/>
                <a:cs typeface="Times New Roman" charset="0"/>
              </a:rPr>
              <a:t>, биохимик и предприниматель</a:t>
            </a:r>
            <a:endParaRPr lang="ru-RU" sz="36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840" y="2999012"/>
            <a:ext cx="1785730" cy="2678594"/>
          </a:xfrm>
        </p:spPr>
      </p:pic>
      <p:sp>
        <p:nvSpPr>
          <p:cNvPr id="7" name="Прямоугольник 6"/>
          <p:cNvSpPr/>
          <p:nvPr/>
        </p:nvSpPr>
        <p:spPr>
          <a:xfrm>
            <a:off x="2928730" y="2500204"/>
            <a:ext cx="926327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>
                <a:solidFill>
                  <a:srgbClr val="212529"/>
                </a:solidFill>
                <a:latin typeface="DIN Pro" charset="0"/>
              </a:rPr>
              <a:t>Вентер</a:t>
            </a:r>
            <a:r>
              <a:rPr lang="ru-RU" dirty="0">
                <a:solidFill>
                  <a:srgbClr val="212529"/>
                </a:solidFill>
                <a:latin typeface="DIN Pro" charset="0"/>
              </a:rPr>
              <a:t> и его группа нашли способ изготовления искусственной клетки бактерии, поместив в нее геном из искусственной ДНК, и наблюдали за тем, как синтезированная ими форма органической жизни двигается, питается, дышит и </a:t>
            </a:r>
            <a:r>
              <a:rPr lang="ru-RU" dirty="0">
                <a:solidFill>
                  <a:srgbClr val="212529"/>
                </a:solidFill>
                <a:latin typeface="Times New Roman" charset="0"/>
                <a:ea typeface="Times New Roman" charset="0"/>
                <a:cs typeface="Times New Roman" charset="0"/>
              </a:rPr>
              <a:t>размножается</a:t>
            </a:r>
            <a:r>
              <a:rPr lang="ru-RU" dirty="0" smtClean="0">
                <a:solidFill>
                  <a:srgbClr val="212529"/>
                </a:solidFill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en-US" dirty="0" smtClean="0">
              <a:solidFill>
                <a:srgbClr val="212529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В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2009 г. он предостерегал: «Мы полагаем, что, как только нам удастся активировать геном, это изменит представление людей о жизни».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Новая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технология определялась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Вентером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как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«синтетическая </a:t>
            </a:r>
            <a:r>
              <a:rPr lang="ru-RU" b="1" dirty="0" err="1" smtClean="0">
                <a:latin typeface="Times New Roman" charset="0"/>
                <a:ea typeface="Times New Roman" charset="0"/>
                <a:cs typeface="Times New Roman" charset="0"/>
              </a:rPr>
              <a:t>геномика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зародившаяся в компьютере, в цифровом мире с цифровой биологией и позволяющая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создавать новые структуры ДНК для конкретных целей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…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Это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может означать, что как только мы изучим правила жизнедеятельности, то сможем развивать робототехнику и компьютерные системы, способные к самообучению». «Это начало новой эры очень быстрого усвоения знаний, – продолжал он. –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Не существует ни одного аспекта человеческой жизни, где в будущем нет потенциала для тотальной трансформации с помощью этих технологий».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234431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60606"/>
            <a:ext cx="10359887" cy="58903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charset="0"/>
                <a:ea typeface="Times New Roman" charset="0"/>
                <a:cs typeface="Times New Roman" charset="0"/>
              </a:rPr>
              <a:t>4D-печать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5083" y="2236763"/>
            <a:ext cx="11760591" cy="4621236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Сегодня некоторые сравнивают «бактерии»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Вентера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и подобные им с «четырехмерной печатью». 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b="1" i="1" dirty="0" smtClean="0">
                <a:latin typeface="Times New Roman" charset="0"/>
                <a:ea typeface="Times New Roman" charset="0"/>
                <a:cs typeface="Times New Roman" charset="0"/>
              </a:rPr>
              <a:t>2D</a:t>
            </a: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-печать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– это то, что мы делаем каждый день, нажимая кнопку «распечатать» и получая копию статьи или какого-то документа из старого струйного принтера.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Предприниматели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, архитекторы, художники и многие другие сегодня занимаются </a:t>
            </a:r>
            <a:r>
              <a:rPr lang="ru-RU" b="1" i="1" dirty="0">
                <a:latin typeface="Times New Roman" charset="0"/>
                <a:ea typeface="Times New Roman" charset="0"/>
                <a:cs typeface="Times New Roman" charset="0"/>
              </a:rPr>
              <a:t>3D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-печатью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, используя компьютерные модели для управления устройствами из пластика, углеродного волокна, графита и даже пищевых материалов, чтобы создавать трехмерные продукты. 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b="1" i="1" dirty="0" smtClean="0">
                <a:latin typeface="Times New Roman" charset="0"/>
                <a:ea typeface="Times New Roman" charset="0"/>
                <a:cs typeface="Times New Roman" charset="0"/>
              </a:rPr>
              <a:t>4D</a:t>
            </a: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-печать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позволит предпринимателям сделать важный шаг к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самосборке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или самокопированию.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Первоначальная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идея была воплощена на компьютере и оттуда отправлена на 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3D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-принтер.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В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результате возникает «творение», способное воспроизводить свои копии и видоизменяться.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err="1" smtClean="0">
                <a:latin typeface="Times New Roman" charset="0"/>
                <a:ea typeface="Times New Roman" charset="0"/>
                <a:cs typeface="Times New Roman" charset="0"/>
              </a:rPr>
              <a:t>Вентер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и сотни специалистов в области биосинтеза утверждают, что лучший способ прийти к 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4D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-печати –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это создать жизнь, используя строительный материал самой жизни, т.е. ДНК.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165249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51598"/>
            <a:ext cx="10214113" cy="60228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charset="0"/>
                <a:ea typeface="Times New Roman" charset="0"/>
                <a:cs typeface="Times New Roman" charset="0"/>
              </a:rPr>
              <a:t>Риски?</a:t>
            </a:r>
            <a:endParaRPr lang="ru-RU" sz="32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9489" y="2053882"/>
            <a:ext cx="11704319" cy="4628271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Когда группа 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Вентера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 закончила работу над созданием генома вируса </a:t>
            </a:r>
            <a:r>
              <a:rPr lang="ru-RU" i="1" dirty="0" err="1">
                <a:latin typeface="Times New Roman" charset="0"/>
                <a:ea typeface="Times New Roman" charset="0"/>
                <a:cs typeface="Times New Roman" charset="0"/>
              </a:rPr>
              <a:t>phi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 X174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, ее руководитель инициировал масштабный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анализ рисков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, которые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синтетическая </a:t>
            </a:r>
            <a:r>
              <a:rPr lang="ru-RU" b="1" dirty="0" err="1">
                <a:latin typeface="Times New Roman" charset="0"/>
                <a:ea typeface="Times New Roman" charset="0"/>
                <a:cs typeface="Times New Roman" charset="0"/>
              </a:rPr>
              <a:t>геномика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представляет для национальной безопасности и здравоохранения.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В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подготовленном отчете говорилось, что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грамотное регулирование новой науки затруднено двумя нерешенными </a:t>
            </a: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проблемами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: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Во-первых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, работа в области синтетической биологии («</a:t>
            </a:r>
            <a:r>
              <a:rPr lang="ru-RU" dirty="0" err="1">
                <a:latin typeface="Times New Roman" charset="0"/>
                <a:ea typeface="Times New Roman" charset="0"/>
                <a:cs typeface="Times New Roman" charset="0"/>
              </a:rPr>
              <a:t>синбио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») ныне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не требует сколько-нибудь серьезных затрат и не отличается сложностью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. В результате за нее взялись не только биологи в классическом понимании этого слова,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исчезли общепринятые представления об этике, профессиональные стандарты и безопасность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</a:p>
          <a:p>
            <a:pPr marL="0" indent="0">
              <a:buNone/>
            </a:pP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- Во-вторых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, существующие нормы, которые в некоторых случаях используют государственные ведомства в США и других развитых странах, устарели уже на целое поколение, поэтому молодые исследователи ничего о них не знают.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312080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838200" y="1575588"/>
            <a:ext cx="10515600" cy="689317"/>
          </a:xfrm>
        </p:spPr>
        <p:txBody>
          <a:bodyPr>
            <a:normAutofit/>
          </a:bodyPr>
          <a:lstStyle/>
          <a:p>
            <a:pPr algn="ctr"/>
            <a:r>
              <a:rPr lang="ru-RU" altLang="x-none" sz="4000" b="1" dirty="0">
                <a:solidFill>
                  <a:srgbClr val="003300"/>
                </a:solidFill>
                <a:latin typeface="Times New Roman" charset="0"/>
                <a:ea typeface="Times New Roman" charset="0"/>
                <a:cs typeface="Times New Roman" charset="0"/>
              </a:rPr>
              <a:t>Как Мы Можем Уменьшить </a:t>
            </a:r>
            <a:r>
              <a:rPr lang="ru-RU" altLang="x-none" sz="4000" b="1" dirty="0" err="1">
                <a:solidFill>
                  <a:srgbClr val="003300"/>
                </a:solidFill>
                <a:latin typeface="Times New Roman" charset="0"/>
                <a:ea typeface="Times New Roman" charset="0"/>
                <a:cs typeface="Times New Roman" charset="0"/>
              </a:rPr>
              <a:t>Биориски</a:t>
            </a:r>
            <a:r>
              <a:rPr lang="en-US" altLang="x-none" sz="4000" b="1" dirty="0">
                <a:solidFill>
                  <a:srgbClr val="003300"/>
                </a:solidFill>
                <a:latin typeface="Times New Roman" charset="0"/>
                <a:ea typeface="Times New Roman" charset="0"/>
                <a:cs typeface="Times New Roman" charset="0"/>
              </a:rPr>
              <a:t>?</a:t>
            </a:r>
          </a:p>
        </p:txBody>
      </p:sp>
      <p:pic>
        <p:nvPicPr>
          <p:cNvPr id="10243" name="Picture 6" descr="https://encrypted-tbn1.gstatic.com/images?q=tbn:ANd9GcRHPp5riwp6I7EIDZddz3TihOyFoN4e-NJDQynycvAYc0PazWpuFQ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91075" y="3492536"/>
            <a:ext cx="2609850" cy="1752600"/>
          </a:xfrm>
          <a:noFill/>
        </p:spPr>
      </p:pic>
      <p:pic>
        <p:nvPicPr>
          <p:cNvPr id="10244" name="Picture 6" descr="https://encrypted-tbn1.gstatic.com/images?q=tbn:ANd9GcTnaiffJDyqiTWhAJ8Nq6Ldd3LgF9v72R3gOUP-3hjoIbtqwSgEL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1" y="2301252"/>
            <a:ext cx="273367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2724150" y="5201022"/>
            <a:ext cx="78486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r>
              <a:rPr lang="ru-RU" altLang="x-none" sz="2400" dirty="0">
                <a:latin typeface="Times New Roman" charset="0"/>
                <a:ea typeface="Times New Roman" charset="0"/>
                <a:cs typeface="Times New Roman" charset="0"/>
              </a:rPr>
              <a:t>Молодые ученые в науках о жизни, биотехнологии, и т.д., и профессионалы общественного здравоохранения должны приобрести чувство ответственности за науку в самом начале профессионального образования</a:t>
            </a:r>
            <a:r>
              <a:rPr lang="en-US" altLang="x-none" sz="2400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185956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752</TotalTime>
  <Words>2583</Words>
  <Application>Microsoft Office PowerPoint</Application>
  <PresentationFormat>Произвольный</PresentationFormat>
  <Paragraphs>229</Paragraphs>
  <Slides>43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4" baseType="lpstr">
      <vt:lpstr>Тема Office</vt:lpstr>
      <vt:lpstr>Этика и ответственные исследования: основные понятия и концепции </vt:lpstr>
      <vt:lpstr>Слайд 2</vt:lpstr>
      <vt:lpstr>Риски </vt:lpstr>
      <vt:lpstr>                     3D-печать (аддитивное производство)  </vt:lpstr>
      <vt:lpstr>Дроны (беспилотник) </vt:lpstr>
      <vt:lpstr>Джон Крейг Вентер - американский генетик, биотехнолог, биохимик и предприниматель</vt:lpstr>
      <vt:lpstr>4D-печать</vt:lpstr>
      <vt:lpstr>Риски?</vt:lpstr>
      <vt:lpstr>Как Мы Можем Уменьшить Биориски?</vt:lpstr>
      <vt:lpstr>Вызовы</vt:lpstr>
      <vt:lpstr>Законные опасения…?</vt:lpstr>
      <vt:lpstr>Но почему, почему мы хотим взаимодействовать с научным сообществом…?</vt:lpstr>
      <vt:lpstr>Но почему ... (снова)? </vt:lpstr>
      <vt:lpstr>Но как…</vt:lpstr>
      <vt:lpstr>Этические проблемы XX - XXI веков</vt:lpstr>
      <vt:lpstr>Слайд 16</vt:lpstr>
      <vt:lpstr>Взаимосвязь, взаимодействие и взаимная ответственность науки и общества </vt:lpstr>
      <vt:lpstr>Генная инженерия</vt:lpstr>
      <vt:lpstr>Асиломар, 1975 г.</vt:lpstr>
      <vt:lpstr>  Групповая работа по определению роли ученых:  </vt:lpstr>
      <vt:lpstr>Двойное использование и сеть предотвращения </vt:lpstr>
      <vt:lpstr> Концепция сети предотвращения и ее ключевые элементы:  </vt:lpstr>
      <vt:lpstr> Что поможет в противодействии биологическому и токсинному оружию – это сеть эффективных средств борьбы (мер):  </vt:lpstr>
      <vt:lpstr>Меры для эффективной защиты от химического и биологического оружия противостоять всему разнообразию ХБО </vt:lpstr>
      <vt:lpstr>Сеть предотвращения</vt:lpstr>
      <vt:lpstr>         Строгий режим международных и национальных запретов  </vt:lpstr>
      <vt:lpstr>Подготовка, включая внедренные активные и пассивные меры по защите и планы реагирования </vt:lpstr>
      <vt:lpstr>Особые роли ученых</vt:lpstr>
      <vt:lpstr>Отчет Лемона-Рельмана </vt:lpstr>
      <vt:lpstr> Этика исследования </vt:lpstr>
      <vt:lpstr>Образование и привлечение ученых </vt:lpstr>
      <vt:lpstr> Цель семинара:  </vt:lpstr>
      <vt:lpstr>Резюме</vt:lpstr>
      <vt:lpstr>       Проект «Побережье» </vt:lpstr>
      <vt:lpstr>Слайд 35</vt:lpstr>
      <vt:lpstr>Слайд 36</vt:lpstr>
      <vt:lpstr>Роспуск Проекта «Побережье» и Комиссии по установлению истины и примирению  </vt:lpstr>
      <vt:lpstr>Слайд 38</vt:lpstr>
      <vt:lpstr>Роль ученых </vt:lpstr>
      <vt:lpstr> Анализ уроков Южной Африки  Ключевая роль ученых в режимах биобезопасности  </vt:lpstr>
      <vt:lpstr>Слайд 41</vt:lpstr>
      <vt:lpstr>Слайд 42</vt:lpstr>
      <vt:lpstr>Слайд 43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Этика и ответственные исследования: основные понятия и концепции </dc:title>
  <dc:creator>пользователь Microsoft Office</dc:creator>
  <cp:lastModifiedBy>Samar</cp:lastModifiedBy>
  <cp:revision>53</cp:revision>
  <dcterms:created xsi:type="dcterms:W3CDTF">2021-03-03T05:43:46Z</dcterms:created>
  <dcterms:modified xsi:type="dcterms:W3CDTF">2021-04-15T12:05:05Z</dcterms:modified>
</cp:coreProperties>
</file>