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6145" r:id="rId1"/>
  </p:sldMasterIdLst>
  <p:notesMasterIdLst>
    <p:notesMasterId r:id="rId30"/>
  </p:notesMasterIdLst>
  <p:handoutMasterIdLst>
    <p:handoutMasterId r:id="rId31"/>
  </p:handoutMasterIdLst>
  <p:sldIdLst>
    <p:sldId id="783" r:id="rId2"/>
    <p:sldId id="578" r:id="rId3"/>
    <p:sldId id="838" r:id="rId4"/>
    <p:sldId id="864" r:id="rId5"/>
    <p:sldId id="886" r:id="rId6"/>
    <p:sldId id="884" r:id="rId7"/>
    <p:sldId id="885" r:id="rId8"/>
    <p:sldId id="842" r:id="rId9"/>
    <p:sldId id="810" r:id="rId10"/>
    <p:sldId id="818" r:id="rId11"/>
    <p:sldId id="858" r:id="rId12"/>
    <p:sldId id="859" r:id="rId13"/>
    <p:sldId id="860" r:id="rId14"/>
    <p:sldId id="821" r:id="rId15"/>
    <p:sldId id="897" r:id="rId16"/>
    <p:sldId id="898" r:id="rId17"/>
    <p:sldId id="899" r:id="rId18"/>
    <p:sldId id="862" r:id="rId19"/>
    <p:sldId id="847" r:id="rId20"/>
    <p:sldId id="832" r:id="rId21"/>
    <p:sldId id="867" r:id="rId22"/>
    <p:sldId id="888" r:id="rId23"/>
    <p:sldId id="900" r:id="rId24"/>
    <p:sldId id="890" r:id="rId25"/>
    <p:sldId id="891" r:id="rId26"/>
    <p:sldId id="892" r:id="rId27"/>
    <p:sldId id="894" r:id="rId28"/>
    <p:sldId id="692" r:id="rId29"/>
  </p:sldIdLst>
  <p:sldSz cx="9144000" cy="6858000" type="screen4x3"/>
  <p:notesSz cx="6781800" cy="9926638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 xmlns="">
        <p14:section name="Раздел по умолчанию" id="{84FB6E1D-6E0A-4296-8BCA-4005C3A298E0}">
          <p14:sldIdLst>
            <p14:sldId id="783"/>
            <p14:sldId id="578"/>
            <p14:sldId id="838"/>
            <p14:sldId id="864"/>
            <p14:sldId id="886"/>
            <p14:sldId id="884"/>
            <p14:sldId id="885"/>
            <p14:sldId id="842"/>
            <p14:sldId id="810"/>
            <p14:sldId id="818"/>
            <p14:sldId id="858"/>
            <p14:sldId id="859"/>
            <p14:sldId id="860"/>
            <p14:sldId id="821"/>
            <p14:sldId id="897"/>
            <p14:sldId id="898"/>
            <p14:sldId id="899"/>
            <p14:sldId id="862"/>
            <p14:sldId id="847"/>
            <p14:sldId id="832"/>
            <p14:sldId id="867"/>
            <p14:sldId id="888"/>
            <p14:sldId id="900"/>
            <p14:sldId id="890"/>
            <p14:sldId id="891"/>
            <p14:sldId id="892"/>
            <p14:sldId id="894"/>
            <p14:sldId id="692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F0066"/>
    <a:srgbClr val="FFFF00"/>
    <a:srgbClr val="0033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832" autoAdjust="0"/>
    <p:restoredTop sz="94660" autoAdjust="0"/>
  </p:normalViewPr>
  <p:slideViewPr>
    <p:cSldViewPr>
      <p:cViewPr>
        <p:scale>
          <a:sx n="75" d="100"/>
          <a:sy n="75" d="100"/>
        </p:scale>
        <p:origin x="-1428" y="-3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784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846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41750" y="0"/>
            <a:ext cx="293846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/>
            </a:lvl1pPr>
          </a:lstStyle>
          <a:p>
            <a:pPr>
              <a:defRPr/>
            </a:pPr>
            <a:fld id="{BE919A35-6AB6-4BDA-86AB-A2FD3646F48C}" type="datetimeFigureOut">
              <a:rPr lang="ru-RU"/>
              <a:pPr>
                <a:defRPr/>
              </a:pPr>
              <a:t>16.04.2021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38463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41750" y="9428163"/>
            <a:ext cx="2938463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hangingPunct="1">
              <a:defRPr sz="1200"/>
            </a:lvl1pPr>
          </a:lstStyle>
          <a:p>
            <a:pPr>
              <a:defRPr/>
            </a:pPr>
            <a:fld id="{6E00E784-2BD8-4058-B744-A9D704E8B5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3664644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1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846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7510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1750" y="0"/>
            <a:ext cx="293846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58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09638" y="744538"/>
            <a:ext cx="4964112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17510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7863" y="4714875"/>
            <a:ext cx="5426075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17511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38463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7511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1750" y="9428163"/>
            <a:ext cx="2938463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8ED835D3-18E7-4EF3-879A-38795A659C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9507955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591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616BE68B-2E89-44D3-B5E6-9FD99AAC85A4}" type="datetimeFigureOut">
              <a:rPr lang="en-US"/>
              <a:pPr>
                <a:defRPr/>
              </a:pPr>
              <a:t>4/16/2021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84A14C11-75ED-4810-AEFF-3BFC8A38F3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804672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8745CA30-A665-4E99-BA1D-767615855B15}" type="datetimeFigureOut">
              <a:rPr lang="en-US"/>
              <a:pPr>
                <a:defRPr/>
              </a:pPr>
              <a:t>4/16/2021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69859C25-771F-4705-8593-8C83C71DAF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90362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804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804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4F020361-10DC-4FE4-BF50-A883E06F8F43}" type="datetimeFigureOut">
              <a:rPr lang="en-US"/>
              <a:pPr>
                <a:defRPr/>
              </a:pPr>
              <a:t>4/16/2021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ADDBF0F7-BA95-4C6E-A4D9-F335B89F00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49933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A2DA902E-EA51-4BA1-B780-182908E32443}" type="datetimeFigureOut">
              <a:rPr lang="en-US"/>
              <a:pPr>
                <a:defRPr/>
              </a:pPr>
              <a:t>4/16/2021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44011E05-B016-4F43-B06C-E57CBB92041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022053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7066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5D1D23C7-B5A4-4702-A24A-32D168521883}" type="datetimeFigureOut">
              <a:rPr lang="en-US"/>
              <a:pPr>
                <a:defRPr/>
              </a:pPr>
              <a:t>4/16/2021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2016B8A2-320F-4758-B60D-B1844BD7642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5749096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649EAC1E-1D54-480B-B3DF-E182BBCFCD91}" type="datetimeFigureOut">
              <a:rPr lang="en-US"/>
              <a:pPr>
                <a:defRPr/>
              </a:pPr>
              <a:t>4/16/2021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734CA775-B29D-43DA-AA33-647D195AA4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340283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08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08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6F64C253-64D2-4134-BCD9-15C2E962C687}" type="datetimeFigureOut">
              <a:rPr lang="en-US"/>
              <a:pPr>
                <a:defRPr/>
              </a:pPr>
              <a:t>4/16/2021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AD8427D1-D15B-4D4F-AAE8-F3A90B07F0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340210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07D3FE62-3974-4654-8F45-682C69F6E1B5}" type="datetimeFigureOut">
              <a:rPr lang="en-US"/>
              <a:pPr>
                <a:defRPr/>
              </a:pPr>
              <a:t>4/16/2021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E4A47FCA-673E-4405-B3B6-93D6660C4F8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815518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A59BC422-4652-4A5B-BF5D-194A898DDB4F}" type="datetimeFigureOut">
              <a:rPr lang="en-US"/>
              <a:pPr>
                <a:defRPr/>
              </a:pPr>
              <a:t>4/16/2021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E4DAB4F6-6811-43C7-952F-C5790F7F9B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153627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216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966871DB-A445-4BDE-99F1-F7B734D8AEB4}" type="datetimeFigureOut">
              <a:rPr lang="en-US"/>
              <a:pPr>
                <a:defRPr/>
              </a:pPr>
              <a:t>4/16/2021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6760D302-9633-46E8-BB18-7EAC798268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371182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5BC32ED4-61ED-49AE-A10B-BC4F9D182B2A}" type="datetimeFigureOut">
              <a:rPr lang="en-US"/>
              <a:pPr>
                <a:defRPr/>
              </a:pPr>
              <a:t>4/16/2021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7E147D07-BADC-4F01-A055-4E61022BD4C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645634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307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6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51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fld id="{471A7D8E-3056-4B40-B815-46821E1DD437}" type="datetimeFigureOut">
              <a:rPr lang="en-US"/>
              <a:pPr>
                <a:defRPr/>
              </a:pPr>
              <a:t>4/16/2021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516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516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53E6ADA3-EE08-4A94-A026-A8E08F35DB7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7023" r:id="rId1"/>
    <p:sldLayoutId id="2147487024" r:id="rId2"/>
    <p:sldLayoutId id="2147487025" r:id="rId3"/>
    <p:sldLayoutId id="2147487026" r:id="rId4"/>
    <p:sldLayoutId id="2147487027" r:id="rId5"/>
    <p:sldLayoutId id="2147487028" r:id="rId6"/>
    <p:sldLayoutId id="2147487029" r:id="rId7"/>
    <p:sldLayoutId id="2147487030" r:id="rId8"/>
    <p:sldLayoutId id="2147487031" r:id="rId9"/>
    <p:sldLayoutId id="2147487032" r:id="rId10"/>
    <p:sldLayoutId id="214748703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438400" y="360363"/>
            <a:ext cx="7162800" cy="152400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800" dirty="0">
                <a:latin typeface="Tahoma" pitchFamily="34" charset="0"/>
              </a:rPr>
              <a:t/>
            </a:r>
            <a:br>
              <a:rPr lang="ru-RU" sz="2800" dirty="0">
                <a:latin typeface="Tahoma" pitchFamily="34" charset="0"/>
              </a:rPr>
            </a:br>
            <a:r>
              <a:rPr lang="ru-RU" sz="2800" dirty="0">
                <a:latin typeface="Tahoma" pitchFamily="34" charset="0"/>
              </a:rPr>
              <a:t/>
            </a:r>
            <a:br>
              <a:rPr lang="ru-RU" sz="2800" dirty="0">
                <a:latin typeface="Tahoma" pitchFamily="34" charset="0"/>
              </a:rPr>
            </a:br>
            <a:r>
              <a:rPr lang="en-US" sz="2800" dirty="0">
                <a:latin typeface="Tahoma" pitchFamily="34" charset="0"/>
              </a:rPr>
              <a:t/>
            </a:r>
            <a:br>
              <a:rPr lang="en-US" sz="2800" dirty="0">
                <a:latin typeface="Tahoma" pitchFamily="34" charset="0"/>
              </a:rPr>
            </a:br>
            <a:r>
              <a:rPr lang="ru-RU" sz="2800" dirty="0">
                <a:latin typeface="Tahoma" pitchFamily="34" charset="0"/>
              </a:rPr>
              <a:t/>
            </a:r>
            <a:br>
              <a:rPr lang="ru-RU" sz="2800" dirty="0">
                <a:latin typeface="Tahoma" pitchFamily="34" charset="0"/>
              </a:rPr>
            </a:br>
            <a:r>
              <a:rPr lang="ru-RU" sz="2800" dirty="0">
                <a:latin typeface="Tahoma" pitchFamily="34" charset="0"/>
              </a:rPr>
              <a:t/>
            </a:r>
            <a:br>
              <a:rPr lang="ru-RU" sz="2800" dirty="0">
                <a:latin typeface="Tahoma" pitchFamily="34" charset="0"/>
              </a:rPr>
            </a:br>
            <a:r>
              <a:rPr lang="ru-RU" sz="2400" dirty="0">
                <a:latin typeface="Tahoma" pitchFamily="34" charset="0"/>
              </a:rPr>
              <a:t/>
            </a:r>
            <a:br>
              <a:rPr lang="ru-RU" sz="2400" dirty="0">
                <a:latin typeface="Tahoma" pitchFamily="34" charset="0"/>
              </a:rPr>
            </a:br>
            <a:r>
              <a:rPr lang="ru-RU" sz="2400" dirty="0">
                <a:latin typeface="Times New Roman" pitchFamily="18" charset="0"/>
              </a:rPr>
              <a:t/>
            </a:r>
            <a:br>
              <a:rPr lang="ru-RU" sz="2400" dirty="0">
                <a:latin typeface="Times New Roman" pitchFamily="18" charset="0"/>
              </a:rPr>
            </a:br>
            <a:r>
              <a:rPr lang="ru-RU" sz="2800" dirty="0">
                <a:latin typeface="Times New Roman" pitchFamily="18" charset="0"/>
              </a:rPr>
              <a:t/>
            </a:r>
            <a:br>
              <a:rPr lang="ru-RU" sz="2800" dirty="0">
                <a:latin typeface="Times New Roman" pitchFamily="18" charset="0"/>
              </a:rPr>
            </a:b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</a:rPr>
              <a:t>Национальная академия медицинских наук Таджикистана</a:t>
            </a:r>
            <a:br>
              <a:rPr lang="ru-RU" sz="2800" dirty="0" smtClean="0">
                <a:solidFill>
                  <a:schemeClr val="tx1"/>
                </a:solidFill>
                <a:latin typeface="Times New Roman" pitchFamily="18" charset="0"/>
              </a:rPr>
            </a:b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</a:rPr>
              <a:t> 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</a:rPr>
              <a:t/>
            </a:r>
            <a:br>
              <a:rPr lang="ru-RU" sz="2800" dirty="0">
                <a:solidFill>
                  <a:schemeClr val="tx1"/>
                </a:solidFill>
                <a:latin typeface="Times New Roman" pitchFamily="18" charset="0"/>
              </a:rPr>
            </a:b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</a:rPr>
              <a:t/>
            </a:r>
            <a:br>
              <a:rPr lang="ru-RU" sz="2800" dirty="0" smtClean="0">
                <a:solidFill>
                  <a:schemeClr val="bg1"/>
                </a:solidFill>
                <a:latin typeface="Times New Roman" pitchFamily="18" charset="0"/>
              </a:rPr>
            </a:br>
            <a:endParaRPr lang="ru-RU" sz="2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3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2438400"/>
            <a:ext cx="5943600" cy="4114800"/>
          </a:xfrm>
        </p:spPr>
        <p:txBody>
          <a:bodyPr>
            <a:normAutofit fontScale="77500" lnSpcReduction="20000"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35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Деятельность Совета по </a:t>
            </a:r>
            <a:r>
              <a:rPr lang="ru-RU" sz="3500" b="1" dirty="0">
                <a:solidFill>
                  <a:schemeClr val="tx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биоэтики НАНТ  </a:t>
            </a:r>
            <a:r>
              <a:rPr lang="ru-RU" sz="35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в  </a:t>
            </a:r>
            <a:r>
              <a:rPr lang="ru-RU" sz="3500" b="1" dirty="0">
                <a:solidFill>
                  <a:schemeClr val="tx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повышении осведомленности и ответственности ученых в области наук о жизни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sz="28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8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М.С. </a:t>
            </a:r>
            <a:r>
              <a:rPr lang="ru-RU" sz="28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Рустамова</a:t>
            </a:r>
            <a:r>
              <a:rPr lang="ru-RU" sz="28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                                             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8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Душанбе, 29.03.21</a:t>
            </a:r>
            <a:endParaRPr lang="ru-RU" sz="28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fontAlgn="auto" hangingPunct="1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r>
              <a:rPr lang="ru-RU" sz="2800" b="1" dirty="0">
                <a:solidFill>
                  <a:schemeClr val="tx1"/>
                </a:solidFill>
                <a:latin typeface="Times New Roman" pitchFamily="18" charset="0"/>
              </a:rPr>
              <a:t>			</a:t>
            </a:r>
            <a:r>
              <a:rPr lang="ru-RU" sz="2800" b="1" dirty="0">
                <a:latin typeface="Times New Roman" pitchFamily="18" charset="0"/>
              </a:rPr>
              <a:t>	</a:t>
            </a: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2888" y="62260"/>
            <a:ext cx="1800225" cy="120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87675" y="44624"/>
            <a:ext cx="1368425" cy="1347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8263" y="44624"/>
            <a:ext cx="1739900" cy="1433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451725" y="44624"/>
            <a:ext cx="1312863" cy="139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628800"/>
            <a:ext cx="8229600" cy="778098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Комитет биомедицинской этики</a:t>
            </a:r>
            <a:endParaRPr lang="ru-RU" dirty="0">
              <a:solidFill>
                <a:schemeClr val="bg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2708920"/>
            <a:ext cx="8964488" cy="4149080"/>
          </a:xfrm>
        </p:spPr>
        <p:txBody>
          <a:bodyPr/>
          <a:lstStyle/>
          <a:p>
            <a:pPr lvl="0" algn="just">
              <a:buClr>
                <a:srgbClr val="B13F9A"/>
              </a:buClr>
              <a:buFont typeface="Arial" panose="020B0604020202020204" pitchFamily="34" charset="0"/>
              <a:buChar char="•"/>
            </a:pPr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относится к новым институтам </a:t>
            </a: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системе мирового </a:t>
            </a:r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здравоохранения и наук о жизни;</a:t>
            </a:r>
            <a:r>
              <a:rPr lang="ru-RU" sz="2400" b="1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lvl="0" algn="just">
              <a:buClr>
                <a:srgbClr val="B13F9A"/>
              </a:buClr>
              <a:buFont typeface="Arial" panose="020B0604020202020204" pitchFamily="34" charset="0"/>
              <a:buChar char="•"/>
            </a:pPr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успешно </a:t>
            </a: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функционируют во всех цивилизованных странах мира и дает возможность оперативного международного сотрудничества и координации действий по вопросам защиты прав человека в области биоэтики</a:t>
            </a:r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2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>
              <a:buClr>
                <a:srgbClr val="B13F9A"/>
              </a:buClr>
              <a:buFont typeface="Arial" panose="020B0604020202020204" pitchFamily="34" charset="0"/>
              <a:buChar char="•"/>
            </a:pPr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выполняет консультативные, рекомендательные и контрольные функции</a:t>
            </a: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endParaRPr lang="ru-RU" sz="2400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>
              <a:buClr>
                <a:srgbClr val="B13F9A"/>
              </a:buClr>
              <a:buFont typeface="Arial" panose="020B0604020202020204" pitchFamily="34" charset="0"/>
              <a:buChar char="•"/>
            </a:pPr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принимает решения </a:t>
            </a: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проводит оценку </a:t>
            </a: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этических, правовых и социальных вопросов, связанных с защитой прав и достоинства человека в сфере клинической </a:t>
            </a:r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медицины; </a:t>
            </a:r>
          </a:p>
          <a:p>
            <a:pPr lvl="0" algn="just">
              <a:buClr>
                <a:srgbClr val="B13F9A"/>
              </a:buClr>
              <a:buFont typeface="Arial" panose="020B0604020202020204" pitchFamily="34" charset="0"/>
              <a:buChar char="•"/>
            </a:pPr>
            <a:endParaRPr lang="ru-RU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4969" y="62260"/>
            <a:ext cx="1718144" cy="11514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50067" y="44624"/>
            <a:ext cx="1306033" cy="1286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02389" y="44624"/>
            <a:ext cx="1485773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11584" y="44624"/>
            <a:ext cx="1253004" cy="1330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9791187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700808"/>
            <a:ext cx="8229600" cy="778098"/>
          </a:xfrm>
        </p:spPr>
        <p:txBody>
          <a:bodyPr/>
          <a:lstStyle/>
          <a:p>
            <a:r>
              <a:rPr lang="ru-RU" sz="3400" dirty="0">
                <a:ln w="500">
                  <a:solidFill>
                    <a:srgbClr val="B13F9A">
                      <a:shade val="20000"/>
                      <a:satMod val="120000"/>
                    </a:srgbClr>
                  </a:solidFill>
                </a:ln>
                <a:solidFill>
                  <a:srgbClr val="F4E7ED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Комитет биомедицинской этики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3068960"/>
            <a:ext cx="8964488" cy="3789040"/>
          </a:xfrm>
        </p:spPr>
        <p:txBody>
          <a:bodyPr/>
          <a:lstStyle/>
          <a:p>
            <a:pPr lvl="0" algn="just">
              <a:buClr>
                <a:srgbClr val="B13F9A"/>
              </a:buClr>
              <a:buNone/>
            </a:pPr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контролирует </a:t>
            </a: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деятельность врачей и ученых в области наук о жизни; </a:t>
            </a:r>
            <a:endParaRPr lang="ru-RU" sz="2400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>
              <a:buClr>
                <a:srgbClr val="B13F9A"/>
              </a:buClr>
              <a:buNone/>
            </a:pPr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консультирование </a:t>
            </a: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проведении независимой этической экспертизы биомедицинских и других видов исследований с участием человека и </a:t>
            </a:r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животных;</a:t>
            </a:r>
          </a:p>
          <a:p>
            <a:pPr lvl="0" algn="just">
              <a:buClr>
                <a:srgbClr val="B13F9A"/>
              </a:buClr>
              <a:buNone/>
            </a:pPr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400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биоэтическое</a:t>
            </a:r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образование и просвещение специалистов и </a:t>
            </a:r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населения;</a:t>
            </a:r>
          </a:p>
          <a:p>
            <a:pPr lvl="0" algn="just">
              <a:buClr>
                <a:srgbClr val="B13F9A"/>
              </a:buClr>
              <a:buNone/>
            </a:pPr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защита </a:t>
            </a: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 и свобод человека при использовании современных достижений науки и </a:t>
            </a:r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биотехнологий; </a:t>
            </a:r>
            <a:endParaRPr lang="ru-RU" sz="2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4969" y="62260"/>
            <a:ext cx="1718144" cy="11514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50067" y="44624"/>
            <a:ext cx="1306033" cy="1286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02389" y="44624"/>
            <a:ext cx="1485773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11584" y="44624"/>
            <a:ext cx="1253004" cy="1330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87987917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700808"/>
            <a:ext cx="8229600" cy="850106"/>
          </a:xfrm>
        </p:spPr>
        <p:txBody>
          <a:bodyPr/>
          <a:lstStyle/>
          <a:p>
            <a:r>
              <a:rPr lang="ru-RU" sz="3400" dirty="0">
                <a:ln w="500">
                  <a:solidFill>
                    <a:srgbClr val="B13F9A">
                      <a:shade val="20000"/>
                      <a:satMod val="120000"/>
                    </a:srgbClr>
                  </a:solidFill>
                </a:ln>
                <a:solidFill>
                  <a:srgbClr val="F4E7ED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Комитет биомедицинской этики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2708920"/>
            <a:ext cx="8964488" cy="4149080"/>
          </a:xfrm>
        </p:spPr>
        <p:txBody>
          <a:bodyPr/>
          <a:lstStyle/>
          <a:p>
            <a:pPr lvl="0" algn="just">
              <a:buClr>
                <a:srgbClr val="B13F9A"/>
              </a:buClr>
              <a:buNone/>
            </a:pPr>
            <a:r>
              <a:rPr lang="ru-RU" sz="2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осуществления </a:t>
            </a:r>
            <a:r>
              <a:rPr lang="ru-RU" sz="2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общественного контроля соблюдения этических норм и правил, при выполнении работ, связанных с использованием человека и животных как объектов экспериментальных и клинических исследований;</a:t>
            </a:r>
          </a:p>
          <a:p>
            <a:pPr lvl="0" algn="just">
              <a:buClr>
                <a:srgbClr val="B13F9A"/>
              </a:buClr>
              <a:buNone/>
            </a:pPr>
            <a:r>
              <a:rPr lang="ru-RU" sz="2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проведения </a:t>
            </a:r>
            <a:r>
              <a:rPr lang="ru-RU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этически обоснованной образовательной, лечебно-профилактической и иной деятельности, общемировых тенденций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4969" y="62260"/>
            <a:ext cx="1718144" cy="11514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50067" y="44624"/>
            <a:ext cx="1306033" cy="1286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02389" y="44624"/>
            <a:ext cx="1485773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11584" y="44624"/>
            <a:ext cx="1253004" cy="1330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05818293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700808"/>
            <a:ext cx="8229600" cy="778098"/>
          </a:xfrm>
        </p:spPr>
        <p:txBody>
          <a:bodyPr/>
          <a:lstStyle/>
          <a:p>
            <a:r>
              <a:rPr lang="ru-RU" sz="3400" dirty="0">
                <a:ln w="500">
                  <a:solidFill>
                    <a:srgbClr val="B13F9A">
                      <a:shade val="20000"/>
                      <a:satMod val="120000"/>
                    </a:srgbClr>
                  </a:solidFill>
                </a:ln>
                <a:solidFill>
                  <a:srgbClr val="F4E7ED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Комитет биомедицинской этики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2448272"/>
            <a:ext cx="8964488" cy="3789040"/>
          </a:xfrm>
        </p:spPr>
        <p:txBody>
          <a:bodyPr/>
          <a:lstStyle/>
          <a:p>
            <a:pPr algn="just">
              <a:buClr>
                <a:srgbClr val="B13F9A"/>
              </a:buClr>
              <a:buNone/>
            </a:pPr>
            <a:r>
              <a:rPr lang="ru-RU" sz="2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является </a:t>
            </a:r>
            <a:r>
              <a:rPr lang="ru-RU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важнейшей структурой </a:t>
            </a:r>
            <a:r>
              <a:rPr lang="ru-RU" sz="2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соблюдения </a:t>
            </a:r>
            <a:r>
              <a:rPr lang="ru-RU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нормативных актов, принятых ЮНЕСКО, как одной </a:t>
            </a:r>
            <a:r>
              <a:rPr lang="ru-RU" sz="2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ведущих </a:t>
            </a:r>
            <a:r>
              <a:rPr lang="ru-RU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международных организаций в области </a:t>
            </a:r>
            <a:r>
              <a:rPr lang="ru-RU" sz="2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биоэтики;</a:t>
            </a:r>
          </a:p>
          <a:p>
            <a:pPr algn="just">
              <a:buClr>
                <a:srgbClr val="B13F9A"/>
              </a:buClr>
              <a:buNone/>
            </a:pPr>
            <a:r>
              <a:rPr lang="ru-RU" sz="2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ЮНЕСКО </a:t>
            </a:r>
            <a:r>
              <a:rPr lang="ru-RU" sz="2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помогает </a:t>
            </a:r>
            <a:r>
              <a:rPr lang="ru-RU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многим странам совершенствовать законодательство и создавать КБЭ, разрабатывать руководства, правила, программы биоэтического образования. </a:t>
            </a: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4969" y="62260"/>
            <a:ext cx="1718144" cy="11514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50067" y="44624"/>
            <a:ext cx="1306033" cy="1286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02389" y="44624"/>
            <a:ext cx="1485773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11584" y="44624"/>
            <a:ext cx="1253004" cy="1330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75939093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44824"/>
            <a:ext cx="8229600" cy="778098"/>
          </a:xfrm>
        </p:spPr>
        <p:txBody>
          <a:bodyPr/>
          <a:lstStyle/>
          <a:p>
            <a:r>
              <a:rPr lang="ru-RU" sz="3400" dirty="0">
                <a:ln w="500">
                  <a:solidFill>
                    <a:srgbClr val="B13F9A">
                      <a:shade val="20000"/>
                      <a:satMod val="120000"/>
                    </a:srgbClr>
                  </a:solidFill>
                </a:ln>
                <a:solidFill>
                  <a:srgbClr val="F4E7ED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Комитет биомедицинской этики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2852936"/>
            <a:ext cx="8892480" cy="4005064"/>
          </a:xfrm>
        </p:spPr>
        <p:txBody>
          <a:bodyPr/>
          <a:lstStyle/>
          <a:p>
            <a:pPr algn="just">
              <a:buFont typeface="Arial" panose="020B0604020202020204" pitchFamily="34" charset="0"/>
              <a:buChar char="•"/>
            </a:pPr>
            <a:r>
              <a:rPr lang="ru-RU" sz="2800" dirty="0" smtClean="0">
                <a:latin typeface="TimesNewRomanPSMT"/>
              </a:rPr>
              <a:t>межрегиональное сотрудничество;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ru-RU" sz="2800" dirty="0" smtClean="0">
                <a:latin typeface="TimesNewRomanPSMT"/>
              </a:rPr>
              <a:t>эффективная координация </a:t>
            </a:r>
            <a:r>
              <a:rPr lang="ru-RU" sz="2800" dirty="0">
                <a:latin typeface="TimesNewRomanPSMT"/>
              </a:rPr>
              <a:t>действий </a:t>
            </a:r>
            <a:r>
              <a:rPr lang="ru-RU" sz="2800" dirty="0" smtClean="0">
                <a:latin typeface="TimesNewRomanPSMT"/>
              </a:rPr>
              <a:t> </a:t>
            </a:r>
            <a:r>
              <a:rPr lang="ru-RU" sz="2800" dirty="0">
                <a:latin typeface="TimesNewRomanPSMT"/>
              </a:rPr>
              <a:t>заинтересованных </a:t>
            </a:r>
            <a:r>
              <a:rPr lang="ru-RU" sz="2800" dirty="0" smtClean="0">
                <a:latin typeface="TimesNewRomanPSMT"/>
              </a:rPr>
              <a:t>сторон;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ru-RU" sz="2800" dirty="0" smtClean="0">
                <a:latin typeface="TimesNewRomanPSMT"/>
              </a:rPr>
              <a:t>обмена опытом</a:t>
            </a:r>
            <a:r>
              <a:rPr lang="ru-RU" sz="2800" dirty="0">
                <a:latin typeface="TimesNewRomanPSMT"/>
              </a:rPr>
              <a:t>, методиками и разработками, полученными в разных странах по </a:t>
            </a:r>
            <a:r>
              <a:rPr lang="ru-RU" sz="2800" dirty="0" smtClean="0">
                <a:latin typeface="TimesNewRomanPSMT"/>
              </a:rPr>
              <a:t>пониманию </a:t>
            </a:r>
            <a:r>
              <a:rPr lang="ru-RU" sz="2800" dirty="0">
                <a:latin typeface="TimesNewRomanPSMT"/>
              </a:rPr>
              <a:t>и обсуждению этических проблем, </a:t>
            </a:r>
            <a:r>
              <a:rPr lang="ru-RU" sz="2800" dirty="0" smtClean="0">
                <a:latin typeface="TimesNewRomanPSMT"/>
              </a:rPr>
              <a:t>возникающих при научном прогрессе и развитии </a:t>
            </a:r>
            <a:r>
              <a:rPr lang="ru-RU" sz="2800" dirty="0">
                <a:latin typeface="TimesNewRomanPSMT"/>
              </a:rPr>
              <a:t>новых технологий</a:t>
            </a:r>
            <a:r>
              <a:rPr lang="ru-RU" sz="2800" dirty="0" smtClean="0">
                <a:latin typeface="TimesNewRomanPSMT"/>
              </a:rPr>
              <a:t>.</a:t>
            </a:r>
            <a:endParaRPr lang="ru-RU" sz="2800" dirty="0">
              <a:latin typeface="TimesNewRomanPSMT"/>
            </a:endParaRP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4969" y="62260"/>
            <a:ext cx="1718144" cy="11514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50067" y="44624"/>
            <a:ext cx="1306033" cy="1286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02389" y="44624"/>
            <a:ext cx="1485773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11584" y="44624"/>
            <a:ext cx="1253004" cy="1330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36392086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916832"/>
            <a:ext cx="8229600" cy="778098"/>
          </a:xfrm>
        </p:spPr>
        <p:txBody>
          <a:bodyPr/>
          <a:lstStyle/>
          <a:p>
            <a:r>
              <a:rPr lang="ru-RU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НЕОБХОДИМОСТЬ:</a:t>
            </a:r>
            <a:endParaRPr lang="ru-RU" dirty="0">
              <a:solidFill>
                <a:schemeClr val="bg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996952"/>
            <a:ext cx="8686800" cy="3744416"/>
          </a:xfrm>
        </p:spPr>
        <p:txBody>
          <a:bodyPr/>
          <a:lstStyle/>
          <a:p>
            <a:pPr marL="0" indent="0" algn="just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Правительствам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парламентам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отраслевым 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министерствам и учреждениям, общественным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организациям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профессиональным союзам оказывать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поддержку национальных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инициатив,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касающихся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развития образовательных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этике,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создания и деятельности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КБЭ, принимая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 внимание имеющийся национальный и международный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опыт</a:t>
            </a:r>
            <a:r>
              <a:rPr lang="ru-RU" sz="2800" dirty="0" smtClean="0">
                <a:latin typeface="TimesNewRomanPSMT"/>
              </a:rPr>
              <a:t>.</a:t>
            </a:r>
            <a:endParaRPr lang="ru-RU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4969" y="62260"/>
            <a:ext cx="1718144" cy="11514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50067" y="44624"/>
            <a:ext cx="1306033" cy="1286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02389" y="44624"/>
            <a:ext cx="1485773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11584" y="44624"/>
            <a:ext cx="1253004" cy="1330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50832373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628800"/>
            <a:ext cx="8229600" cy="706090"/>
          </a:xfrm>
        </p:spPr>
        <p:txBody>
          <a:bodyPr/>
          <a:lstStyle/>
          <a:p>
            <a:r>
              <a:rPr lang="ru-RU" dirty="0">
                <a:ln w="500">
                  <a:solidFill>
                    <a:srgbClr val="B13F9A">
                      <a:shade val="20000"/>
                      <a:satMod val="120000"/>
                    </a:srgbClr>
                  </a:solidFill>
                </a:ln>
                <a:solidFill>
                  <a:srgbClr val="F4E7ED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НЕОБХОДИМОСТЬ: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420888"/>
            <a:ext cx="8686800" cy="4437112"/>
          </a:xfrm>
        </p:spPr>
        <p:txBody>
          <a:bodyPr/>
          <a:lstStyle/>
          <a:p>
            <a:pPr lvl="0" algn="just">
              <a:buClr>
                <a:srgbClr val="B13F9A"/>
              </a:buClr>
              <a:buFont typeface="Arial" panose="020B0604020202020204" pitchFamily="34" charset="0"/>
              <a:buChar char="•"/>
            </a:pPr>
            <a:r>
              <a:rPr lang="ru-RU" sz="2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биоэтического </a:t>
            </a:r>
            <a:r>
              <a:rPr lang="ru-RU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образования обусловлена </a:t>
            </a:r>
            <a:r>
              <a:rPr lang="ru-RU" sz="2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целями </a:t>
            </a:r>
            <a:r>
              <a:rPr lang="ru-RU" sz="2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сохранения здоровья </a:t>
            </a:r>
            <a:r>
              <a:rPr lang="ru-RU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населения </a:t>
            </a:r>
            <a:r>
              <a:rPr lang="ru-RU" sz="2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решения </a:t>
            </a:r>
            <a:r>
              <a:rPr lang="ru-RU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актуальных биоэтических проблем в </a:t>
            </a:r>
            <a:r>
              <a:rPr lang="ru-RU" sz="2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условиях активного </a:t>
            </a:r>
            <a:r>
              <a:rPr lang="ru-RU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применения новых </a:t>
            </a:r>
            <a:r>
              <a:rPr lang="ru-RU" sz="2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биотехнологий</a:t>
            </a:r>
            <a:r>
              <a:rPr lang="ru-RU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2800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>
              <a:buClr>
                <a:srgbClr val="B13F9A"/>
              </a:buClr>
              <a:buFont typeface="Arial" panose="020B0604020202020204" pitchFamily="34" charset="0"/>
              <a:buChar char="•"/>
            </a:pPr>
            <a:r>
              <a:rPr lang="ru-RU" sz="2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поддержки проектов по организации Национального комитета по биоэтике при Национальной академии наук Таджикистана и обеспечение биоэтического образования «Образование и просвещение в области биоэтики» </a:t>
            </a:r>
            <a:endParaRPr lang="ru-RU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4969" y="62260"/>
            <a:ext cx="1718144" cy="11514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50067" y="44624"/>
            <a:ext cx="1306033" cy="1286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02389" y="44624"/>
            <a:ext cx="1485773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11584" y="44624"/>
            <a:ext cx="1253004" cy="1330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14802219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628800"/>
            <a:ext cx="8229600" cy="778098"/>
          </a:xfrm>
        </p:spPr>
        <p:txBody>
          <a:bodyPr/>
          <a:lstStyle/>
          <a:p>
            <a:pPr algn="ctr"/>
            <a:r>
              <a:rPr lang="ru-RU" dirty="0" smtClean="0">
                <a:ln w="500">
                  <a:solidFill>
                    <a:srgbClr val="B13F9A">
                      <a:shade val="20000"/>
                      <a:satMod val="120000"/>
                    </a:srgbClr>
                  </a:solidFill>
                </a:ln>
                <a:solidFill>
                  <a:srgbClr val="F4E7ED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НЕОБХОДИМОСТЬ: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492896"/>
            <a:ext cx="8686800" cy="4365104"/>
          </a:xfrm>
        </p:spPr>
        <p:txBody>
          <a:bodyPr/>
          <a:lstStyle/>
          <a:p>
            <a:pPr marL="0" lvl="0" indent="0" algn="just">
              <a:buClr>
                <a:srgbClr val="B13F9A"/>
              </a:buClr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Национального комитета  биоэтики для достойного представления страны на международном уровне, выступления с законодательными инициативами по защите прав человека в области биомедицины, осуществления координации деятельности региональных и локальных биоэтических комитетов, повышения осведомленности и ответственности ученых в области наук о жизни, биоэтического образования специалистов и просвещения населения. </a:t>
            </a:r>
          </a:p>
          <a:p>
            <a:endParaRPr lang="ru-RU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4969" y="62260"/>
            <a:ext cx="1718144" cy="11514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50067" y="44624"/>
            <a:ext cx="1306033" cy="1286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02389" y="44624"/>
            <a:ext cx="1485773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11584" y="44624"/>
            <a:ext cx="1253004" cy="1330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63944721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44824"/>
            <a:ext cx="8229600" cy="576064"/>
          </a:xfrm>
        </p:spPr>
        <p:txBody>
          <a:bodyPr/>
          <a:lstStyle/>
          <a:p>
            <a:r>
              <a:rPr lang="ru-RU" dirty="0">
                <a:ln w="500">
                  <a:solidFill>
                    <a:srgbClr val="B13F9A">
                      <a:shade val="20000"/>
                      <a:satMod val="120000"/>
                    </a:srgbClr>
                  </a:solidFill>
                </a:ln>
                <a:solidFill>
                  <a:srgbClr val="F4E7ED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Перспективы </a:t>
            </a:r>
            <a:endParaRPr lang="ru-RU" dirty="0">
              <a:solidFill>
                <a:schemeClr val="bg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36912"/>
            <a:ext cx="8686800" cy="4221088"/>
          </a:xfrm>
        </p:spPr>
        <p:txBody>
          <a:bodyPr/>
          <a:lstStyle/>
          <a:p>
            <a:pPr marL="0" lvl="0" indent="0" algn="just">
              <a:buClr>
                <a:srgbClr val="B13F9A"/>
              </a:buClr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Национального Совета/Комитета биоэтики/биомедицинской этики при </a:t>
            </a:r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поддержке Правительства:</a:t>
            </a:r>
          </a:p>
          <a:p>
            <a:pPr lvl="0" algn="just">
              <a:buClr>
                <a:srgbClr val="B13F9A"/>
              </a:buClr>
              <a:buFont typeface="Arial" panose="020B0604020202020204" pitchFamily="34" charset="0"/>
              <a:buChar char="•"/>
            </a:pPr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рассмотрения вопросов, связанных </a:t>
            </a: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соблюдением общих принципов гуманизма, нравственности и биомедицинской этики. Методологическими основаниями деятельности национальных комитетов выступают теоретические ориентиры биомедицинской этики и международные документы по общественному контролю над соблюдением </a:t>
            </a:r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  человека в </a:t>
            </a: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соответствии с Хельсинкской декларацией и Международной хартией прав человека.</a:t>
            </a:r>
          </a:p>
          <a:p>
            <a:pPr marL="0" lvl="0" indent="0" algn="just">
              <a:buClr>
                <a:srgbClr val="B13F9A"/>
              </a:buClr>
              <a:buNone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4969" y="62260"/>
            <a:ext cx="1718144" cy="11514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50067" y="44624"/>
            <a:ext cx="1306033" cy="1286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02389" y="44624"/>
            <a:ext cx="1485773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11584" y="44624"/>
            <a:ext cx="1253004" cy="1330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83094572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772816"/>
            <a:ext cx="8229600" cy="850106"/>
          </a:xfrm>
        </p:spPr>
        <p:txBody>
          <a:bodyPr>
            <a:normAutofit/>
          </a:bodyPr>
          <a:lstStyle/>
          <a:p>
            <a:r>
              <a:rPr lang="ru-RU" dirty="0" smtClean="0">
                <a:ln w="500">
                  <a:solidFill>
                    <a:srgbClr val="B13F9A">
                      <a:shade val="20000"/>
                      <a:satMod val="120000"/>
                    </a:srgbClr>
                  </a:solidFill>
                </a:ln>
                <a:solidFill>
                  <a:srgbClr val="F4E7ED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Перспективы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2852936"/>
            <a:ext cx="8964488" cy="4005064"/>
          </a:xfrm>
        </p:spPr>
        <p:txBody>
          <a:bodyPr/>
          <a:lstStyle/>
          <a:p>
            <a:pPr lvl="0" algn="just">
              <a:spcBef>
                <a:spcPts val="0"/>
              </a:spcBef>
              <a:buClr>
                <a:srgbClr val="B13F9A"/>
              </a:buClr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Концептуальные положения о статусе, функциях и содержании </a:t>
            </a:r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 НКБЭ;</a:t>
            </a:r>
          </a:p>
          <a:p>
            <a:pPr lvl="0" algn="just">
              <a:spcBef>
                <a:spcPts val="0"/>
              </a:spcBef>
              <a:buClr>
                <a:srgbClr val="B13F9A"/>
              </a:buClr>
              <a:buFont typeface="Arial" panose="020B0604020202020204" pitchFamily="34" charset="0"/>
              <a:buChar char="•"/>
            </a:pPr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Определить статус </a:t>
            </a: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структуру, </a:t>
            </a: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правовые основания, функции и </a:t>
            </a:r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возможности</a:t>
            </a: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НКБЭ;</a:t>
            </a:r>
          </a:p>
          <a:p>
            <a:pPr lvl="0" algn="just">
              <a:spcBef>
                <a:spcPts val="0"/>
              </a:spcBef>
              <a:buClr>
                <a:srgbClr val="B13F9A"/>
              </a:buClr>
              <a:buFont typeface="Arial" panose="020B0604020202020204" pitchFamily="34" charset="0"/>
              <a:buChar char="•"/>
            </a:pPr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Координация деятельности региональных и локальных КБЭ, которые функционируют </a:t>
            </a: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разных уровнях </a:t>
            </a:r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управления при НИИ, клинических учреждениях, </a:t>
            </a: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медицинских </a:t>
            </a:r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университетах и университетах (государственных и частных) с кафедрами наук о жизни</a:t>
            </a:r>
            <a:endParaRPr lang="ru-RU" sz="2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>
              <a:spcBef>
                <a:spcPts val="0"/>
              </a:spcBef>
              <a:buClr>
                <a:srgbClr val="B13F9A"/>
              </a:buClr>
              <a:buFont typeface="Arial" panose="020B0604020202020204" pitchFamily="34" charset="0"/>
              <a:buChar char="•"/>
            </a:pPr>
            <a:endParaRPr lang="ru-RU" sz="2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Bef>
                <a:spcPts val="0"/>
              </a:spcBef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4969" y="62260"/>
            <a:ext cx="1718144" cy="11514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50067" y="44624"/>
            <a:ext cx="1306033" cy="1286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02389" y="44624"/>
            <a:ext cx="1485773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11584" y="44624"/>
            <a:ext cx="1253004" cy="1330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4704771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700808"/>
            <a:ext cx="8153400" cy="396875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ru-RU" i="1" u="sng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Актуальность:</a:t>
            </a:r>
            <a:endParaRPr lang="ru-RU" dirty="0"/>
          </a:p>
        </p:txBody>
      </p:sp>
      <p:sp>
        <p:nvSpPr>
          <p:cNvPr id="178179" name="Объект 2"/>
          <p:cNvSpPr>
            <a:spLocks noGrp="1"/>
          </p:cNvSpPr>
          <p:nvPr>
            <p:ph idx="1"/>
          </p:nvPr>
        </p:nvSpPr>
        <p:spPr>
          <a:xfrm>
            <a:off x="0" y="2276872"/>
            <a:ext cx="8964488" cy="4352528"/>
          </a:xfrm>
        </p:spPr>
        <p:txBody>
          <a:bodyPr/>
          <a:lstStyle/>
          <a:p>
            <a:pPr algn="just"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Вовлечение всех стран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международную и межкультурную дискуссию по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вопросам   биоэтики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Биоэтика ключевой приоритет деятельности ООН, ВОЗ, ЮНЕСКО;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Международного комитета по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биоэтике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(МКБ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); Межправительственного комитета по биоэтике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(МПКБ) и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Всемирной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комиссии по этике научных знаний и технологии (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КОМЕСТ)</a:t>
            </a:r>
          </a:p>
          <a:p>
            <a:pPr lvl="0" algn="just">
              <a:buClr>
                <a:srgbClr val="B13F9A"/>
              </a:buClr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Содействие ЮНЕСКО в </a:t>
            </a:r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развития </a:t>
            </a: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потенциала и повышения </a:t>
            </a:r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ответственности и осведомленности ученых, </a:t>
            </a: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общественности, </a:t>
            </a:r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нормотворчества, выработке </a:t>
            </a: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собственной политики в области биоэтики, на основе  международно-правовых </a:t>
            </a:r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инструментов</a:t>
            </a:r>
            <a:endParaRPr lang="ru-RU" sz="2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ru-RU" alt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2888" y="62260"/>
            <a:ext cx="1800225" cy="120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87675" y="44624"/>
            <a:ext cx="1368425" cy="1347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8263" y="44624"/>
            <a:ext cx="1739900" cy="1433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451725" y="44624"/>
            <a:ext cx="1312863" cy="139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628800"/>
            <a:ext cx="8229600" cy="778098"/>
          </a:xfrm>
        </p:spPr>
        <p:txBody>
          <a:bodyPr/>
          <a:lstStyle/>
          <a:p>
            <a:r>
              <a:rPr lang="ru-RU" dirty="0">
                <a:ln w="500">
                  <a:solidFill>
                    <a:srgbClr val="B13F9A">
                      <a:shade val="20000"/>
                      <a:satMod val="120000"/>
                    </a:srgbClr>
                  </a:solidFill>
                </a:ln>
                <a:solidFill>
                  <a:srgbClr val="F4E7ED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Перспективы</a:t>
            </a:r>
            <a:r>
              <a:rPr lang="ru-RU" dirty="0">
                <a:ln w="500">
                  <a:solidFill>
                    <a:srgbClr val="B13F9A">
                      <a:shade val="20000"/>
                      <a:satMod val="120000"/>
                    </a:srgbClr>
                  </a:solidFill>
                </a:ln>
                <a:solidFill>
                  <a:srgbClr val="B13F9A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564904"/>
            <a:ext cx="8686800" cy="4293096"/>
          </a:xfrm>
        </p:spPr>
        <p:txBody>
          <a:bodyPr/>
          <a:lstStyle/>
          <a:p>
            <a:pPr algn="just">
              <a:buFont typeface="Arial" panose="020B0604020202020204" pitchFamily="34" charset="0"/>
              <a:buChar char="•"/>
            </a:pP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каждый исследовательский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 должен получить одобрение независимого 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КБЭ;</a:t>
            </a:r>
          </a:p>
          <a:p>
            <a:pPr lvl="0" algn="just">
              <a:buClr>
                <a:srgbClr val="B13F9A"/>
              </a:buClr>
              <a:buFont typeface="Arial" panose="020B0604020202020204" pitchFamily="34" charset="0"/>
              <a:buChar char="•"/>
            </a:pPr>
            <a:r>
              <a:rPr lang="ru-RU" sz="2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регуляция </a:t>
            </a:r>
            <a:r>
              <a:rPr lang="ru-RU" sz="2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проведения независимой этической экспертизы, обязательной для всех </a:t>
            </a:r>
            <a:r>
              <a:rPr lang="ru-RU" sz="2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биомедицинских, психологических, антропологических и др</a:t>
            </a:r>
            <a:r>
              <a:rPr lang="ru-RU" sz="2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исследований, </a:t>
            </a:r>
            <a:r>
              <a:rPr lang="ru-RU" sz="2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они проводятся на </a:t>
            </a:r>
            <a:r>
              <a:rPr lang="ru-RU" sz="2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человеке </a:t>
            </a:r>
            <a:r>
              <a:rPr lang="ru-RU" sz="2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или </a:t>
            </a:r>
            <a:r>
              <a:rPr lang="ru-RU" sz="2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животных</a:t>
            </a:r>
          </a:p>
          <a:p>
            <a:pPr lvl="0">
              <a:buClr>
                <a:srgbClr val="B13F9A"/>
              </a:buClr>
              <a:buFont typeface="Arial" panose="020B0604020202020204" pitchFamily="34" charset="0"/>
              <a:buChar char="•"/>
            </a:pPr>
            <a:r>
              <a:rPr lang="ru-RU" sz="2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учет </a:t>
            </a:r>
            <a:r>
              <a:rPr lang="ru-RU" sz="2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этических факторов в процессе рассмотрения и утверждения проекта </a:t>
            </a:r>
            <a:endParaRPr lang="ru-RU" sz="2200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0"/>
              </a:spcBef>
              <a:buClr>
                <a:srgbClr val="B13F9A"/>
              </a:buClr>
              <a:buFont typeface="Arial" panose="020B0604020202020204" pitchFamily="34" charset="0"/>
              <a:buChar char="•"/>
            </a:pPr>
            <a:r>
              <a:rPr lang="ru-RU" sz="2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адаптация образа мышления к появляющимся в ходе исследования проблемам этического плана </a:t>
            </a:r>
          </a:p>
          <a:p>
            <a:pPr lvl="0">
              <a:buClr>
                <a:srgbClr val="B13F9A"/>
              </a:buClr>
              <a:buFont typeface="Arial" panose="020B0604020202020204" pitchFamily="34" charset="0"/>
              <a:buChar char="•"/>
            </a:pPr>
            <a:r>
              <a:rPr lang="ru-RU" sz="2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анализ и решения этических </a:t>
            </a:r>
            <a:r>
              <a:rPr lang="ru-RU" sz="2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 </a:t>
            </a:r>
            <a:r>
              <a:rPr lang="ru-RU" sz="2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ходе  </a:t>
            </a:r>
            <a:r>
              <a:rPr lang="ru-RU" sz="2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всего исследования </a:t>
            </a:r>
            <a:endParaRPr lang="ru-RU" sz="2200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buClr>
                <a:srgbClr val="B13F9A"/>
              </a:buClr>
              <a:buFont typeface="Arial" panose="020B0604020202020204" pitchFamily="34" charset="0"/>
              <a:buChar char="•"/>
            </a:pPr>
            <a:endParaRPr lang="ru-RU" sz="22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>
              <a:buClr>
                <a:srgbClr val="B13F9A"/>
              </a:buClr>
              <a:buFont typeface="Arial" panose="020B0604020202020204" pitchFamily="34" charset="0"/>
              <a:buChar char="•"/>
            </a:pPr>
            <a:endParaRPr lang="ru-RU" sz="22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buClr>
                <a:srgbClr val="B13F9A"/>
              </a:buClr>
              <a:buNone/>
            </a:pPr>
            <a:r>
              <a:rPr lang="ru-RU" sz="2200" dirty="0" smtClean="0">
                <a:solidFill>
                  <a:prstClr val="black"/>
                </a:solidFill>
                <a:latin typeface="TimesNewRomanPSMT"/>
              </a:rPr>
              <a:t> </a:t>
            </a:r>
            <a:endParaRPr lang="ru-RU" sz="2200" dirty="0">
              <a:latin typeface="TimesNewRomanPSMT"/>
            </a:endParaRPr>
          </a:p>
          <a:p>
            <a:endParaRPr lang="ru-RU" sz="2200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4969" y="62260"/>
            <a:ext cx="1718144" cy="11514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50067" y="44624"/>
            <a:ext cx="1306033" cy="1286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02389" y="44624"/>
            <a:ext cx="1485773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11584" y="44624"/>
            <a:ext cx="1253004" cy="1330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25395800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772816"/>
            <a:ext cx="8229600" cy="706090"/>
          </a:xfrm>
        </p:spPr>
        <p:txBody>
          <a:bodyPr/>
          <a:lstStyle/>
          <a:p>
            <a:r>
              <a:rPr lang="ru-RU" dirty="0">
                <a:ln w="500">
                  <a:solidFill>
                    <a:srgbClr val="B13F9A">
                      <a:shade val="20000"/>
                      <a:satMod val="120000"/>
                    </a:srgbClr>
                  </a:solidFill>
                </a:ln>
                <a:solidFill>
                  <a:srgbClr val="F4E7ED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Перспективы</a:t>
            </a:r>
            <a:r>
              <a:rPr lang="ru-RU" dirty="0">
                <a:ln w="500">
                  <a:solidFill>
                    <a:srgbClr val="B13F9A">
                      <a:shade val="20000"/>
                      <a:satMod val="120000"/>
                    </a:srgbClr>
                  </a:solidFill>
                </a:ln>
                <a:solidFill>
                  <a:srgbClr val="B13F9A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924944"/>
            <a:ext cx="8435280" cy="3933056"/>
          </a:xfrm>
        </p:spPr>
        <p:txBody>
          <a:bodyPr/>
          <a:lstStyle/>
          <a:p>
            <a:pPr lvl="0" algn="just">
              <a:buClr>
                <a:srgbClr val="B13F9A"/>
              </a:buClr>
              <a:buFont typeface="Arial" panose="020B0604020202020204" pitchFamily="34" charset="0"/>
              <a:buChar char="•"/>
            </a:pPr>
            <a:r>
              <a:rPr lang="ru-RU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Проводить этическую экспертизу всех проектов </a:t>
            </a:r>
            <a:r>
              <a:rPr lang="ru-RU" sz="2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научных исследований,  диссертационных работ;</a:t>
            </a:r>
          </a:p>
          <a:p>
            <a:pPr lvl="0" algn="just">
              <a:buClr>
                <a:srgbClr val="B13F9A"/>
              </a:buClr>
              <a:buFont typeface="Arial" panose="020B0604020202020204" pitchFamily="34" charset="0"/>
              <a:buChar char="•"/>
            </a:pPr>
            <a:r>
              <a:rPr lang="ru-RU" sz="2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НКБЭ проводит экспертизу научных и социологических исследований, в то время как  клиническая этическая экспертиза  должна проводится при Министерстве здравоохранения</a:t>
            </a:r>
          </a:p>
          <a:p>
            <a:pPr lvl="0" algn="just">
              <a:buClr>
                <a:srgbClr val="B13F9A"/>
              </a:buClr>
              <a:buFont typeface="Arial" panose="020B0604020202020204" pitchFamily="34" charset="0"/>
              <a:buChar char="•"/>
            </a:pPr>
            <a:r>
              <a:rPr lang="ru-RU" sz="2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 всех учреждениях где имеется наука о жизни создание локальных КБЭ</a:t>
            </a:r>
            <a:endParaRPr lang="ru-RU" sz="28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buClr>
                <a:srgbClr val="B13F9A"/>
              </a:buClr>
            </a:pPr>
            <a:endParaRPr lang="ru-RU" sz="2800" dirty="0">
              <a:solidFill>
                <a:prstClr val="black"/>
              </a:solidFill>
            </a:endParaRPr>
          </a:p>
          <a:p>
            <a:endParaRPr lang="ru-RU" sz="2800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4969" y="62260"/>
            <a:ext cx="1718144" cy="11514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50067" y="44624"/>
            <a:ext cx="1306033" cy="1286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02389" y="44624"/>
            <a:ext cx="1485773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11584" y="44624"/>
            <a:ext cx="1253004" cy="1330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76893204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772816"/>
            <a:ext cx="8229600" cy="706090"/>
          </a:xfrm>
        </p:spPr>
        <p:txBody>
          <a:bodyPr/>
          <a:lstStyle/>
          <a:p>
            <a:r>
              <a:rPr lang="ru-RU" dirty="0">
                <a:ln w="500">
                  <a:solidFill>
                    <a:srgbClr val="B13F9A">
                      <a:shade val="20000"/>
                      <a:satMod val="120000"/>
                    </a:srgbClr>
                  </a:solidFill>
                </a:ln>
                <a:solidFill>
                  <a:srgbClr val="F4E7ED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Перспективы</a:t>
            </a:r>
            <a:r>
              <a:rPr lang="ru-RU" dirty="0">
                <a:ln w="500">
                  <a:solidFill>
                    <a:srgbClr val="B13F9A">
                      <a:shade val="20000"/>
                      <a:satMod val="120000"/>
                    </a:srgbClr>
                  </a:solidFill>
                </a:ln>
                <a:solidFill>
                  <a:srgbClr val="B13F9A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492896"/>
            <a:ext cx="8686800" cy="3933056"/>
          </a:xfrm>
        </p:spPr>
        <p:txBody>
          <a:bodyPr/>
          <a:lstStyle/>
          <a:p>
            <a:pPr>
              <a:buNone/>
            </a:pPr>
            <a:endParaRPr lang="ru-RU" sz="1600" dirty="0">
              <a:solidFill>
                <a:srgbClr val="000000"/>
              </a:solidFill>
              <a:latin typeface="Arial"/>
            </a:endParaRPr>
          </a:p>
          <a:p>
            <a:pPr algn="just">
              <a:spcBef>
                <a:spcPts val="0"/>
              </a:spcBef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Обязанностью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всех лиц, работающих в лаборатории -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техника-лаборанта до научного руководителя,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является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гарантия проведения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исключительно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этических исследований. </a:t>
            </a:r>
          </a:p>
          <a:p>
            <a:pPr algn="just">
              <a:spcBef>
                <a:spcPts val="0"/>
              </a:spcBef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Необходимо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сообщать о проведении неэтических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или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незаконных исследований в соответствующие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вышестоящие инстанции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4969" y="62260"/>
            <a:ext cx="1718144" cy="11514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50067" y="44624"/>
            <a:ext cx="1306033" cy="1286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02389" y="44624"/>
            <a:ext cx="1485773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11584" y="44624"/>
            <a:ext cx="1253004" cy="1330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419802156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916832"/>
            <a:ext cx="8229600" cy="706090"/>
          </a:xfrm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 НКБЭ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924944"/>
            <a:ext cx="8686800" cy="3933056"/>
          </a:xfrm>
        </p:spPr>
        <p:txBody>
          <a:bodyPr/>
          <a:lstStyle/>
          <a:p>
            <a:pPr marL="0" indent="0" algn="just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Председатель, секретарь, члены: ученые, юрист, журналист, представители международных и общественных организаций (не более 5-7 человек)</a:t>
            </a:r>
          </a:p>
          <a:p>
            <a:pPr marL="0" indent="0" algn="just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Эксперты по этике из состава ученных разных специальностей и областей</a:t>
            </a:r>
          </a:p>
          <a:p>
            <a:pPr marL="0" indent="0" algn="just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Разработка СОП утвержденных Президентом НАНТ</a:t>
            </a:r>
          </a:p>
          <a:p>
            <a:pPr marL="0" indent="0" algn="just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Подготовка потенциала по этической экспертизе</a:t>
            </a:r>
          </a:p>
          <a:p>
            <a:pPr marL="0" indent="0" algn="just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Информационный сайт в интернете   </a:t>
            </a:r>
          </a:p>
          <a:p>
            <a:pPr marL="0" indent="0" algn="just">
              <a:buNone/>
            </a:pPr>
            <a:endParaRPr lang="ru-RU" sz="2400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4969" y="62260"/>
            <a:ext cx="1718144" cy="11514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50067" y="44624"/>
            <a:ext cx="1306033" cy="1286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02389" y="44624"/>
            <a:ext cx="1485773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11584" y="44624"/>
            <a:ext cx="1253004" cy="1330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27366809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988840"/>
            <a:ext cx="9144000" cy="922114"/>
          </a:xfrm>
        </p:spPr>
        <p:txBody>
          <a:bodyPr>
            <a:noAutofit/>
          </a:bodyPr>
          <a:lstStyle/>
          <a:p>
            <a:r>
              <a:rPr lang="ru-RU" sz="3200" dirty="0" smtClean="0">
                <a:ln w="500">
                  <a:solidFill>
                    <a:srgbClr val="B13F9A">
                      <a:shade val="20000"/>
                      <a:satMod val="120000"/>
                    </a:srgbClr>
                  </a:solidFill>
                </a:ln>
                <a:solidFill>
                  <a:srgbClr val="F4E7ED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Ответственность и осведомленность ученых в области наук о жизни</a:t>
            </a:r>
            <a:r>
              <a:rPr lang="ru-RU" sz="3200" dirty="0" smtClean="0">
                <a:ln w="500">
                  <a:solidFill>
                    <a:srgbClr val="B13F9A">
                      <a:shade val="20000"/>
                      <a:satMod val="120000"/>
                    </a:srgbClr>
                  </a:solidFill>
                </a:ln>
                <a:solidFill>
                  <a:srgbClr val="B13F9A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2996952"/>
            <a:ext cx="9144000" cy="3861048"/>
          </a:xfrm>
        </p:spPr>
        <p:txBody>
          <a:bodyPr/>
          <a:lstStyle/>
          <a:p>
            <a:pPr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Моральным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долгом ученых является работа лишь в целях преумножения знаний и принесения пользы для человечества и окружающей среды.</a:t>
            </a:r>
          </a:p>
          <a:p>
            <a:pPr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Недопущении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несанкционированной передачи патогенов и технологий двойного назначения или их использования в незаконных, неэтичных целях и поощрении обсуждения этических вопросов среди сотрудников </a:t>
            </a:r>
          </a:p>
          <a:p>
            <a:pPr marL="0" indent="0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4969" y="62260"/>
            <a:ext cx="1718144" cy="11514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50067" y="44624"/>
            <a:ext cx="1306033" cy="1286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02389" y="44624"/>
            <a:ext cx="1485773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11584" y="44624"/>
            <a:ext cx="1253004" cy="1330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91293184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96752"/>
            <a:ext cx="8229600" cy="936104"/>
          </a:xfrm>
        </p:spPr>
        <p:txBody>
          <a:bodyPr>
            <a:normAutofit fontScale="90000"/>
          </a:bodyPr>
          <a:lstStyle/>
          <a:p>
            <a:r>
              <a:rPr lang="ru-RU" sz="3100" dirty="0" smtClean="0">
                <a:ln w="500">
                  <a:solidFill>
                    <a:srgbClr val="B13F9A">
                      <a:shade val="20000"/>
                      <a:satMod val="120000"/>
                    </a:srgbClr>
                  </a:solidFill>
                </a:ln>
                <a:solidFill>
                  <a:srgbClr val="F4E7ED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100" dirty="0" smtClean="0">
                <a:ln w="500">
                  <a:solidFill>
                    <a:srgbClr val="B13F9A">
                      <a:shade val="20000"/>
                      <a:satMod val="120000"/>
                    </a:srgbClr>
                  </a:solidFill>
                </a:ln>
                <a:solidFill>
                  <a:srgbClr val="F4E7ED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dirty="0">
                <a:ln w="500">
                  <a:solidFill>
                    <a:srgbClr val="B13F9A">
                      <a:shade val="20000"/>
                      <a:satMod val="120000"/>
                    </a:srgbClr>
                  </a:solidFill>
                </a:ln>
                <a:solidFill>
                  <a:srgbClr val="F4E7ED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100" dirty="0">
                <a:ln w="500">
                  <a:solidFill>
                    <a:srgbClr val="B13F9A">
                      <a:shade val="20000"/>
                      <a:satMod val="120000"/>
                    </a:srgbClr>
                  </a:solidFill>
                </a:ln>
                <a:solidFill>
                  <a:srgbClr val="F4E7ED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dirty="0" smtClean="0">
                <a:ln w="500">
                  <a:solidFill>
                    <a:srgbClr val="B13F9A">
                      <a:shade val="20000"/>
                      <a:satMod val="120000"/>
                    </a:srgbClr>
                  </a:solidFill>
                </a:ln>
                <a:solidFill>
                  <a:srgbClr val="F4E7ED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100" dirty="0" smtClean="0">
                <a:ln w="500">
                  <a:solidFill>
                    <a:srgbClr val="B13F9A">
                      <a:shade val="20000"/>
                      <a:satMod val="120000"/>
                    </a:srgbClr>
                  </a:solidFill>
                </a:ln>
                <a:solidFill>
                  <a:srgbClr val="F4E7ED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dirty="0">
                <a:ln w="500">
                  <a:solidFill>
                    <a:srgbClr val="B13F9A">
                      <a:shade val="20000"/>
                      <a:satMod val="120000"/>
                    </a:srgbClr>
                  </a:solidFill>
                </a:ln>
                <a:solidFill>
                  <a:srgbClr val="F4E7ED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100" dirty="0">
                <a:ln w="500">
                  <a:solidFill>
                    <a:srgbClr val="B13F9A">
                      <a:shade val="20000"/>
                      <a:satMod val="120000"/>
                    </a:srgbClr>
                  </a:solidFill>
                </a:ln>
                <a:solidFill>
                  <a:srgbClr val="F4E7ED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dirty="0" smtClean="0">
                <a:ln w="500">
                  <a:solidFill>
                    <a:srgbClr val="B13F9A">
                      <a:shade val="20000"/>
                      <a:satMod val="120000"/>
                    </a:srgbClr>
                  </a:solidFill>
                </a:ln>
                <a:solidFill>
                  <a:srgbClr val="F4E7ED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Ответственность </a:t>
            </a:r>
            <a:r>
              <a:rPr lang="ru-RU" sz="3100" dirty="0">
                <a:ln w="500">
                  <a:solidFill>
                    <a:srgbClr val="B13F9A">
                      <a:shade val="20000"/>
                      <a:satMod val="120000"/>
                    </a:srgbClr>
                  </a:solidFill>
                </a:ln>
                <a:solidFill>
                  <a:srgbClr val="F4E7ED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осведомленность ученых </a:t>
            </a:r>
            <a:r>
              <a:rPr lang="ru-RU" sz="3100" dirty="0" smtClean="0">
                <a:ln w="500">
                  <a:solidFill>
                    <a:srgbClr val="B13F9A">
                      <a:shade val="20000"/>
                      <a:satMod val="120000"/>
                    </a:srgbClr>
                  </a:solidFill>
                </a:ln>
                <a:solidFill>
                  <a:srgbClr val="F4E7ED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области наук о жизни</a:t>
            </a:r>
            <a:r>
              <a:rPr lang="ru-RU" sz="3200" dirty="0">
                <a:latin typeface="Calibri"/>
                <a:ea typeface="Calibri"/>
                <a:cs typeface="Times New Roman"/>
              </a:rPr>
              <a:t/>
            </a:r>
            <a:br>
              <a:rPr lang="ru-RU" sz="3200" dirty="0">
                <a:latin typeface="Calibri"/>
                <a:ea typeface="Calibri"/>
                <a:cs typeface="Times New Roman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780928"/>
            <a:ext cx="8686800" cy="4077072"/>
          </a:xfrm>
        </p:spPr>
        <p:txBody>
          <a:bodyPr/>
          <a:lstStyle/>
          <a:p>
            <a:pPr marL="0" indent="0" algn="just">
              <a:spcBef>
                <a:spcPts val="0"/>
              </a:spcBef>
              <a:spcAft>
                <a:spcPts val="1000"/>
              </a:spcAft>
              <a:buNone/>
            </a:pPr>
            <a:r>
              <a:rPr lang="ru-RU" sz="24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	</a:t>
            </a:r>
            <a:r>
              <a:rPr lang="ru-RU" sz="28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Анализ </a:t>
            </a:r>
            <a:r>
              <a:rPr lang="ru-RU" sz="28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текущего состояния осведомленности об этических аспектах;</a:t>
            </a:r>
          </a:p>
          <a:p>
            <a:pPr marL="0" indent="0" algn="just">
              <a:spcBef>
                <a:spcPts val="0"/>
              </a:spcBef>
              <a:spcAft>
                <a:spcPts val="1000"/>
              </a:spcAft>
              <a:buNone/>
            </a:pPr>
            <a:r>
              <a:rPr lang="ru-RU" sz="28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	Организовать </a:t>
            </a:r>
            <a:r>
              <a:rPr lang="ru-RU" sz="28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комплексное </a:t>
            </a:r>
            <a:r>
              <a:rPr lang="ru-RU" sz="28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обучение </a:t>
            </a:r>
            <a:r>
              <a:rPr lang="ru-RU" sz="28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членов КБЭ, экспертов по этической экспертизе, ученых в области наук о жизни, путем:</a:t>
            </a:r>
            <a:endParaRPr lang="ru-RU" sz="20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0" indent="0" algn="just">
              <a:spcBef>
                <a:spcPts val="0"/>
              </a:spcBef>
              <a:spcAft>
                <a:spcPts val="1000"/>
              </a:spcAft>
              <a:buNone/>
            </a:pPr>
            <a:r>
              <a:rPr lang="ru-RU" sz="28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	Очного</a:t>
            </a:r>
            <a:r>
              <a:rPr lang="ru-RU" sz="28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, дистанционного обучения и  оценки эффективности знаний</a:t>
            </a:r>
          </a:p>
          <a:p>
            <a:pPr marL="0" lvl="0" indent="0" algn="just">
              <a:spcBef>
                <a:spcPts val="0"/>
              </a:spcBef>
              <a:spcAft>
                <a:spcPts val="1000"/>
              </a:spcAft>
              <a:buClr>
                <a:srgbClr val="B13F9A"/>
              </a:buClr>
              <a:buNone/>
            </a:pPr>
            <a:r>
              <a:rPr lang="ru-RU" sz="2800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	Системность</a:t>
            </a:r>
            <a:r>
              <a:rPr lang="ru-RU" sz="2800" dirty="0">
                <a:solidFill>
                  <a:prstClr val="black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, креативность и доступность</a:t>
            </a:r>
            <a:endParaRPr lang="ru-RU" sz="2000" dirty="0">
              <a:solidFill>
                <a:prstClr val="black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  <a:buNone/>
            </a:pPr>
            <a:endParaRPr lang="ru-RU" sz="1800" dirty="0">
              <a:latin typeface="Calibri"/>
              <a:ea typeface="Calibri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400" dirty="0">
                <a:latin typeface="Calibri"/>
                <a:ea typeface="Calibri"/>
                <a:cs typeface="Times New Roman"/>
              </a:rPr>
              <a:t> 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pPr>
              <a:buNone/>
            </a:pPr>
            <a:endParaRPr lang="ru-RU" sz="2800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4969" y="62260"/>
            <a:ext cx="1718144" cy="11514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50067" y="44624"/>
            <a:ext cx="1306033" cy="1286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02389" y="44624"/>
            <a:ext cx="1485773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11584" y="44624"/>
            <a:ext cx="1253004" cy="1330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44518525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628800"/>
            <a:ext cx="8229600" cy="778098"/>
          </a:xfrm>
        </p:spPr>
        <p:txBody>
          <a:bodyPr/>
          <a:lstStyle/>
          <a:p>
            <a:r>
              <a:rPr lang="ru-RU" sz="40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Виды обучения: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2636912"/>
            <a:ext cx="8892480" cy="4032448"/>
          </a:xfrm>
        </p:spPr>
        <p:txBody>
          <a:bodyPr/>
          <a:lstStyle/>
          <a:p>
            <a:pPr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0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	Очное </a:t>
            </a:r>
            <a:r>
              <a:rPr lang="ru-RU" sz="20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обучение: теоретическая </a:t>
            </a:r>
            <a:r>
              <a:rPr lang="ru-RU" sz="20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информация усваивается лучше, когда </a:t>
            </a:r>
            <a:r>
              <a:rPr lang="ru-RU" sz="20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сопровождается </a:t>
            </a:r>
            <a:r>
              <a:rPr lang="ru-RU" sz="20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живым </a:t>
            </a:r>
            <a:r>
              <a:rPr lang="ru-RU" sz="20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общением в виде т</a:t>
            </a: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ренингов 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и </a:t>
            </a: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семинаров с помощью разработанного кейс-метода и проведением</a:t>
            </a:r>
            <a:r>
              <a:rPr lang="ru-RU" sz="20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 тестирования</a:t>
            </a:r>
          </a:p>
          <a:p>
            <a:pPr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000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	Дистанционное </a:t>
            </a:r>
            <a:r>
              <a:rPr lang="ru-RU" sz="2000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обучение проводится в </a:t>
            </a: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удобное </a:t>
            </a:r>
            <a:r>
              <a:rPr lang="ru-RU" sz="2000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время и на рабочем месте в виде электронных курсов, видеороликов, рассылок, </a:t>
            </a:r>
            <a:r>
              <a:rPr lang="ru-RU" sz="2000" dirty="0" err="1" smtClean="0">
                <a:solidFill>
                  <a:prstClr val="black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вебинаров</a:t>
            </a:r>
            <a:endParaRPr lang="ru-RU" sz="2000" dirty="0" smtClean="0">
              <a:solidFill>
                <a:prstClr val="black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spcAft>
                <a:spcPts val="1000"/>
              </a:spcAft>
              <a:buClr>
                <a:srgbClr val="B13F9A"/>
              </a:buClr>
              <a:buNone/>
            </a:pPr>
            <a:r>
              <a:rPr lang="ru-RU" sz="2000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	Текстовые </a:t>
            </a: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и графические материалы делают обучение более разнообразным и запоминающимся, поэтому следует к 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разработке привлекать профессиональных дизайнеров и иллюстраторов (памятки, брошюры, карточки, плакаты, </a:t>
            </a:r>
            <a:r>
              <a:rPr lang="ru-RU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стикеры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и т.д.)</a:t>
            </a:r>
          </a:p>
          <a:p>
            <a:pPr>
              <a:lnSpc>
                <a:spcPct val="115000"/>
              </a:lnSpc>
              <a:spcAft>
                <a:spcPts val="1000"/>
              </a:spcAft>
              <a:buNone/>
            </a:pPr>
            <a:endParaRPr lang="ru-RU" sz="2000" dirty="0">
              <a:solidFill>
                <a:prstClr val="black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spcAft>
                <a:spcPts val="1000"/>
              </a:spcAft>
              <a:buClr>
                <a:srgbClr val="B13F9A"/>
              </a:buClr>
              <a:buNone/>
            </a:pPr>
            <a:endParaRPr lang="ru-RU" sz="2000" dirty="0">
              <a:solidFill>
                <a:prstClr val="black"/>
              </a:solidFill>
              <a:latin typeface="Calibri"/>
              <a:ea typeface="Calibri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endParaRPr lang="ru-RU" sz="2800" dirty="0" smtClean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endParaRPr lang="ru-RU" sz="20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>
              <a:buNone/>
            </a:pPr>
            <a:endParaRPr lang="ru-RU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4969" y="62260"/>
            <a:ext cx="1718144" cy="11514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50067" y="44624"/>
            <a:ext cx="1306033" cy="1286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02389" y="44624"/>
            <a:ext cx="1485773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11584" y="44624"/>
            <a:ext cx="1253004" cy="1330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63378851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484784"/>
            <a:ext cx="8229600" cy="706090"/>
          </a:xfrm>
        </p:spPr>
        <p:txBody>
          <a:bodyPr/>
          <a:lstStyle/>
          <a:p>
            <a:r>
              <a:rPr lang="ru-RU" sz="3600" dirty="0">
                <a:ln w="500">
                  <a:solidFill>
                    <a:srgbClr val="B13F9A">
                      <a:shade val="20000"/>
                      <a:satMod val="120000"/>
                    </a:srgbClr>
                  </a:solidFill>
                </a:ln>
                <a:gradFill>
                  <a:gsLst>
                    <a:gs pos="0">
                      <a:srgbClr val="F9B639">
                        <a:tint val="13000"/>
                      </a:srgbClr>
                    </a:gs>
                    <a:gs pos="10000">
                      <a:srgbClr val="F9B639">
                        <a:tint val="20000"/>
                      </a:srgbClr>
                    </a:gs>
                    <a:gs pos="49000">
                      <a:srgbClr val="F9B639">
                        <a:tint val="70000"/>
                      </a:srgbClr>
                    </a:gs>
                    <a:gs pos="50000">
                      <a:srgbClr val="F9B639">
                        <a:tint val="97000"/>
                      </a:srgbClr>
                    </a:gs>
                    <a:gs pos="100000">
                      <a:srgbClr val="F9B639">
                        <a:tint val="20000"/>
                      </a:srgbClr>
                    </a:gs>
                  </a:gsLst>
                  <a:lin ang="5400000" scaled="1"/>
                </a:gra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КОНТРОЛЬ ЭФФЕКТИВНОСТИ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2204864"/>
            <a:ext cx="8892480" cy="4653136"/>
          </a:xfrm>
        </p:spPr>
        <p:txBody>
          <a:bodyPr/>
          <a:lstStyle/>
          <a:p>
            <a:pPr algn="just">
              <a:buNone/>
            </a:pPr>
            <a:r>
              <a:rPr lang="ru-RU" sz="24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	разработка </a:t>
            </a:r>
            <a:r>
              <a:rPr lang="ru-RU" sz="24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по модульному </a:t>
            </a:r>
            <a:r>
              <a:rPr lang="ru-RU" sz="24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принципу (гибкая комплектация </a:t>
            </a:r>
            <a:r>
              <a:rPr lang="ru-RU" sz="24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материалов+ практические часть)</a:t>
            </a:r>
          </a:p>
          <a:p>
            <a:pPr algn="just">
              <a:spcAft>
                <a:spcPts val="0"/>
              </a:spcAft>
              <a:buNone/>
            </a:pP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	тестирования </a:t>
            </a: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и упражнения, образовательные 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игры </a:t>
            </a:r>
          </a:p>
          <a:p>
            <a:pPr algn="just">
              <a:spcAft>
                <a:spcPts val="0"/>
              </a:spcAft>
              <a:buNone/>
            </a:pP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	эффективность 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обучения анализируется и отражается в конкретных количественных показателях. </a:t>
            </a:r>
          </a:p>
          <a:p>
            <a:pPr>
              <a:spcAft>
                <a:spcPts val="0"/>
              </a:spcAft>
              <a:buNone/>
            </a:pP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	закрепление </a:t>
            </a: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знаний 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в классической или альтернативной </a:t>
            </a: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формах </a:t>
            </a:r>
            <a:endParaRPr lang="ru-RU" sz="2400" dirty="0">
              <a:solidFill>
                <a:srgbClr val="000000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buNone/>
            </a:pP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	проверочные 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материалы готовятся с учетом сферы </a:t>
            </a: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деятельности </a:t>
            </a:r>
            <a:endParaRPr lang="ru-RU" sz="2400" dirty="0">
              <a:solidFill>
                <a:srgbClr val="000000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buNone/>
            </a:pP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	по 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результатам контроля эффективности предоставляется детальная отчетность </a:t>
            </a:r>
          </a:p>
          <a:p>
            <a:pPr>
              <a:buNone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4969" y="62260"/>
            <a:ext cx="1718144" cy="11514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50067" y="44624"/>
            <a:ext cx="1306033" cy="1286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02389" y="44624"/>
            <a:ext cx="1485773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11584" y="44624"/>
            <a:ext cx="1253004" cy="1330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409193763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02" name="Title 1"/>
          <p:cNvSpPr>
            <a:spLocks noGrp="1"/>
          </p:cNvSpPr>
          <p:nvPr>
            <p:ph type="title"/>
          </p:nvPr>
        </p:nvSpPr>
        <p:spPr>
          <a:xfrm>
            <a:off x="467544" y="6041851"/>
            <a:ext cx="8229600" cy="771525"/>
          </a:xfrm>
        </p:spPr>
        <p:txBody>
          <a:bodyPr/>
          <a:lstStyle/>
          <a:p>
            <a:r>
              <a:rPr lang="ru-RU" altLang="en-US" b="1" dirty="0" smtClean="0">
                <a:solidFill>
                  <a:srgbClr val="7030A0"/>
                </a:solidFill>
              </a:rPr>
              <a:t>Спасибо за внимание !</a:t>
            </a:r>
            <a:endParaRPr lang="en-US" altLang="en-US" b="1" dirty="0" smtClean="0">
              <a:solidFill>
                <a:srgbClr val="7030A0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411760" y="1844824"/>
            <a:ext cx="4032448" cy="403244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4969" y="62260"/>
            <a:ext cx="1718144" cy="11514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50067" y="44624"/>
            <a:ext cx="1306033" cy="1286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402389" y="44624"/>
            <a:ext cx="1485773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511584" y="44624"/>
            <a:ext cx="1253004" cy="1330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1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556792"/>
            <a:ext cx="8229600" cy="432048"/>
          </a:xfrm>
        </p:spPr>
        <p:txBody>
          <a:bodyPr/>
          <a:lstStyle/>
          <a:p>
            <a:pPr algn="ctr"/>
            <a:r>
              <a:rPr lang="ru-RU" sz="3400" i="1" u="sng" dirty="0">
                <a:ln w="500">
                  <a:solidFill>
                    <a:srgbClr val="B13F9A">
                      <a:shade val="20000"/>
                      <a:satMod val="120000"/>
                    </a:srgbClr>
                  </a:solidFill>
                </a:ln>
                <a:solidFill>
                  <a:srgbClr val="B13F9A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Актуальность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2204864"/>
            <a:ext cx="8892480" cy="4653136"/>
          </a:xfrm>
        </p:spPr>
        <p:txBody>
          <a:bodyPr/>
          <a:lstStyle/>
          <a:p>
            <a:pPr algn="just">
              <a:spcBef>
                <a:spcPts val="0"/>
              </a:spcBef>
              <a:buClr>
                <a:srgbClr val="B13F9A"/>
              </a:buClr>
              <a:buNone/>
            </a:pPr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Этические </a:t>
            </a: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моральные проблемы, </a:t>
            </a: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связи с новыми открытиями в области </a:t>
            </a:r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наук о жизни </a:t>
            </a: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прогрессом биомедицинской науки в целом, в том числе в области исследований лекарственных средств и лекарств, полученных методами генной </a:t>
            </a:r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инженерии, мировая </a:t>
            </a: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тенденция развития </a:t>
            </a:r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здравоохранения</a:t>
            </a: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биомедицинских инноваций, технологий и научных </a:t>
            </a:r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исследований </a:t>
            </a:r>
          </a:p>
          <a:p>
            <a:pPr lvl="0" algn="just">
              <a:spcBef>
                <a:spcPts val="0"/>
              </a:spcBef>
              <a:buClr>
                <a:srgbClr val="B13F9A"/>
              </a:buClr>
              <a:buNone/>
            </a:pPr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Контроль </a:t>
            </a: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цивилизованном мире с помощью институционально организованных социальных технологий, снабженных системой стандартизированных либеральных ценностей, обеспечивающих соблюдение личных прав и свобод человека в области биологии и </a:t>
            </a:r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медицины.</a:t>
            </a:r>
          </a:p>
          <a:p>
            <a:pPr lvl="0" algn="just">
              <a:spcBef>
                <a:spcPts val="0"/>
              </a:spcBef>
              <a:buClr>
                <a:srgbClr val="B13F9A"/>
              </a:buClr>
              <a:buFont typeface="Arial" panose="020B0604020202020204" pitchFamily="34" charset="0"/>
              <a:buChar char="•"/>
            </a:pPr>
            <a:endParaRPr lang="ru-RU" sz="2400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just">
              <a:buClr>
                <a:srgbClr val="B13F9A"/>
              </a:buClr>
              <a:buNone/>
            </a:pPr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lvl="0" algn="just">
              <a:buClr>
                <a:srgbClr val="B13F9A"/>
              </a:buClr>
              <a:buFont typeface="Arial" panose="020B0604020202020204" pitchFamily="34" charset="0"/>
              <a:buChar char="•"/>
            </a:pPr>
            <a:endParaRPr lang="ru-RU" sz="2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>
              <a:buClr>
                <a:srgbClr val="B13F9A"/>
              </a:buClr>
              <a:buFont typeface="Arial" panose="020B0604020202020204" pitchFamily="34" charset="0"/>
              <a:buChar char="•"/>
            </a:pPr>
            <a:endParaRPr lang="ru-RU" sz="32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2888" y="62260"/>
            <a:ext cx="1800225" cy="120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87675" y="44624"/>
            <a:ext cx="1368425" cy="1347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8263" y="44624"/>
            <a:ext cx="1739900" cy="1433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451725" y="44624"/>
            <a:ext cx="1312863" cy="139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5738836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988840"/>
            <a:ext cx="8229600" cy="634082"/>
          </a:xfrm>
        </p:spPr>
        <p:txBody>
          <a:bodyPr/>
          <a:lstStyle/>
          <a:p>
            <a:r>
              <a:rPr lang="ru-RU" sz="3400" i="1" u="sng" dirty="0">
                <a:ln w="500">
                  <a:solidFill>
                    <a:srgbClr val="B13F9A">
                      <a:shade val="20000"/>
                      <a:satMod val="120000"/>
                    </a:srgbClr>
                  </a:solidFill>
                </a:ln>
                <a:solidFill>
                  <a:srgbClr val="B13F9A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Актуальность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780928"/>
            <a:ext cx="8229600" cy="3345241"/>
          </a:xfrm>
        </p:spPr>
        <p:txBody>
          <a:bodyPr/>
          <a:lstStyle/>
          <a:p>
            <a:pPr marL="0" lvl="0" indent="0" algn="just">
              <a:buClr>
                <a:srgbClr val="B13F9A"/>
              </a:buClr>
              <a:buNone/>
            </a:pPr>
            <a:r>
              <a:rPr lang="ru-RU" sz="2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 механизма </a:t>
            </a:r>
            <a:r>
              <a:rPr lang="ru-RU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защиты прав </a:t>
            </a:r>
            <a:r>
              <a:rPr lang="ru-RU" sz="2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граждан от </a:t>
            </a:r>
            <a:r>
              <a:rPr lang="ru-RU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негативных последствий применения современных </a:t>
            </a:r>
            <a:r>
              <a:rPr lang="ru-RU" sz="2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медицинских технологий</a:t>
            </a:r>
            <a:r>
              <a:rPr lang="ru-RU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предусматривающие разработку этических кодексов, законов, повышение сферы ответственности </a:t>
            </a:r>
            <a:r>
              <a:rPr lang="ru-RU" sz="2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ученых, медиков </a:t>
            </a:r>
            <a:r>
              <a:rPr lang="ru-RU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биологов, расширение их социальных обязанностей, закрепленных не только на личном, но и </a:t>
            </a:r>
            <a:r>
              <a:rPr lang="ru-RU" sz="2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правовом уровнях</a:t>
            </a:r>
            <a:r>
              <a:rPr lang="ru-RU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2888" y="62260"/>
            <a:ext cx="1800225" cy="120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87675" y="44624"/>
            <a:ext cx="1368425" cy="1347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8263" y="44624"/>
            <a:ext cx="1739900" cy="1433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451725" y="44624"/>
            <a:ext cx="1312863" cy="139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7720903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132856"/>
            <a:ext cx="8229600" cy="706090"/>
          </a:xfrm>
        </p:spPr>
        <p:txBody>
          <a:bodyPr/>
          <a:lstStyle/>
          <a:p>
            <a:pPr algn="ctr"/>
            <a:r>
              <a:rPr lang="ru-RU" sz="3400" i="1" dirty="0" smtClean="0">
                <a:ln w="500">
                  <a:solidFill>
                    <a:srgbClr val="B13F9A">
                      <a:shade val="20000"/>
                      <a:satMod val="120000"/>
                    </a:srgbClr>
                  </a:solidFill>
                </a:ln>
                <a:solidFill>
                  <a:srgbClr val="B13F9A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Цель: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276872"/>
            <a:ext cx="8229600" cy="3849297"/>
          </a:xfrm>
        </p:spPr>
        <p:txBody>
          <a:bodyPr/>
          <a:lstStyle/>
          <a:p>
            <a:pPr marL="0" indent="0" algn="ctr">
              <a:buNone/>
            </a:pPr>
            <a:endParaRPr lang="ru-RU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перспективы деятельности Совета  биоэтики Национальной академии наук Таджикистана о повышение осведомленности и ответственности ученых в области наук о жизни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2888" y="62260"/>
            <a:ext cx="1800225" cy="120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87675" y="44624"/>
            <a:ext cx="1368425" cy="1347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8263" y="44624"/>
            <a:ext cx="1739900" cy="1433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451725" y="44624"/>
            <a:ext cx="1312863" cy="139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1017125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060848"/>
            <a:ext cx="8229600" cy="706090"/>
          </a:xfrm>
        </p:spPr>
        <p:txBody>
          <a:bodyPr/>
          <a:lstStyle/>
          <a:p>
            <a:pPr algn="ctr"/>
            <a:r>
              <a:rPr lang="ru-RU" sz="2800" cap="none" dirty="0" smtClean="0">
                <a:ln>
                  <a:noFill/>
                </a:ln>
                <a:solidFill>
                  <a:srgbClr val="F4E7ED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ИСТОРИЧЕСКИЙ РАКУРС</a:t>
            </a:r>
            <a:endParaRPr lang="ru-RU" cap="none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2636912"/>
            <a:ext cx="8892480" cy="3717032"/>
          </a:xfrm>
        </p:spPr>
        <p:txBody>
          <a:bodyPr/>
          <a:lstStyle/>
          <a:p>
            <a:pPr marL="0" lvl="0" indent="0" algn="just">
              <a:spcBef>
                <a:spcPts val="0"/>
              </a:spcBef>
              <a:buClr>
                <a:srgbClr val="B13F9A"/>
              </a:buClr>
              <a:buNone/>
            </a:pPr>
            <a:r>
              <a:rPr lang="ru-RU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400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Ученый, врач, философ, целитель </a:t>
            </a:r>
            <a:r>
              <a:rPr lang="ru-RU" sz="24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гуманист </a:t>
            </a:r>
            <a:r>
              <a:rPr lang="ru-RU" sz="2400" dirty="0" err="1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Абуали</a:t>
            </a:r>
            <a:r>
              <a:rPr lang="ru-RU" sz="2400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ибни</a:t>
            </a:r>
            <a:r>
              <a:rPr lang="ru-RU" sz="2400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Сино</a:t>
            </a:r>
            <a:r>
              <a:rPr lang="ru-RU" sz="2400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еще в </a:t>
            </a:r>
            <a:r>
              <a:rPr lang="ru-RU" sz="24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XI </a:t>
            </a:r>
            <a:r>
              <a:rPr lang="ru-RU" sz="2400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веке разработал </a:t>
            </a:r>
            <a:r>
              <a:rPr lang="ru-RU" sz="24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образцовый целостный подход к познанию этики в науке. </a:t>
            </a:r>
            <a:endParaRPr lang="ru-RU" sz="2400" dirty="0" smtClean="0">
              <a:solidFill>
                <a:srgbClr val="3333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just">
              <a:spcBef>
                <a:spcPts val="0"/>
              </a:spcBef>
              <a:buClr>
                <a:srgbClr val="B13F9A"/>
              </a:buClr>
              <a:buNone/>
            </a:pPr>
            <a:r>
              <a:rPr lang="ru-RU" sz="2400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Идеи </a:t>
            </a:r>
            <a:r>
              <a:rPr lang="ru-RU" sz="24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философа послужили источником вдохновения для дальнейшего обсуждения и исследования данного вопроса, который занимает центральное место в деятельности ЮНЕСКО</a:t>
            </a:r>
            <a:r>
              <a:rPr lang="ru-RU" sz="2400" dirty="0" smtClean="0">
                <a:solidFill>
                  <a:srgbClr val="333333"/>
                </a:solidFill>
                <a:latin typeface="Arial"/>
              </a:rPr>
              <a:t>.</a:t>
            </a:r>
          </a:p>
          <a:p>
            <a:pPr marL="0" lvl="0" indent="0" algn="just">
              <a:spcBef>
                <a:spcPts val="0"/>
              </a:spcBef>
              <a:buClr>
                <a:srgbClr val="B13F9A"/>
              </a:buClr>
              <a:buNone/>
            </a:pPr>
            <a:r>
              <a:rPr lang="ru-RU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400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2004 г. присуждается премия Авиценны за вклад в этику научных исследований</a:t>
            </a:r>
            <a:endParaRPr lang="ru-RU" dirty="0">
              <a:solidFill>
                <a:prstClr val="black"/>
              </a:solidFill>
            </a:endParaRP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2888" y="62260"/>
            <a:ext cx="1800225" cy="120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87675" y="44624"/>
            <a:ext cx="1368425" cy="1347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8263" y="44624"/>
            <a:ext cx="1739900" cy="1433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451725" y="44624"/>
            <a:ext cx="1312863" cy="139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8426981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916832"/>
            <a:ext cx="8784976" cy="792088"/>
          </a:xfrm>
        </p:spPr>
        <p:txBody>
          <a:bodyPr/>
          <a:lstStyle/>
          <a:p>
            <a:r>
              <a:rPr lang="ru-RU" sz="2800" dirty="0">
                <a:ln w="500">
                  <a:solidFill>
                    <a:srgbClr val="B13F9A">
                      <a:shade val="20000"/>
                      <a:satMod val="120000"/>
                    </a:srgbClr>
                  </a:solidFill>
                </a:ln>
                <a:solidFill>
                  <a:srgbClr val="F4E7ED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Премия Авиценны за вклад в этику научных исследований </a:t>
            </a: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87624" y="2852936"/>
            <a:ext cx="6120680" cy="38164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2888" y="62260"/>
            <a:ext cx="1800225" cy="120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87675" y="44624"/>
            <a:ext cx="1368425" cy="1347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48263" y="44624"/>
            <a:ext cx="1739900" cy="1433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451725" y="44624"/>
            <a:ext cx="1312863" cy="139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8395221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772816"/>
            <a:ext cx="8229600" cy="85010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cap="none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ВСЕОБЩАЯ ДЕКЛАРАЦИЯ О БИОЭТИКЕ И ПРАВАХ ЧЕЛОВЕКА</a:t>
            </a:r>
            <a:endParaRPr lang="ru-RU" sz="2800" cap="none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2708920"/>
            <a:ext cx="8964488" cy="4149080"/>
          </a:xfrm>
        </p:spPr>
        <p:txBody>
          <a:bodyPr/>
          <a:lstStyle/>
          <a:p>
            <a:pPr marL="0" lvl="0" indent="0" algn="just">
              <a:buClr>
                <a:srgbClr val="B13F9A"/>
              </a:buClr>
              <a:buNone/>
            </a:pPr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Впервые </a:t>
            </a: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глобальном уровне </a:t>
            </a:r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этические </a:t>
            </a: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вопросы в области медицины, наук о жизни и использования технологий применительно к человеку, с учетом их социальных, правовых и экологических </a:t>
            </a:r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аспектов представлены во </a:t>
            </a:r>
            <a:r>
              <a:rPr lang="ru-RU" sz="2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4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Всеобщей декларации </a:t>
            </a:r>
            <a:r>
              <a:rPr lang="ru-RU" sz="2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 биоэтике и правах человека</a:t>
            </a:r>
            <a:r>
              <a:rPr lang="ru-RU" sz="24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2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just">
              <a:buClr>
                <a:srgbClr val="B13F9A"/>
              </a:buClr>
              <a:buNone/>
            </a:pPr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Данный </a:t>
            </a: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документ </a:t>
            </a:r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является одним </a:t>
            </a: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инструментов </a:t>
            </a:r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государства </a:t>
            </a: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совершенствования законодательства и политики, обеспечения рамочных принципов для использования в повседневной жизни отдельных граждан, социальных групп и институтов в области биоэтики и содействия общественному диалогу.</a:t>
            </a:r>
            <a:endParaRPr lang="ru-RU" altLang="ru-RU" sz="2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2888" y="62260"/>
            <a:ext cx="1800225" cy="120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87675" y="44624"/>
            <a:ext cx="1368425" cy="1347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20071" y="44624"/>
            <a:ext cx="1668091" cy="13743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451725" y="44624"/>
            <a:ext cx="1312863" cy="139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8552501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628800"/>
            <a:ext cx="8229600" cy="850106"/>
          </a:xfrm>
        </p:spPr>
        <p:txBody>
          <a:bodyPr/>
          <a:lstStyle/>
          <a:p>
            <a:pPr algn="ctr"/>
            <a:r>
              <a:rPr lang="ru-RU" sz="2800" cap="none" dirty="0">
                <a:ln>
                  <a:noFill/>
                </a:ln>
                <a:solidFill>
                  <a:srgbClr val="F4E7ED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ВСЕОБЩАЯ ДЕКЛАРАЦИЯ О БИОЭТИКЕ И ПРАВАХ ЧЕЛОВЕКА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2492896"/>
            <a:ext cx="8964488" cy="3910534"/>
          </a:xfrm>
        </p:spPr>
        <p:txBody>
          <a:bodyPr/>
          <a:lstStyle/>
          <a:p>
            <a:pPr marL="0" indent="0" algn="just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Декларация призвана усилению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роли этических комитетов и активизации их участия в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процессе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принятия решений.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just">
              <a:buClr>
                <a:srgbClr val="B13F9A"/>
              </a:buClr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Независимые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комитеты по этике, призваны внести существенный вклад в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реализацию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принципов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декларации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посредством: </a:t>
            </a:r>
          </a:p>
          <a:p>
            <a:pPr marL="0" lvl="0" indent="0" algn="just">
              <a:spcBef>
                <a:spcPts val="0"/>
              </a:spcBef>
              <a:buClr>
                <a:srgbClr val="B13F9A"/>
              </a:buClr>
              <a:buNone/>
            </a:pPr>
            <a:r>
              <a:rPr lang="ru-RU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1) оценки </a:t>
            </a: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этических, правовых, научных и социальных проблем исследовательских проектов, объектом которых является человек;</a:t>
            </a:r>
          </a:p>
          <a:p>
            <a:pPr marL="0" lvl="0" indent="0" algn="just">
              <a:spcBef>
                <a:spcPts val="0"/>
              </a:spcBef>
              <a:buClr>
                <a:srgbClr val="B13F9A"/>
              </a:buClr>
              <a:buNone/>
            </a:pPr>
            <a:r>
              <a:rPr lang="ru-RU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2) консультирования </a:t>
            </a: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этическим проблемам в клинической </a:t>
            </a:r>
            <a:r>
              <a:rPr lang="ru-RU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медицине;</a:t>
            </a:r>
          </a:p>
          <a:p>
            <a:pPr marL="0" lvl="0" indent="0" algn="just">
              <a:spcBef>
                <a:spcPts val="0"/>
              </a:spcBef>
              <a:buClr>
                <a:srgbClr val="B13F9A"/>
              </a:buClr>
              <a:buNone/>
            </a:pP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3) оценка научно-технического </a:t>
            </a: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прогресса, выработки рекомендаций,  подготовка руководящих принципов по вопросам относящимся к Декларации; </a:t>
            </a:r>
            <a:endParaRPr lang="ru-RU" sz="2000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just">
              <a:spcBef>
                <a:spcPts val="0"/>
              </a:spcBef>
              <a:buClr>
                <a:srgbClr val="B13F9A"/>
              </a:buClr>
              <a:buNone/>
            </a:pPr>
            <a:r>
              <a:rPr lang="ru-RU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4)  содействия </a:t>
            </a: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обсуждению, просвещению </a:t>
            </a:r>
            <a:r>
              <a:rPr lang="ru-RU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   информированию </a:t>
            </a: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общественности по вопросам биоэтики и </a:t>
            </a:r>
            <a:r>
              <a:rPr lang="ru-RU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привлечение </a:t>
            </a: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их решению</a:t>
            </a:r>
            <a:r>
              <a:rPr lang="ru-RU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776288" lvl="3" indent="0" algn="just">
              <a:spcBef>
                <a:spcPts val="0"/>
              </a:spcBef>
              <a:buClr>
                <a:srgbClr val="B13F9A"/>
              </a:buClr>
              <a:buNone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>
              <a:spcBef>
                <a:spcPts val="0"/>
              </a:spcBef>
              <a:buClr>
                <a:srgbClr val="B13F9A"/>
              </a:buClr>
              <a:buFont typeface="Arial" panose="020B0604020202020204" pitchFamily="34" charset="0"/>
              <a:buChar char="•"/>
            </a:pPr>
            <a:endParaRPr lang="ru-RU" sz="2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buClr>
                <a:srgbClr val="B13F9A"/>
              </a:buClr>
              <a:buFont typeface="Arial" panose="020B0604020202020204" pitchFamily="34" charset="0"/>
              <a:buChar char="•"/>
            </a:pPr>
            <a:endParaRPr lang="ru-RU" sz="2000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buClr>
                <a:srgbClr val="B13F9A"/>
              </a:buClr>
              <a:buFont typeface="Arial" panose="020B0604020202020204" pitchFamily="34" charset="0"/>
              <a:buChar char="•"/>
            </a:pPr>
            <a:endParaRPr lang="ru-RU" sz="2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800" dirty="0">
              <a:latin typeface="TimesNewRomanPSMT"/>
            </a:endParaRP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4969" y="62260"/>
            <a:ext cx="1718144" cy="11514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50067" y="44624"/>
            <a:ext cx="1306033" cy="1286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27593" y="44624"/>
            <a:ext cx="1660570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11584" y="44624"/>
            <a:ext cx="1253004" cy="1330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455342309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11629</TotalTime>
  <Words>782</Words>
  <Application>Microsoft Office PowerPoint</Application>
  <PresentationFormat>Экран (4:3)</PresentationFormat>
  <Paragraphs>124</Paragraphs>
  <Slides>28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1_Office Theme</vt:lpstr>
      <vt:lpstr>        Национальная академия медицинских наук Таджикистана    </vt:lpstr>
      <vt:lpstr>Актуальность:</vt:lpstr>
      <vt:lpstr>Актуальность</vt:lpstr>
      <vt:lpstr>Актуальность</vt:lpstr>
      <vt:lpstr>Цель:</vt:lpstr>
      <vt:lpstr>ИСТОРИЧЕСКИЙ РАКУРС</vt:lpstr>
      <vt:lpstr>Премия Авиценны за вклад в этику научных исследований </vt:lpstr>
      <vt:lpstr>ВСЕОБЩАЯ ДЕКЛАРАЦИЯ О БИОЭТИКЕ И ПРАВАХ ЧЕЛОВЕКА</vt:lpstr>
      <vt:lpstr>ВСЕОБЩАЯ ДЕКЛАРАЦИЯ О БИОЭТИКЕ И ПРАВАХ ЧЕЛОВЕКА</vt:lpstr>
      <vt:lpstr>Комитет биомедицинской этики</vt:lpstr>
      <vt:lpstr>Комитет биомедицинской этики</vt:lpstr>
      <vt:lpstr>Комитет биомедицинской этики</vt:lpstr>
      <vt:lpstr>Комитет биомедицинской этики</vt:lpstr>
      <vt:lpstr>Комитет биомедицинской этики</vt:lpstr>
      <vt:lpstr>НЕОБХОДИМОСТЬ:</vt:lpstr>
      <vt:lpstr>НЕОБХОДИМОСТЬ:</vt:lpstr>
      <vt:lpstr>НЕОБХОДИМОСТЬ:</vt:lpstr>
      <vt:lpstr>Перспективы </vt:lpstr>
      <vt:lpstr>Перспективы:</vt:lpstr>
      <vt:lpstr>Перспективы:</vt:lpstr>
      <vt:lpstr>Перспективы:</vt:lpstr>
      <vt:lpstr>Перспективы:</vt:lpstr>
      <vt:lpstr>Состав НКБЭ</vt:lpstr>
      <vt:lpstr>Ответственность и осведомленность ученых в области наук о жизни:</vt:lpstr>
      <vt:lpstr>    Ответственность и осведомленность ученых в области наук о жизни </vt:lpstr>
      <vt:lpstr>Виды обучения:</vt:lpstr>
      <vt:lpstr>КОНТРОЛЬ ЭФФЕКТИВНОСТИ</vt:lpstr>
      <vt:lpstr>Спасибо за внимание 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Мехринисо</dc:creator>
  <cp:lastModifiedBy>Samar</cp:lastModifiedBy>
  <cp:revision>396</cp:revision>
  <cp:lastPrinted>2019-04-25T11:20:57Z</cp:lastPrinted>
  <dcterms:created xsi:type="dcterms:W3CDTF">1601-01-01T00:00:00Z</dcterms:created>
  <dcterms:modified xsi:type="dcterms:W3CDTF">2021-04-16T06:15:07Z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